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4">
  <p:sldMasterIdLst>
    <p:sldMasterId id="2147483648" r:id="rId1"/>
  </p:sldMasterIdLst>
  <p:notesMasterIdLst>
    <p:notesMasterId r:id="rId90"/>
  </p:notesMasterIdLst>
  <p:sldIdLst>
    <p:sldId id="324" r:id="rId2"/>
    <p:sldId id="549" r:id="rId3"/>
    <p:sldId id="514" r:id="rId4"/>
    <p:sldId id="483" r:id="rId5"/>
    <p:sldId id="485" r:id="rId6"/>
    <p:sldId id="566" r:id="rId7"/>
    <p:sldId id="1497" r:id="rId8"/>
    <p:sldId id="1520" r:id="rId9"/>
    <p:sldId id="1498" r:id="rId10"/>
    <p:sldId id="1499" r:id="rId11"/>
    <p:sldId id="1500" r:id="rId12"/>
    <p:sldId id="1501" r:id="rId13"/>
    <p:sldId id="1502" r:id="rId14"/>
    <p:sldId id="1503" r:id="rId15"/>
    <p:sldId id="1519" r:id="rId16"/>
    <p:sldId id="489" r:id="rId17"/>
    <p:sldId id="322" r:id="rId18"/>
    <p:sldId id="1511" r:id="rId19"/>
    <p:sldId id="1505" r:id="rId20"/>
    <p:sldId id="347" r:id="rId21"/>
    <p:sldId id="349" r:id="rId22"/>
    <p:sldId id="350" r:id="rId23"/>
    <p:sldId id="1525" r:id="rId24"/>
    <p:sldId id="352" r:id="rId25"/>
    <p:sldId id="353" r:id="rId26"/>
    <p:sldId id="354" r:id="rId27"/>
    <p:sldId id="355" r:id="rId28"/>
    <p:sldId id="356" r:id="rId29"/>
    <p:sldId id="1506" r:id="rId30"/>
    <p:sldId id="337" r:id="rId31"/>
    <p:sldId id="1521" r:id="rId32"/>
    <p:sldId id="328" r:id="rId33"/>
    <p:sldId id="338" r:id="rId34"/>
    <p:sldId id="329" r:id="rId35"/>
    <p:sldId id="339" r:id="rId36"/>
    <p:sldId id="331" r:id="rId37"/>
    <p:sldId id="295" r:id="rId38"/>
    <p:sldId id="334" r:id="rId39"/>
    <p:sldId id="341" r:id="rId40"/>
    <p:sldId id="1523" r:id="rId41"/>
    <p:sldId id="1565" r:id="rId42"/>
    <p:sldId id="1566" r:id="rId43"/>
    <p:sldId id="1507" r:id="rId44"/>
    <p:sldId id="348" r:id="rId45"/>
    <p:sldId id="1538" r:id="rId46"/>
    <p:sldId id="1539" r:id="rId47"/>
    <p:sldId id="1522" r:id="rId48"/>
    <p:sldId id="1524" r:id="rId49"/>
    <p:sldId id="1527" r:id="rId50"/>
    <p:sldId id="1508" r:id="rId51"/>
    <p:sldId id="1526" r:id="rId52"/>
    <p:sldId id="1528" r:id="rId53"/>
    <p:sldId id="1529" r:id="rId54"/>
    <p:sldId id="1530" r:id="rId55"/>
    <p:sldId id="1531" r:id="rId56"/>
    <p:sldId id="1532" r:id="rId57"/>
    <p:sldId id="1533" r:id="rId58"/>
    <p:sldId id="1534" r:id="rId59"/>
    <p:sldId id="1535" r:id="rId60"/>
    <p:sldId id="1536" r:id="rId61"/>
    <p:sldId id="1537" r:id="rId62"/>
    <p:sldId id="1509" r:id="rId63"/>
    <p:sldId id="1551" r:id="rId64"/>
    <p:sldId id="1544" r:id="rId65"/>
    <p:sldId id="1552" r:id="rId66"/>
    <p:sldId id="1553" r:id="rId67"/>
    <p:sldId id="1561" r:id="rId68"/>
    <p:sldId id="1512" r:id="rId69"/>
    <p:sldId id="1554" r:id="rId70"/>
    <p:sldId id="1555" r:id="rId71"/>
    <p:sldId id="1558" r:id="rId72"/>
    <p:sldId id="1559" r:id="rId73"/>
    <p:sldId id="1563" r:id="rId74"/>
    <p:sldId id="1568" r:id="rId75"/>
    <p:sldId id="1569" r:id="rId76"/>
    <p:sldId id="1570" r:id="rId77"/>
    <p:sldId id="1513" r:id="rId78"/>
    <p:sldId id="1564" r:id="rId79"/>
    <p:sldId id="1571" r:id="rId80"/>
    <p:sldId id="1567" r:id="rId81"/>
    <p:sldId id="1572" r:id="rId82"/>
    <p:sldId id="1575" r:id="rId83"/>
    <p:sldId id="1577" r:id="rId84"/>
    <p:sldId id="1578" r:id="rId85"/>
    <p:sldId id="1514" r:id="rId86"/>
    <p:sldId id="1516" r:id="rId87"/>
    <p:sldId id="1517" r:id="rId88"/>
    <p:sldId id="1496" r:id="rId89"/>
  </p:sldIdLst>
  <p:sldSz cx="12192000" cy="6858000"/>
  <p:notesSz cx="6858000" cy="9144000"/>
  <p:embeddedFontLst>
    <p:embeddedFont>
      <p:font typeface="Cambria Math" panose="02040503050406030204" pitchFamily="18" charset="0"/>
      <p:regular r:id="rId91"/>
    </p:embeddedFont>
    <p:embeddedFont>
      <p:font typeface="Century Gothic" panose="020B0502020202020204" pitchFamily="34" charset="0"/>
      <p:regular r:id="rId92"/>
      <p:bold r:id="rId93"/>
      <p:italic r:id="rId94"/>
      <p:boldItalic r:id="rId95"/>
    </p:embeddedFont>
    <p:embeddedFont>
      <p:font typeface="Roboto" panose="02000000000000000000" pitchFamily="2" charset="0"/>
      <p:regular r:id="rId96"/>
      <p:bold r:id="rId97"/>
      <p:italic r:id="rId98"/>
      <p:boldItalic r:id="rId99"/>
    </p:embeddedFont>
    <p:embeddedFont>
      <p:font typeface="Roboto Condensed" panose="02000000000000000000" pitchFamily="2" charset="0"/>
      <p:regular r:id="rId100"/>
      <p:bold r:id="rId101"/>
      <p:italic r:id="rId102"/>
      <p:boldItalic r:id="rId103"/>
    </p:embeddedFont>
    <p:embeddedFont>
      <p:font typeface="Roboto Condensed Light" panose="02000000000000000000" pitchFamily="2" charset="0"/>
      <p:regular r:id="rId104"/>
      <p:italic r:id="rId105"/>
    </p:embeddedFont>
    <p:embeddedFont>
      <p:font typeface="Trebuchet MS" panose="020B0603020202020204" pitchFamily="34" charset="0"/>
      <p:regular r:id="rId106"/>
      <p:bold r:id="rId107"/>
      <p:italic r:id="rId108"/>
      <p:boldItalic r:id="rId109"/>
    </p:embeddedFont>
    <p:embeddedFont>
      <p:font typeface="Webdings" panose="05030102010509060703" pitchFamily="18" charset="2"/>
      <p:regular r:id="rId110"/>
    </p:embeddedFont>
    <p:embeddedFont>
      <p:font typeface="Wingdings 3" panose="05040102010807070707" pitchFamily="18" charset="2"/>
      <p:regular r:id="rId1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5bIcyAVbSx8RcQ42LV/FcQ==" hashData="P1E8etmhBucxZ4EUOowhnqF+PR77QoGmtKpm7A+Xda4b0cneoMuYadocY8G3641mYbVelLw43giwU9I8vuAZKQ=="/>
  <p:extLst>
    <p:ext uri="{521415D9-36F7-43E2-AB2F-B90AF26B5E84}">
      <p14:sectionLst xmlns:p14="http://schemas.microsoft.com/office/powerpoint/2010/main">
        <p14:section name="Title" id="{C53A6A39-8663-454F-A1EF-EFCDA1D8FEA5}">
          <p14:sldIdLst>
            <p14:sldId id="324"/>
            <p14:sldId id="549"/>
          </p14:sldIdLst>
        </p14:section>
        <p14:section name="Introduction to OR" id="{14A5A757-064F-485B-88FA-4C5596E90DF2}">
          <p14:sldIdLst>
            <p14:sldId id="514"/>
            <p14:sldId id="483"/>
            <p14:sldId id="485"/>
          </p14:sldIdLst>
        </p14:section>
        <p14:section name="Phases of OR" id="{3CC5F0C7-0BBE-47D2-AB66-ACD02A4ADF95}">
          <p14:sldIdLst>
            <p14:sldId id="566"/>
            <p14:sldId id="1497"/>
          </p14:sldIdLst>
        </p14:section>
        <p14:section name="Applications of OR" id="{ED860E7D-40F4-42F6-A2A9-B43EAD904F93}">
          <p14:sldIdLst>
            <p14:sldId id="1520"/>
            <p14:sldId id="1498"/>
            <p14:sldId id="1499"/>
            <p14:sldId id="1500"/>
            <p14:sldId id="1501"/>
            <p14:sldId id="1502"/>
            <p14:sldId id="1503"/>
          </p14:sldIdLst>
        </p14:section>
        <p14:section name="Limitations of OR" id="{1EF71AAE-7BF6-464C-9FD1-9D9CB77F673B}">
          <p14:sldIdLst>
            <p14:sldId id="1519"/>
          </p14:sldIdLst>
        </p14:section>
        <p14:section name="Introduction to LP" id="{0823799D-1EA1-44A8-B951-7D58E58DE718}">
          <p14:sldIdLst>
            <p14:sldId id="489"/>
            <p14:sldId id="322"/>
            <p14:sldId id="1511"/>
            <p14:sldId id="1505"/>
            <p14:sldId id="347"/>
          </p14:sldIdLst>
        </p14:section>
        <p14:section name="Important Definitions" id="{EC35F2FA-E4BB-4FC1-ABFD-8A97E70E2868}">
          <p14:sldIdLst>
            <p14:sldId id="349"/>
            <p14:sldId id="350"/>
            <p14:sldId id="1525"/>
            <p14:sldId id="352"/>
            <p14:sldId id="353"/>
            <p14:sldId id="354"/>
            <p14:sldId id="355"/>
            <p14:sldId id="356"/>
          </p14:sldIdLst>
        </p14:section>
        <p14:section name="Problem Formulation" id="{4B38F84E-9A79-482C-AC47-518FCDAB905A}">
          <p14:sldIdLst>
            <p14:sldId id="1506"/>
            <p14:sldId id="337"/>
            <p14:sldId id="1521"/>
            <p14:sldId id="328"/>
            <p14:sldId id="338"/>
            <p14:sldId id="329"/>
            <p14:sldId id="339"/>
            <p14:sldId id="331"/>
            <p14:sldId id="295"/>
            <p14:sldId id="334"/>
            <p14:sldId id="341"/>
            <p14:sldId id="1523"/>
            <p14:sldId id="1565"/>
            <p14:sldId id="1566"/>
          </p14:sldIdLst>
        </p14:section>
        <p14:section name="Simplex Method" id="{F6423B8E-4226-448C-AAAD-402763917B20}">
          <p14:sldIdLst>
            <p14:sldId id="1507"/>
            <p14:sldId id="348"/>
            <p14:sldId id="1538"/>
            <p14:sldId id="1539"/>
            <p14:sldId id="1522"/>
            <p14:sldId id="1524"/>
            <p14:sldId id="1527"/>
            <p14:sldId id="1508"/>
            <p14:sldId id="1526"/>
            <p14:sldId id="1528"/>
            <p14:sldId id="1529"/>
            <p14:sldId id="1530"/>
            <p14:sldId id="1531"/>
            <p14:sldId id="1532"/>
            <p14:sldId id="1533"/>
            <p14:sldId id="1534"/>
            <p14:sldId id="1535"/>
            <p14:sldId id="1536"/>
            <p14:sldId id="1537"/>
          </p14:sldIdLst>
        </p14:section>
        <p14:section name="Problem 6" id="{D5C1EBC1-9001-4C93-B2E7-5682084322FD}">
          <p14:sldIdLst>
            <p14:sldId id="1509"/>
            <p14:sldId id="1551"/>
            <p14:sldId id="1544"/>
            <p14:sldId id="1552"/>
            <p14:sldId id="1553"/>
            <p14:sldId id="1561"/>
          </p14:sldIdLst>
        </p14:section>
        <p14:section name="Problem 7 Simplex Method" id="{4ACC7D1F-F264-48E4-89AA-F65D16CBD66A}">
          <p14:sldIdLst>
            <p14:sldId id="1512"/>
            <p14:sldId id="1554"/>
            <p14:sldId id="1555"/>
            <p14:sldId id="1558"/>
            <p14:sldId id="1559"/>
            <p14:sldId id="1563"/>
          </p14:sldIdLst>
        </p14:section>
        <p14:section name="Artificial Variable Techniques" id="{FBF60183-B122-478F-A749-827617E3F685}">
          <p14:sldIdLst>
            <p14:sldId id="1568"/>
            <p14:sldId id="1569"/>
            <p14:sldId id="1570"/>
          </p14:sldIdLst>
        </p14:section>
        <p14:section name="Problem 8 Big-M Method" id="{DDFFF875-49FD-410F-8012-58ACA27CB64D}">
          <p14:sldIdLst>
            <p14:sldId id="1513"/>
            <p14:sldId id="1564"/>
            <p14:sldId id="1571"/>
            <p14:sldId id="1567"/>
            <p14:sldId id="1572"/>
            <p14:sldId id="1575"/>
            <p14:sldId id="1577"/>
            <p14:sldId id="1578"/>
            <p14:sldId id="1514"/>
            <p14:sldId id="1516"/>
            <p14:sldId id="1517"/>
            <p14:sldId id="14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9E9"/>
    <a:srgbClr val="92D050"/>
    <a:srgbClr val="FFFFFF"/>
    <a:srgbClr val="FFC000"/>
    <a:srgbClr val="00B0F0"/>
    <a:srgbClr val="DBDBDB"/>
    <a:srgbClr val="B84742"/>
    <a:srgbClr val="8F211D"/>
    <a:srgbClr val="AF433F"/>
    <a:srgbClr val="F046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17" autoAdjust="0"/>
  </p:normalViewPr>
  <p:slideViewPr>
    <p:cSldViewPr snapToGrid="0">
      <p:cViewPr varScale="1">
        <p:scale>
          <a:sx n="77" d="100"/>
          <a:sy n="77" d="100"/>
        </p:scale>
        <p:origin x="835"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font" Target="fonts/font1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3.fntdata"/><Relationship Id="rId108" Type="http://schemas.openxmlformats.org/officeDocument/2006/relationships/font" Target="fonts/font1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6.fntdata"/><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0.fntdata"/><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7/20/2025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12.jpeg"/><Relationship Id="rId4" Type="http://schemas.openxmlformats.org/officeDocument/2006/relationships/image" Target="../media/image4.png"/><Relationship Id="rId9"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3.jpeg"/><Relationship Id="rId4" Type="http://schemas.openxmlformats.org/officeDocument/2006/relationships/image" Target="../media/image3.png"/><Relationship Id="rId9" Type="http://schemas.microsoft.com/office/2007/relationships/hdphoto" Target="../media/hdphoto1.wdp"/></Relationships>
</file>

<file path=ppt/slideLayouts/_rels/slideLayout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9">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4" name="Picture 3">
            <a:extLst>
              <a:ext uri="{FF2B5EF4-FFF2-40B4-BE49-F238E27FC236}">
                <a16:creationId xmlns:a16="http://schemas.microsoft.com/office/drawing/2014/main" id="{230EC684-E305-D89C-E09B-51619B18D57F}"/>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4" name="Picture 3">
            <a:extLst>
              <a:ext uri="{FF2B5EF4-FFF2-40B4-BE49-F238E27FC236}">
                <a16:creationId xmlns:a16="http://schemas.microsoft.com/office/drawing/2014/main" id="{D71F4570-575B-9C10-21BF-5703E7482C1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1026" name="Picture 2" descr="Growth analytics concept illustration">
            <a:extLst>
              <a:ext uri="{FF2B5EF4-FFF2-40B4-BE49-F238E27FC236}">
                <a16:creationId xmlns:a16="http://schemas.microsoft.com/office/drawing/2014/main" id="{53BD7636-6120-379B-B196-7CD0A18A7F10}"/>
              </a:ext>
            </a:extLst>
          </p:cNvPr>
          <p:cNvPicPr>
            <a:picLocks noChangeAspect="1" noChangeArrowheads="1"/>
          </p:cNvPicPr>
          <p:nvPr userDrawn="1"/>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73671" y="2411754"/>
            <a:ext cx="2255777" cy="2255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6259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4" name="Picture 3">
            <a:extLst>
              <a:ext uri="{FF2B5EF4-FFF2-40B4-BE49-F238E27FC236}">
                <a16:creationId xmlns:a16="http://schemas.microsoft.com/office/drawing/2014/main" id="{5F7042CF-528B-8B53-898C-416C7DC94FD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751881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4" name="Picture 3">
            <a:extLst>
              <a:ext uri="{FF2B5EF4-FFF2-40B4-BE49-F238E27FC236}">
                <a16:creationId xmlns:a16="http://schemas.microsoft.com/office/drawing/2014/main" id="{4055F386-40E7-76F5-F94F-2766F3D842F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806526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4" name="Picture 3">
            <a:extLst>
              <a:ext uri="{FF2B5EF4-FFF2-40B4-BE49-F238E27FC236}">
                <a16:creationId xmlns:a16="http://schemas.microsoft.com/office/drawing/2014/main" id="{2392B780-E455-7A44-C044-BB445C91F3B9}"/>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4012280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Bhavin J Vegada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599" y="6604000"/>
            <a:ext cx="4704185"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#2301CS729 (OR)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OR &amp; Linear Programming</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A7634F5-D05F-0D95-C60F-C262E673E226}"/>
              </a:ext>
            </a:extLst>
          </p:cNvPr>
          <p:cNvGrpSpPr/>
          <p:nvPr userDrawn="1"/>
        </p:nvGrpSpPr>
        <p:grpSpPr>
          <a:xfrm>
            <a:off x="10721798" y="852808"/>
            <a:ext cx="1339023" cy="407045"/>
            <a:chOff x="10721798" y="852808"/>
            <a:chExt cx="1339023" cy="407045"/>
          </a:xfrm>
        </p:grpSpPr>
        <p:pic>
          <p:nvPicPr>
            <p:cNvPr id="7" name="Picture 6">
              <a:extLst>
                <a:ext uri="{FF2B5EF4-FFF2-40B4-BE49-F238E27FC236}">
                  <a16:creationId xmlns:a16="http://schemas.microsoft.com/office/drawing/2014/main" id="{626B33F7-BB48-C931-51A4-32F2A6C48C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8" name="Rectangle 7">
              <a:extLst>
                <a:ext uri="{FF2B5EF4-FFF2-40B4-BE49-F238E27FC236}">
                  <a16:creationId xmlns:a16="http://schemas.microsoft.com/office/drawing/2014/main" id="{86BD520B-6390-0749-CBC4-9D833E0814FF}"/>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4" name="Picture 3">
            <a:extLst>
              <a:ext uri="{FF2B5EF4-FFF2-40B4-BE49-F238E27FC236}">
                <a16:creationId xmlns:a16="http://schemas.microsoft.com/office/drawing/2014/main" id="{32EEDD98-3B75-A772-CAD0-D45F454A51C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5328075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4" name="Picture 3">
            <a:extLst>
              <a:ext uri="{FF2B5EF4-FFF2-40B4-BE49-F238E27FC236}">
                <a16:creationId xmlns:a16="http://schemas.microsoft.com/office/drawing/2014/main" id="{BD7B6983-E37D-D497-EFB9-FD9048E8B1A7}"/>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1705025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nt_Slide">
    <p:spTree>
      <p:nvGrpSpPr>
        <p:cNvPr id="1" name=""/>
        <p:cNvGrpSpPr/>
        <p:nvPr/>
      </p:nvGrpSpPr>
      <p:grpSpPr>
        <a:xfrm>
          <a:off x="0" y="0"/>
          <a:ext cx="0" cy="0"/>
          <a:chOff x="0" y="0"/>
          <a:chExt cx="0" cy="0"/>
        </a:xfrm>
      </p:grpSpPr>
      <p:sp>
        <p:nvSpPr>
          <p:cNvPr id="9" name="Rectangle 8"/>
          <p:cNvSpPr/>
          <p:nvPr userDrawn="1"/>
        </p:nvSpPr>
        <p:spPr>
          <a:xfrm>
            <a:off x="0" y="6559062"/>
            <a:ext cx="12192000" cy="298938"/>
          </a:xfrm>
          <a:prstGeom prst="rect">
            <a:avLst/>
          </a:prstGeom>
          <a:solidFill>
            <a:schemeClr val="tx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Rounded Rectangle 11"/>
          <p:cNvSpPr/>
          <p:nvPr userDrawn="1"/>
        </p:nvSpPr>
        <p:spPr>
          <a:xfrm>
            <a:off x="5715000" y="6559062"/>
            <a:ext cx="762000" cy="298938"/>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19EB595-1528-4E32-9BAC-0070C08A3C31}" type="slidenum">
              <a:rPr lang="en-US" sz="1400" smtClean="0">
                <a:solidFill>
                  <a:schemeClr val="tx1">
                    <a:lumMod val="75000"/>
                    <a:lumOff val="25000"/>
                  </a:schemeClr>
                </a:solidFill>
              </a:rPr>
              <a:t>‹#›</a:t>
            </a:fld>
            <a:endParaRPr lang="en-US" sz="1400" dirty="0">
              <a:solidFill>
                <a:schemeClr val="tx1">
                  <a:lumMod val="75000"/>
                  <a:lumOff val="25000"/>
                </a:schemeClr>
              </a:solidFill>
            </a:endParaRPr>
          </a:p>
        </p:txBody>
      </p:sp>
      <p:sp>
        <p:nvSpPr>
          <p:cNvPr id="3" name="Content Placeholder 2"/>
          <p:cNvSpPr>
            <a:spLocks noGrp="1"/>
          </p:cNvSpPr>
          <p:nvPr>
            <p:ph idx="1"/>
          </p:nvPr>
        </p:nvSpPr>
        <p:spPr>
          <a:xfrm>
            <a:off x="220394" y="816096"/>
            <a:ext cx="11751213" cy="5661759"/>
          </a:xfrm>
        </p:spPr>
        <p:txBody>
          <a:bodyPr/>
          <a:lstStyle>
            <a:lvl1pPr marL="365125" indent="-365125">
              <a:buClr>
                <a:srgbClr val="F09415"/>
              </a:buClr>
              <a:buSzPct val="100000"/>
              <a:buFont typeface="Webdings" panose="05030102010509060703" pitchFamily="18" charset="2"/>
              <a:buChar char="4"/>
              <a:defRPr sz="2200"/>
            </a:lvl1pPr>
            <a:lvl2pPr marL="685800" indent="-234950">
              <a:buClr>
                <a:srgbClr val="F09415"/>
              </a:buClr>
              <a:buFont typeface="Wingdings" panose="05000000000000000000" pitchFamily="2" charset="2"/>
              <a:buChar char="§"/>
              <a:defRPr sz="2000"/>
            </a:lvl2pPr>
            <a:lvl3pPr marL="1168400" indent="-254000">
              <a:buClr>
                <a:srgbClr val="F09415"/>
              </a:buClr>
              <a:buSzPct val="110000"/>
              <a:buFont typeface="Arial" panose="020B0604020202020204" pitchFamily="34" charset="0"/>
              <a:buChar char="•"/>
              <a:defRPr sz="1800"/>
            </a:lvl3pPr>
            <a:lvl4pPr marL="1600200" indent="-228600">
              <a:buClr>
                <a:srgbClr val="F09415"/>
              </a:buClr>
              <a:buFont typeface="Courier New" panose="02070309020205020404" pitchFamily="49" charset="0"/>
              <a:buChar char="o"/>
              <a:defRPr sz="1600"/>
            </a:lvl4pPr>
            <a:lvl5pPr>
              <a:buClr>
                <a:srgbClr val="F09415"/>
              </a:buClr>
              <a:defRPr sz="1400"/>
            </a:lvl5pPr>
          </a:lstStyle>
          <a:p>
            <a:pPr lvl="0"/>
            <a:r>
              <a:rPr lang="en-US" dirty="0"/>
              <a:t>Click to edit Master text styles</a:t>
            </a:r>
          </a:p>
          <a:p>
            <a:pPr lvl="1"/>
            <a:r>
              <a:rPr lang="en-US" dirty="0"/>
              <a:t>Second</a:t>
            </a:r>
          </a:p>
          <a:p>
            <a:pPr lvl="2"/>
            <a:r>
              <a:rPr lang="en-US" dirty="0"/>
              <a:t>Third</a:t>
            </a:r>
          </a:p>
          <a:p>
            <a:pPr lvl="3"/>
            <a:r>
              <a:rPr lang="en-US" dirty="0"/>
              <a:t>Fourth</a:t>
            </a:r>
          </a:p>
          <a:p>
            <a:pPr lvl="4"/>
            <a:r>
              <a:rPr lang="en-US" dirty="0"/>
              <a:t>Fifth</a:t>
            </a:r>
          </a:p>
        </p:txBody>
      </p:sp>
      <p:sp>
        <p:nvSpPr>
          <p:cNvPr id="7" name="Rectangle 6"/>
          <p:cNvSpPr/>
          <p:nvPr userDrawn="1"/>
        </p:nvSpPr>
        <p:spPr>
          <a:xfrm>
            <a:off x="0" y="0"/>
            <a:ext cx="12192000" cy="694592"/>
          </a:xfrm>
          <a:prstGeom prst="rect">
            <a:avLst/>
          </a:prstGeom>
          <a:solidFill>
            <a:schemeClr val="tx2"/>
          </a:solidFill>
          <a:ln>
            <a:noFill/>
          </a:ln>
          <a:effectLst>
            <a:outerShdw blurRad="101600" dist="508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 name="TextBox 9"/>
          <p:cNvSpPr txBox="1"/>
          <p:nvPr userDrawn="1"/>
        </p:nvSpPr>
        <p:spPr>
          <a:xfrm>
            <a:off x="257908" y="6577727"/>
            <a:ext cx="5274213" cy="276999"/>
          </a:xfrm>
          <a:prstGeom prst="rect">
            <a:avLst/>
          </a:prstGeom>
          <a:noFill/>
        </p:spPr>
        <p:txBody>
          <a:bodyPr wrap="square" rtlCol="0">
            <a:spAutoFit/>
          </a:bodyPr>
          <a:lstStyle/>
          <a:p>
            <a:r>
              <a:rPr lang="en-US" sz="1200" b="1" dirty="0">
                <a:solidFill>
                  <a:schemeClr val="tx1">
                    <a:lumMod val="75000"/>
                    <a:lumOff val="25000"/>
                  </a:schemeClr>
                </a:solidFill>
                <a:ea typeface="Roboto Condensed Light" panose="02000000000000000000" pitchFamily="2" charset="0"/>
              </a:rPr>
              <a:t>Unit-1 </a:t>
            </a:r>
            <a:r>
              <a:rPr lang="en-US" sz="1200" b="0" baseline="0" dirty="0">
                <a:solidFill>
                  <a:schemeClr val="tx1">
                    <a:lumMod val="75000"/>
                    <a:lumOff val="25000"/>
                  </a:schemeClr>
                </a:solidFill>
                <a:ea typeface="Roboto Condensed Light" panose="02000000000000000000" pitchFamily="2" charset="0"/>
              </a:rPr>
              <a:t>Introduction</a:t>
            </a:r>
            <a:endParaRPr lang="en-US" sz="1200" b="1" dirty="0">
              <a:solidFill>
                <a:schemeClr val="tx1">
                  <a:lumMod val="75000"/>
                  <a:lumOff val="25000"/>
                </a:schemeClr>
              </a:solidFill>
              <a:ea typeface="Roboto Condensed Light" panose="02000000000000000000" pitchFamily="2" charset="0"/>
            </a:endParaRPr>
          </a:p>
        </p:txBody>
      </p:sp>
      <p:sp>
        <p:nvSpPr>
          <p:cNvPr id="11" name="TextBox 10"/>
          <p:cNvSpPr txBox="1"/>
          <p:nvPr userDrawn="1"/>
        </p:nvSpPr>
        <p:spPr>
          <a:xfrm>
            <a:off x="6164689" y="6577727"/>
            <a:ext cx="5875607" cy="276999"/>
          </a:xfrm>
          <a:prstGeom prst="rect">
            <a:avLst/>
          </a:prstGeom>
          <a:noFill/>
        </p:spPr>
        <p:txBody>
          <a:bodyPr wrap="square" rtlCol="0">
            <a:spAutoFit/>
          </a:bodyPr>
          <a:lstStyle/>
          <a:p>
            <a:pPr algn="r"/>
            <a:r>
              <a:rPr lang="en-US" sz="1200" b="1" dirty="0">
                <a:solidFill>
                  <a:schemeClr val="tx1">
                    <a:lumMod val="75000"/>
                    <a:lumOff val="25000"/>
                  </a:schemeClr>
                </a:solidFill>
                <a:ea typeface="Roboto Condensed Light" panose="02000000000000000000" pitchFamily="2" charset="0"/>
              </a:rPr>
              <a:t>Darshan Institute of Engineering &amp; Technology, Rajkot</a:t>
            </a:r>
          </a:p>
        </p:txBody>
      </p:sp>
      <p:sp>
        <p:nvSpPr>
          <p:cNvPr id="14" name="Title 1"/>
          <p:cNvSpPr>
            <a:spLocks noGrp="1"/>
          </p:cNvSpPr>
          <p:nvPr>
            <p:ph type="title" hasCustomPrompt="1"/>
          </p:nvPr>
        </p:nvSpPr>
        <p:spPr>
          <a:xfrm>
            <a:off x="220394" y="81209"/>
            <a:ext cx="11751213" cy="532177"/>
          </a:xfrm>
        </p:spPr>
        <p:txBody>
          <a:bodyPr>
            <a:normAutofit/>
          </a:bodyPr>
          <a:lstStyle>
            <a:lvl1pPr>
              <a:defRPr lang="en-US" sz="2800" kern="1200" baseline="0" dirty="0">
                <a:solidFill>
                  <a:schemeClr val="bg1"/>
                </a:solidFill>
                <a:latin typeface="+mn-lt"/>
                <a:ea typeface="+mn-ea"/>
                <a:cs typeface="+mn-cs"/>
              </a:defRPr>
            </a:lvl1pPr>
          </a:lstStyle>
          <a:p>
            <a:r>
              <a:rPr lang="en-US" dirty="0"/>
              <a:t>Click to edit Slide Title</a:t>
            </a:r>
          </a:p>
        </p:txBody>
      </p:sp>
    </p:spTree>
    <p:extLst>
      <p:ext uri="{BB962C8B-B14F-4D97-AF65-F5344CB8AC3E}">
        <p14:creationId xmlns:p14="http://schemas.microsoft.com/office/powerpoint/2010/main" val="2861904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cxnSp>
        <p:nvCxnSpPr>
          <p:cNvPr id="5" name="Straight Connector 4"/>
          <p:cNvCxnSpPr/>
          <p:nvPr userDrawn="1"/>
        </p:nvCxnSpPr>
        <p:spPr>
          <a:xfrm>
            <a:off x="0" y="4607263"/>
            <a:ext cx="121920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1998786" y="3308620"/>
            <a:ext cx="8194431" cy="1298643"/>
          </a:xfrm>
          <a:prstGeom prst="rect">
            <a:avLst/>
          </a:prstGeom>
          <a:solidFill>
            <a:srgbClr val="2626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grpSp>
        <p:nvGrpSpPr>
          <p:cNvPr id="2" name="Group 1"/>
          <p:cNvGrpSpPr/>
          <p:nvPr userDrawn="1"/>
        </p:nvGrpSpPr>
        <p:grpSpPr>
          <a:xfrm>
            <a:off x="3498733" y="2883877"/>
            <a:ext cx="5194537" cy="595198"/>
            <a:chOff x="2451945" y="2883877"/>
            <a:chExt cx="3895903" cy="595198"/>
          </a:xfrm>
        </p:grpSpPr>
        <p:sp>
          <p:nvSpPr>
            <p:cNvPr id="15" name="Rounded Rectangle 14"/>
            <p:cNvSpPr/>
            <p:nvPr/>
          </p:nvSpPr>
          <p:spPr>
            <a:xfrm>
              <a:off x="2875085" y="2883877"/>
              <a:ext cx="3049624" cy="595198"/>
            </a:xfrm>
            <a:prstGeom prst="roundRect">
              <a:avLst>
                <a:gd name="adj" fmla="val 0"/>
              </a:avLst>
            </a:prstGeom>
            <a:solidFill>
              <a:srgbClr val="8BC1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274320" tIns="0" rIns="182880" bIns="0" rtlCol="0" anchor="ctr"/>
            <a:lstStyle/>
            <a:p>
              <a:endParaRPr lang="en-US" sz="1400" dirty="0"/>
            </a:p>
          </p:txBody>
        </p:sp>
        <p:sp>
          <p:nvSpPr>
            <p:cNvPr id="16" name="Right Triangle 15"/>
            <p:cNvSpPr/>
            <p:nvPr/>
          </p:nvSpPr>
          <p:spPr>
            <a:xfrm>
              <a:off x="5924709" y="2883877"/>
              <a:ext cx="423139" cy="595197"/>
            </a:xfrm>
            <a:prstGeom prst="rtTriangle">
              <a:avLst/>
            </a:prstGeom>
            <a:solidFill>
              <a:srgbClr val="8BC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ight Triangle 18"/>
            <p:cNvSpPr/>
            <p:nvPr userDrawn="1"/>
          </p:nvSpPr>
          <p:spPr>
            <a:xfrm flipH="1">
              <a:off x="2451945" y="2883877"/>
              <a:ext cx="423139" cy="595197"/>
            </a:xfrm>
            <a:prstGeom prst="rtTriangle">
              <a:avLst/>
            </a:prstGeom>
            <a:solidFill>
              <a:srgbClr val="8BC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3" name="Text Placeholder 2"/>
          <p:cNvSpPr>
            <a:spLocks noGrp="1"/>
          </p:cNvSpPr>
          <p:nvPr>
            <p:ph type="body" sz="quarter" idx="10" hasCustomPrompt="1"/>
          </p:nvPr>
        </p:nvSpPr>
        <p:spPr>
          <a:xfrm>
            <a:off x="3605335" y="2926802"/>
            <a:ext cx="4981331" cy="548640"/>
          </a:xfrm>
        </p:spPr>
        <p:txBody>
          <a:bodyPr anchor="ctr">
            <a:normAutofit/>
          </a:bodyPr>
          <a:lstStyle>
            <a:lvl1pPr marL="0" indent="0" algn="ctr">
              <a:buNone/>
              <a:defRPr lang="en-US" sz="2000" b="0" kern="1200" dirty="0">
                <a:solidFill>
                  <a:schemeClr val="bg1"/>
                </a:solidFill>
                <a:latin typeface="+mn-lt"/>
                <a:ea typeface="+mn-ea"/>
                <a:cs typeface="+mn-cs"/>
              </a:defRPr>
            </a:lvl1pPr>
          </a:lstStyle>
          <a:p>
            <a:pPr lvl="0"/>
            <a:r>
              <a:rPr lang="en-US" dirty="0"/>
              <a:t>Click to edit Section No</a:t>
            </a:r>
          </a:p>
        </p:txBody>
      </p:sp>
      <p:sp>
        <p:nvSpPr>
          <p:cNvPr id="25" name="Right Triangle 24"/>
          <p:cNvSpPr/>
          <p:nvPr userDrawn="1"/>
        </p:nvSpPr>
        <p:spPr>
          <a:xfrm flipH="1">
            <a:off x="779526" y="3308620"/>
            <a:ext cx="1230980" cy="1298643"/>
          </a:xfrm>
          <a:prstGeom prst="rtTriangl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ight Triangle 25"/>
          <p:cNvSpPr/>
          <p:nvPr userDrawn="1"/>
        </p:nvSpPr>
        <p:spPr>
          <a:xfrm>
            <a:off x="10193217" y="3308620"/>
            <a:ext cx="1230980" cy="1298643"/>
          </a:xfrm>
          <a:prstGeom prst="rtTriangl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Text Placeholder 2"/>
          <p:cNvSpPr>
            <a:spLocks noGrp="1"/>
          </p:cNvSpPr>
          <p:nvPr>
            <p:ph type="body" sz="quarter" idx="11" hasCustomPrompt="1"/>
          </p:nvPr>
        </p:nvSpPr>
        <p:spPr>
          <a:xfrm>
            <a:off x="1998784" y="3518367"/>
            <a:ext cx="8194429" cy="1085263"/>
          </a:xfrm>
        </p:spPr>
        <p:txBody>
          <a:bodyPr anchor="ctr">
            <a:noAutofit/>
          </a:bodyPr>
          <a:lstStyle>
            <a:lvl1pPr marL="0" indent="0" algn="ctr">
              <a:buNone/>
              <a:defRPr lang="en-US" sz="3300" b="1" kern="1200" dirty="0">
                <a:solidFill>
                  <a:schemeClr val="bg1"/>
                </a:solidFill>
                <a:latin typeface="+mn-lt"/>
                <a:ea typeface="+mn-ea"/>
                <a:cs typeface="+mn-cs"/>
              </a:defRPr>
            </a:lvl1pPr>
          </a:lstStyle>
          <a:p>
            <a:pPr lvl="0"/>
            <a:r>
              <a:rPr lang="en-US" dirty="0"/>
              <a:t>Click to edit Section Title</a:t>
            </a:r>
          </a:p>
        </p:txBody>
      </p:sp>
    </p:spTree>
    <p:extLst>
      <p:ext uri="{BB962C8B-B14F-4D97-AF65-F5344CB8AC3E}">
        <p14:creationId xmlns:p14="http://schemas.microsoft.com/office/powerpoint/2010/main" val="15661248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54CD94-0F44-4F2A-82D9-08C1450805BA}" type="datetimeFigureOut">
              <a:rPr lang="en-IN" smtClean="0">
                <a:solidFill>
                  <a:srgbClr val="212121">
                    <a:tint val="75000"/>
                  </a:srgbClr>
                </a:solidFill>
              </a:rPr>
              <a:pPr/>
              <a:t>20-07-2025</a:t>
            </a:fld>
            <a:endParaRPr lang="en-IN">
              <a:solidFill>
                <a:srgbClr val="212121">
                  <a:tint val="75000"/>
                </a:srgbClr>
              </a:solidFill>
            </a:endParaRPr>
          </a:p>
        </p:txBody>
      </p:sp>
      <p:sp>
        <p:nvSpPr>
          <p:cNvPr id="3" name="Footer Placeholder 2"/>
          <p:cNvSpPr>
            <a:spLocks noGrp="1"/>
          </p:cNvSpPr>
          <p:nvPr>
            <p:ph type="ftr" sz="quarter" idx="11"/>
          </p:nvPr>
        </p:nvSpPr>
        <p:spPr/>
        <p:txBody>
          <a:bodyPr/>
          <a:lstStyle/>
          <a:p>
            <a:endParaRPr lang="en-IN">
              <a:solidFill>
                <a:srgbClr val="212121">
                  <a:tint val="75000"/>
                </a:srgbClr>
              </a:solidFill>
            </a:endParaRPr>
          </a:p>
        </p:txBody>
      </p:sp>
      <p:sp>
        <p:nvSpPr>
          <p:cNvPr id="4" name="Slide Number Placeholder 3"/>
          <p:cNvSpPr>
            <a:spLocks noGrp="1"/>
          </p:cNvSpPr>
          <p:nvPr>
            <p:ph type="sldNum" sz="quarter" idx="12"/>
          </p:nvPr>
        </p:nvSpPr>
        <p:spPr/>
        <p:txBody>
          <a:bodyPr/>
          <a:lstStyle/>
          <a:p>
            <a:fld id="{A9E7E787-5E67-44C4-B7A0-6DA2DF5D0B80}" type="slidenum">
              <a:rPr lang="en-IN" smtClean="0">
                <a:solidFill>
                  <a:srgbClr val="212121">
                    <a:tint val="75000"/>
                  </a:srgbClr>
                </a:solidFill>
              </a:rPr>
              <a:pPr/>
              <a:t>‹#›</a:t>
            </a:fld>
            <a:endParaRPr lang="en-IN">
              <a:solidFill>
                <a:srgbClr val="212121">
                  <a:tint val="75000"/>
                </a:srgbClr>
              </a:solidFill>
            </a:endParaRPr>
          </a:p>
        </p:txBody>
      </p:sp>
    </p:spTree>
    <p:extLst>
      <p:ext uri="{BB962C8B-B14F-4D97-AF65-F5344CB8AC3E}">
        <p14:creationId xmlns:p14="http://schemas.microsoft.com/office/powerpoint/2010/main" val="3949369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Bhavin J Vegada</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2F0283D-23B3-7A85-2BB3-B40C246BDEAA}"/>
              </a:ext>
            </a:extLst>
          </p:cNvPr>
          <p:cNvGrpSpPr/>
          <p:nvPr userDrawn="1"/>
        </p:nvGrpSpPr>
        <p:grpSpPr>
          <a:xfrm>
            <a:off x="10721797" y="6047527"/>
            <a:ext cx="1339023" cy="407045"/>
            <a:chOff x="10721798" y="852808"/>
            <a:chExt cx="1339023" cy="407045"/>
          </a:xfrm>
        </p:grpSpPr>
        <p:pic>
          <p:nvPicPr>
            <p:cNvPr id="7" name="Picture 6">
              <a:extLst>
                <a:ext uri="{FF2B5EF4-FFF2-40B4-BE49-F238E27FC236}">
                  <a16:creationId xmlns:a16="http://schemas.microsoft.com/office/drawing/2014/main" id="{46EA5020-65E1-C812-8644-DFD62261C3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8" name="Rectangle 7">
              <a:extLst>
                <a:ext uri="{FF2B5EF4-FFF2-40B4-BE49-F238E27FC236}">
                  <a16:creationId xmlns:a16="http://schemas.microsoft.com/office/drawing/2014/main" id="{9AA1E46A-B64D-DF25-AED0-AD02F4DE6B3D}"/>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a:extLst>
              <a:ext uri="{FF2B5EF4-FFF2-40B4-BE49-F238E27FC236}">
                <a16:creationId xmlns:a16="http://schemas.microsoft.com/office/drawing/2014/main" id="{408BEF36-4432-259F-C92D-B51B61FBAE07}"/>
              </a:ext>
            </a:extLst>
          </p:cNvPr>
          <p:cNvSpPr txBox="1">
            <a:spLocks/>
          </p:cNvSpPr>
          <p:nvPr userDrawn="1"/>
        </p:nvSpPr>
        <p:spPr>
          <a:xfrm>
            <a:off x="4038599" y="6604000"/>
            <a:ext cx="4704185"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#2301CS729 (OR)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OR &amp; Linear Programming</a:t>
            </a:r>
          </a:p>
        </p:txBody>
      </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Bhavin J Vegada</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658651"/>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164C2A4-648E-692A-911E-9FC8F5C40015}"/>
              </a:ext>
            </a:extLst>
          </p:cNvPr>
          <p:cNvSpPr txBox="1">
            <a:spLocks/>
          </p:cNvSpPr>
          <p:nvPr userDrawn="1"/>
        </p:nvSpPr>
        <p:spPr>
          <a:xfrm>
            <a:off x="4038599" y="6604000"/>
            <a:ext cx="4704185"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#2301CS729 (OR)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OR &amp; Linear Programming</a:t>
            </a:r>
          </a:p>
        </p:txBody>
      </p:sp>
      <p:grpSp>
        <p:nvGrpSpPr>
          <p:cNvPr id="7" name="Group 6">
            <a:extLst>
              <a:ext uri="{FF2B5EF4-FFF2-40B4-BE49-F238E27FC236}">
                <a16:creationId xmlns:a16="http://schemas.microsoft.com/office/drawing/2014/main" id="{01F69772-208D-75B6-1108-277B610F1F28}"/>
              </a:ext>
            </a:extLst>
          </p:cNvPr>
          <p:cNvGrpSpPr/>
          <p:nvPr userDrawn="1"/>
        </p:nvGrpSpPr>
        <p:grpSpPr>
          <a:xfrm>
            <a:off x="168688" y="6041510"/>
            <a:ext cx="1339023" cy="407045"/>
            <a:chOff x="10721798" y="852808"/>
            <a:chExt cx="1339023" cy="407045"/>
          </a:xfrm>
        </p:grpSpPr>
        <p:pic>
          <p:nvPicPr>
            <p:cNvPr id="8" name="Picture 7">
              <a:extLst>
                <a:ext uri="{FF2B5EF4-FFF2-40B4-BE49-F238E27FC236}">
                  <a16:creationId xmlns:a16="http://schemas.microsoft.com/office/drawing/2014/main" id="{A99AEC3E-8E6D-CAAF-D4B6-B05FB4DEEE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9" name="Rectangle 8">
              <a:extLst>
                <a:ext uri="{FF2B5EF4-FFF2-40B4-BE49-F238E27FC236}">
                  <a16:creationId xmlns:a16="http://schemas.microsoft.com/office/drawing/2014/main" id="{B8CCC919-66F9-EE92-6A52-1AAEBCB6750D}"/>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7">
            <a:extLst>
              <a:ext uri="{FF2B5EF4-FFF2-40B4-BE49-F238E27FC236}">
                <a16:creationId xmlns:a16="http://schemas.microsoft.com/office/drawing/2014/main" id="{1BA5AEF4-25AA-4BC2-BA86-F93FEE234FB8}"/>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4" name="Group 3">
            <a:extLst>
              <a:ext uri="{FF2B5EF4-FFF2-40B4-BE49-F238E27FC236}">
                <a16:creationId xmlns:a16="http://schemas.microsoft.com/office/drawing/2014/main" id="{D4D811C4-53EC-50D9-DF59-F0AB42D0AF43}"/>
              </a:ext>
            </a:extLst>
          </p:cNvPr>
          <p:cNvGrpSpPr/>
          <p:nvPr userDrawn="1"/>
        </p:nvGrpSpPr>
        <p:grpSpPr>
          <a:xfrm>
            <a:off x="9874840" y="6116638"/>
            <a:ext cx="2078404" cy="631807"/>
            <a:chOff x="10721798" y="852808"/>
            <a:chExt cx="1339023" cy="407045"/>
          </a:xfrm>
        </p:grpSpPr>
        <p:pic>
          <p:nvPicPr>
            <p:cNvPr id="5" name="Picture 4">
              <a:extLst>
                <a:ext uri="{FF2B5EF4-FFF2-40B4-BE49-F238E27FC236}">
                  <a16:creationId xmlns:a16="http://schemas.microsoft.com/office/drawing/2014/main" id="{A7B3E53C-B6A5-57CE-F9F4-509E0E6F85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6" name="Rectangle 5">
              <a:extLst>
                <a:ext uri="{FF2B5EF4-FFF2-40B4-BE49-F238E27FC236}">
                  <a16:creationId xmlns:a16="http://schemas.microsoft.com/office/drawing/2014/main" id="{D3E95A08-2A28-B635-BA50-91E939E59C53}"/>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Bhavin J Vegada</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680C7708-865C-70F3-6AD8-94B1DC9FA996}"/>
              </a:ext>
            </a:extLst>
          </p:cNvPr>
          <p:cNvGrpSpPr/>
          <p:nvPr userDrawn="1"/>
        </p:nvGrpSpPr>
        <p:grpSpPr>
          <a:xfrm>
            <a:off x="10304203" y="212531"/>
            <a:ext cx="1649043" cy="501287"/>
            <a:chOff x="10721798" y="852808"/>
            <a:chExt cx="1339023" cy="407045"/>
          </a:xfrm>
        </p:grpSpPr>
        <p:pic>
          <p:nvPicPr>
            <p:cNvPr id="3" name="Picture 2">
              <a:extLst>
                <a:ext uri="{FF2B5EF4-FFF2-40B4-BE49-F238E27FC236}">
                  <a16:creationId xmlns:a16="http://schemas.microsoft.com/office/drawing/2014/main" id="{3E8E1288-C868-1ABA-5E61-B23E597F85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4" name="Rectangle 3">
              <a:extLst>
                <a:ext uri="{FF2B5EF4-FFF2-40B4-BE49-F238E27FC236}">
                  <a16:creationId xmlns:a16="http://schemas.microsoft.com/office/drawing/2014/main" id="{6382F8C5-6E20-1FB0-B3C2-EF2A2C4AF7CD}"/>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oter Placeholder 2">
            <a:extLst>
              <a:ext uri="{FF2B5EF4-FFF2-40B4-BE49-F238E27FC236}">
                <a16:creationId xmlns:a16="http://schemas.microsoft.com/office/drawing/2014/main" id="{6BB494D8-9DE9-240F-5B21-5ED2F079FB3C}"/>
              </a:ext>
            </a:extLst>
          </p:cNvPr>
          <p:cNvSpPr txBox="1">
            <a:spLocks/>
          </p:cNvSpPr>
          <p:nvPr userDrawn="1"/>
        </p:nvSpPr>
        <p:spPr>
          <a:xfrm>
            <a:off x="4038599" y="6604000"/>
            <a:ext cx="4704185"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#2301CS729 (OR)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OR &amp; Linear Programming</a:t>
            </a:r>
          </a:p>
        </p:txBody>
      </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Bhavin J Vegada</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F2E85A4-A8B5-FBC8-99BB-F929C750A478}"/>
              </a:ext>
            </a:extLst>
          </p:cNvPr>
          <p:cNvGrpSpPr/>
          <p:nvPr userDrawn="1"/>
        </p:nvGrpSpPr>
        <p:grpSpPr>
          <a:xfrm>
            <a:off x="10357991" y="5976558"/>
            <a:ext cx="1649043" cy="501287"/>
            <a:chOff x="10721798" y="852808"/>
            <a:chExt cx="1339023" cy="407045"/>
          </a:xfrm>
        </p:grpSpPr>
        <p:pic>
          <p:nvPicPr>
            <p:cNvPr id="6" name="Picture 5">
              <a:extLst>
                <a:ext uri="{FF2B5EF4-FFF2-40B4-BE49-F238E27FC236}">
                  <a16:creationId xmlns:a16="http://schemas.microsoft.com/office/drawing/2014/main" id="{DD98097C-B9E5-15F0-4108-618A91D389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7" name="Rectangle 6">
              <a:extLst>
                <a:ext uri="{FF2B5EF4-FFF2-40B4-BE49-F238E27FC236}">
                  <a16:creationId xmlns:a16="http://schemas.microsoft.com/office/drawing/2014/main" id="{AD273B02-5D74-3F14-1085-86D8234A69B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ooter Placeholder 2">
            <a:extLst>
              <a:ext uri="{FF2B5EF4-FFF2-40B4-BE49-F238E27FC236}">
                <a16:creationId xmlns:a16="http://schemas.microsoft.com/office/drawing/2014/main" id="{43851843-F010-A68F-A7E7-FB97F07E919A}"/>
              </a:ext>
            </a:extLst>
          </p:cNvPr>
          <p:cNvSpPr txBox="1">
            <a:spLocks/>
          </p:cNvSpPr>
          <p:nvPr userDrawn="1"/>
        </p:nvSpPr>
        <p:spPr>
          <a:xfrm>
            <a:off x="4038599" y="6604000"/>
            <a:ext cx="4704185"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#2301CS729 (OR)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OR &amp; Linear Programming</a:t>
            </a:r>
          </a:p>
        </p:txBody>
      </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Bhavin J Vegada</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7106204-FEBC-4B85-8ADE-4DFC6DC0EF8E}"/>
              </a:ext>
            </a:extLst>
          </p:cNvPr>
          <p:cNvSpPr/>
          <p:nvPr userDrawn="1"/>
        </p:nvSpPr>
        <p:spPr>
          <a:xfrm>
            <a:off x="6096000" y="-1"/>
            <a:ext cx="6096000" cy="6602861"/>
          </a:xfrm>
          <a:prstGeom prst="rect">
            <a:avLst/>
          </a:pr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sz="3200" b="1" dirty="0">
              <a:solidFill>
                <a:schemeClr val="bg1">
                  <a:lumMod val="95000"/>
                </a:schemeClr>
              </a:solidFill>
            </a:endParaRPr>
          </a:p>
        </p:txBody>
      </p:sp>
      <p:sp>
        <p:nvSpPr>
          <p:cNvPr id="20" name="Content Placeholder 2">
            <a:extLst>
              <a:ext uri="{FF2B5EF4-FFF2-40B4-BE49-F238E27FC236}">
                <a16:creationId xmlns:a16="http://schemas.microsoft.com/office/drawing/2014/main" id="{82FA4DB7-8E2D-457A-9BDF-DE98026E4CB8}"/>
              </a:ext>
            </a:extLst>
          </p:cNvPr>
          <p:cNvSpPr>
            <a:spLocks noGrp="1"/>
          </p:cNvSpPr>
          <p:nvPr>
            <p:ph idx="1"/>
          </p:nvPr>
        </p:nvSpPr>
        <p:spPr>
          <a:xfrm>
            <a:off x="6095998" y="711201"/>
            <a:ext cx="6096000" cy="5891658"/>
          </a:xfrm>
        </p:spPr>
        <p:txBody>
          <a:bodyPr>
            <a:noAutofit/>
          </a:bodyPr>
          <a:lstStyle>
            <a:lvl1pPr marL="265113" indent="-265113" algn="just">
              <a:buClr>
                <a:schemeClr val="accent5"/>
              </a:buClr>
              <a:buFont typeface="Wingdings 3" panose="05040102010807070707" pitchFamily="18" charset="2"/>
              <a:buChar char=""/>
              <a:defRPr sz="2400">
                <a:solidFill>
                  <a:schemeClr val="bg1"/>
                </a:solidFill>
              </a:defRPr>
            </a:lvl1pPr>
            <a:lvl2pPr marL="809625" indent="-352425" algn="just">
              <a:buClr>
                <a:schemeClr val="accent5"/>
              </a:buClr>
              <a:buFont typeface="Wingdings 3" panose="05040102010807070707" pitchFamily="18" charset="2"/>
              <a:buChar char=""/>
              <a:defRPr sz="2000">
                <a:solidFill>
                  <a:schemeClr val="bg1"/>
                </a:solidFill>
              </a:defRPr>
            </a:lvl2pPr>
            <a:lvl3pPr marL="1143000" indent="-228600" algn="just">
              <a:buClr>
                <a:schemeClr val="accent5"/>
              </a:buClr>
              <a:buFont typeface="Wingdings" panose="05000000000000000000" pitchFamily="2" charset="2"/>
              <a:buChar char="§"/>
              <a:defRPr sz="1800">
                <a:solidFill>
                  <a:schemeClr val="bg1"/>
                </a:solidFill>
              </a:defRPr>
            </a:lvl3pPr>
            <a:lvl4pPr algn="just">
              <a:buClr>
                <a:schemeClr val="accent5"/>
              </a:buClr>
              <a:defRPr sz="1600">
                <a:solidFill>
                  <a:schemeClr val="bg1"/>
                </a:solidFill>
              </a:defRPr>
            </a:lvl4pPr>
            <a:lvl5pPr algn="just">
              <a:buClr>
                <a:schemeClr val="accent5"/>
              </a:buClr>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DDE97917-207E-48ED-BBC3-93995E1FAB33}"/>
              </a:ext>
            </a:extLst>
          </p:cNvPr>
          <p:cNvSpPr>
            <a:spLocks noGrp="1"/>
          </p:cNvSpPr>
          <p:nvPr>
            <p:ph type="title"/>
          </p:nvPr>
        </p:nvSpPr>
        <p:spPr>
          <a:xfrm>
            <a:off x="6095998" y="1"/>
            <a:ext cx="6096002" cy="711200"/>
          </a:xfrm>
          <a:noFill/>
          <a:ln>
            <a:noFill/>
          </a:ln>
        </p:spPr>
        <p:txBody>
          <a:bodyPr lIns="216000" tIns="108000" rIns="216000" bIns="108000">
            <a:normAutofit/>
          </a:bodyPr>
          <a:lstStyle>
            <a:lvl1pPr>
              <a:defRPr lang="en-US" sz="3400" b="1" kern="1200" dirty="0">
                <a:solidFill>
                  <a:schemeClr val="bg1">
                    <a:lumMod val="95000"/>
                  </a:schemeClr>
                </a:solidFill>
                <a:effectLst/>
                <a:latin typeface="+mj-lt"/>
                <a:ea typeface="+mj-ea"/>
                <a:cs typeface="+mj-cs"/>
              </a:defRPr>
            </a:lvl1pPr>
          </a:lstStyle>
          <a:p>
            <a:r>
              <a:rPr lang="en-US" dirty="0"/>
              <a:t>Click to edit Master title style</a:t>
            </a:r>
          </a:p>
        </p:txBody>
      </p:sp>
      <p:sp>
        <p:nvSpPr>
          <p:cNvPr id="2" name="Footer Placeholder 2">
            <a:extLst>
              <a:ext uri="{FF2B5EF4-FFF2-40B4-BE49-F238E27FC236}">
                <a16:creationId xmlns:a16="http://schemas.microsoft.com/office/drawing/2014/main" id="{6054E6FC-BC43-BA73-D6D8-6A7140376AA5}"/>
              </a:ext>
            </a:extLst>
          </p:cNvPr>
          <p:cNvSpPr txBox="1">
            <a:spLocks/>
          </p:cNvSpPr>
          <p:nvPr userDrawn="1"/>
        </p:nvSpPr>
        <p:spPr>
          <a:xfrm>
            <a:off x="4038599" y="6604000"/>
            <a:ext cx="4704185"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#2301CS729 (OR)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to OR &amp; Linear Programming</a:t>
            </a:r>
          </a:p>
        </p:txBody>
      </p:sp>
    </p:spTree>
    <p:extLst>
      <p:ext uri="{BB962C8B-B14F-4D97-AF65-F5344CB8AC3E}">
        <p14:creationId xmlns:p14="http://schemas.microsoft.com/office/powerpoint/2010/main" val="3334805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Bhavin J Vegada</a:t>
            </a: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599" y="6604000"/>
            <a:ext cx="4442928" cy="267028"/>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#2101ME502 (HT)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5 – Heat Exchanger</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43314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7/20/2025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4" r:id="rId8"/>
    <p:sldLayoutId id="2147483690" r:id="rId9"/>
    <p:sldLayoutId id="2147483673" r:id="rId10"/>
    <p:sldLayoutId id="2147483691" r:id="rId11"/>
    <p:sldLayoutId id="2147483674" r:id="rId12"/>
    <p:sldLayoutId id="2147483676" r:id="rId13"/>
    <p:sldLayoutId id="2147483677" r:id="rId14"/>
    <p:sldLayoutId id="2147483678" r:id="rId15"/>
    <p:sldLayoutId id="2147483679" r:id="rId16"/>
    <p:sldLayoutId id="2147483681" r:id="rId17"/>
    <p:sldLayoutId id="2147483683" r:id="rId18"/>
    <p:sldLayoutId id="2147483682" r:id="rId19"/>
    <p:sldLayoutId id="2147483684" r:id="rId20"/>
    <p:sldLayoutId id="2147483685" r:id="rId21"/>
    <p:sldLayoutId id="2147483686" r:id="rId22"/>
    <p:sldLayoutId id="2147483692" r:id="rId23"/>
    <p:sldLayoutId id="2147483695" r:id="rId24"/>
    <p:sldLayoutId id="2147483696"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1.xml.rels><?xml version="1.0" encoding="UTF-8" standalone="yes"?>
<Relationships xmlns="http://schemas.openxmlformats.org/package/2006/relationships"><Relationship Id="rId8" Type="http://schemas.openxmlformats.org/officeDocument/2006/relationships/image" Target="../media/image1100.png"/><Relationship Id="rId13" Type="http://schemas.openxmlformats.org/officeDocument/2006/relationships/image" Target="../media/image1150.png"/><Relationship Id="rId3" Type="http://schemas.openxmlformats.org/officeDocument/2006/relationships/image" Target="../media/image1050.png"/><Relationship Id="rId7" Type="http://schemas.openxmlformats.org/officeDocument/2006/relationships/image" Target="../media/image1090.png"/><Relationship Id="rId12" Type="http://schemas.openxmlformats.org/officeDocument/2006/relationships/image" Target="../media/image1140.png"/><Relationship Id="rId2" Type="http://schemas.openxmlformats.org/officeDocument/2006/relationships/image" Target="../media/image1040.png"/><Relationship Id="rId1" Type="http://schemas.openxmlformats.org/officeDocument/2006/relationships/slideLayout" Target="../slideLayouts/slideLayout3.xml"/><Relationship Id="rId6" Type="http://schemas.openxmlformats.org/officeDocument/2006/relationships/image" Target="../media/image1080.png"/><Relationship Id="rId11" Type="http://schemas.openxmlformats.org/officeDocument/2006/relationships/image" Target="../media/image1130.png"/><Relationship Id="rId5" Type="http://schemas.openxmlformats.org/officeDocument/2006/relationships/image" Target="../media/image1070.png"/><Relationship Id="rId15" Type="http://schemas.openxmlformats.org/officeDocument/2006/relationships/image" Target="../media/image3200.png"/><Relationship Id="rId10" Type="http://schemas.openxmlformats.org/officeDocument/2006/relationships/image" Target="../media/image1120.png"/><Relationship Id="rId4" Type="http://schemas.openxmlformats.org/officeDocument/2006/relationships/image" Target="../media/image1060.png"/><Relationship Id="rId9" Type="http://schemas.openxmlformats.org/officeDocument/2006/relationships/image" Target="../media/image1110.png"/><Relationship Id="rId14" Type="http://schemas.openxmlformats.org/officeDocument/2006/relationships/image" Target="../media/image1160.png"/></Relationships>
</file>

<file path=ppt/slides/_rels/slide22.xml.rels><?xml version="1.0" encoding="UTF-8" standalone="yes"?>
<Relationships xmlns="http://schemas.openxmlformats.org/package/2006/relationships"><Relationship Id="rId8" Type="http://schemas.openxmlformats.org/officeDocument/2006/relationships/image" Target="../media/image1100.png"/><Relationship Id="rId13" Type="http://schemas.openxmlformats.org/officeDocument/2006/relationships/image" Target="../media/image1150.png"/><Relationship Id="rId3" Type="http://schemas.openxmlformats.org/officeDocument/2006/relationships/image" Target="../media/image1050.png"/><Relationship Id="rId7" Type="http://schemas.openxmlformats.org/officeDocument/2006/relationships/image" Target="../media/image1090.png"/><Relationship Id="rId12" Type="http://schemas.openxmlformats.org/officeDocument/2006/relationships/image" Target="../media/image1140.png"/><Relationship Id="rId2" Type="http://schemas.openxmlformats.org/officeDocument/2006/relationships/image" Target="../media/image1040.png"/><Relationship Id="rId1" Type="http://schemas.openxmlformats.org/officeDocument/2006/relationships/slideLayout" Target="../slideLayouts/slideLayout3.xml"/><Relationship Id="rId6" Type="http://schemas.openxmlformats.org/officeDocument/2006/relationships/image" Target="../media/image1080.png"/><Relationship Id="rId11" Type="http://schemas.openxmlformats.org/officeDocument/2006/relationships/image" Target="../media/image1130.png"/><Relationship Id="rId5" Type="http://schemas.openxmlformats.org/officeDocument/2006/relationships/image" Target="../media/image1070.png"/><Relationship Id="rId15" Type="http://schemas.openxmlformats.org/officeDocument/2006/relationships/image" Target="../media/image3300.png"/><Relationship Id="rId10" Type="http://schemas.openxmlformats.org/officeDocument/2006/relationships/image" Target="../media/image1120.png"/><Relationship Id="rId4" Type="http://schemas.openxmlformats.org/officeDocument/2006/relationships/image" Target="../media/image1060.png"/><Relationship Id="rId9" Type="http://schemas.openxmlformats.org/officeDocument/2006/relationships/image" Target="../media/image1110.png"/><Relationship Id="rId14" Type="http://schemas.openxmlformats.org/officeDocument/2006/relationships/image" Target="../media/image1160.png"/></Relationships>
</file>

<file path=ppt/slides/_rels/slide23.xml.rels><?xml version="1.0" encoding="UTF-8" standalone="yes"?>
<Relationships xmlns="http://schemas.openxmlformats.org/package/2006/relationships"><Relationship Id="rId8" Type="http://schemas.openxmlformats.org/officeDocument/2006/relationships/image" Target="../media/image5800.png"/><Relationship Id="rId13" Type="http://schemas.openxmlformats.org/officeDocument/2006/relationships/image" Target="../media/image6400.png"/><Relationship Id="rId3" Type="http://schemas.openxmlformats.org/officeDocument/2006/relationships/image" Target="../media/image5300.png"/><Relationship Id="rId7" Type="http://schemas.openxmlformats.org/officeDocument/2006/relationships/image" Target="../media/image5700.png"/><Relationship Id="rId12" Type="http://schemas.openxmlformats.org/officeDocument/2006/relationships/image" Target="../media/image6300.png"/><Relationship Id="rId2" Type="http://schemas.openxmlformats.org/officeDocument/2006/relationships/image" Target="../media/image5200.png"/><Relationship Id="rId1" Type="http://schemas.openxmlformats.org/officeDocument/2006/relationships/slideLayout" Target="../slideLayouts/slideLayout3.xml"/><Relationship Id="rId6" Type="http://schemas.openxmlformats.org/officeDocument/2006/relationships/image" Target="../media/image5600.png"/><Relationship Id="rId11" Type="http://schemas.openxmlformats.org/officeDocument/2006/relationships/image" Target="../media/image6200.png"/><Relationship Id="rId5" Type="http://schemas.openxmlformats.org/officeDocument/2006/relationships/image" Target="../media/image5500.png"/><Relationship Id="rId15" Type="http://schemas.openxmlformats.org/officeDocument/2006/relationships/image" Target="../media/image6600.png"/><Relationship Id="rId10" Type="http://schemas.openxmlformats.org/officeDocument/2006/relationships/image" Target="../media/image6100.png"/><Relationship Id="rId4" Type="http://schemas.openxmlformats.org/officeDocument/2006/relationships/image" Target="../media/image5400.png"/><Relationship Id="rId9" Type="http://schemas.openxmlformats.org/officeDocument/2006/relationships/image" Target="../media/image5900.png"/><Relationship Id="rId14" Type="http://schemas.openxmlformats.org/officeDocument/2006/relationships/image" Target="../media/image6500.png"/></Relationships>
</file>

<file path=ppt/slides/_rels/slide24.xml.rels><?xml version="1.0" encoding="UTF-8" standalone="yes"?>
<Relationships xmlns="http://schemas.openxmlformats.org/package/2006/relationships"><Relationship Id="rId8" Type="http://schemas.openxmlformats.org/officeDocument/2006/relationships/image" Target="../media/image1100.png"/><Relationship Id="rId13" Type="http://schemas.openxmlformats.org/officeDocument/2006/relationships/image" Target="../media/image1150.png"/><Relationship Id="rId3" Type="http://schemas.openxmlformats.org/officeDocument/2006/relationships/image" Target="../media/image1050.png"/><Relationship Id="rId7" Type="http://schemas.openxmlformats.org/officeDocument/2006/relationships/image" Target="../media/image1090.png"/><Relationship Id="rId12" Type="http://schemas.openxmlformats.org/officeDocument/2006/relationships/image" Target="../media/image1140.png"/><Relationship Id="rId2" Type="http://schemas.openxmlformats.org/officeDocument/2006/relationships/image" Target="../media/image1040.png"/><Relationship Id="rId1" Type="http://schemas.openxmlformats.org/officeDocument/2006/relationships/slideLayout" Target="../slideLayouts/slideLayout3.xml"/><Relationship Id="rId6" Type="http://schemas.openxmlformats.org/officeDocument/2006/relationships/image" Target="../media/image1080.png"/><Relationship Id="rId11" Type="http://schemas.openxmlformats.org/officeDocument/2006/relationships/image" Target="../media/image1130.png"/><Relationship Id="rId5" Type="http://schemas.openxmlformats.org/officeDocument/2006/relationships/image" Target="../media/image1070.png"/><Relationship Id="rId15" Type="http://schemas.openxmlformats.org/officeDocument/2006/relationships/image" Target="../media/image6700.png"/><Relationship Id="rId10" Type="http://schemas.openxmlformats.org/officeDocument/2006/relationships/image" Target="../media/image1120.png"/><Relationship Id="rId4" Type="http://schemas.openxmlformats.org/officeDocument/2006/relationships/image" Target="../media/image1060.png"/><Relationship Id="rId9" Type="http://schemas.openxmlformats.org/officeDocument/2006/relationships/image" Target="../media/image1110.png"/><Relationship Id="rId14" Type="http://schemas.openxmlformats.org/officeDocument/2006/relationships/image" Target="../media/image1160.png"/></Relationships>
</file>

<file path=ppt/slides/_rels/slide25.xml.rels><?xml version="1.0" encoding="UTF-8" standalone="yes"?>
<Relationships xmlns="http://schemas.openxmlformats.org/package/2006/relationships"><Relationship Id="rId8" Type="http://schemas.openxmlformats.org/officeDocument/2006/relationships/image" Target="../media/image1100.png"/><Relationship Id="rId13" Type="http://schemas.openxmlformats.org/officeDocument/2006/relationships/image" Target="../media/image1150.png"/><Relationship Id="rId3" Type="http://schemas.openxmlformats.org/officeDocument/2006/relationships/image" Target="../media/image1050.png"/><Relationship Id="rId7" Type="http://schemas.openxmlformats.org/officeDocument/2006/relationships/image" Target="../media/image1090.png"/><Relationship Id="rId12" Type="http://schemas.openxmlformats.org/officeDocument/2006/relationships/image" Target="../media/image1140.png"/><Relationship Id="rId2" Type="http://schemas.openxmlformats.org/officeDocument/2006/relationships/image" Target="../media/image1040.png"/><Relationship Id="rId1" Type="http://schemas.openxmlformats.org/officeDocument/2006/relationships/slideLayout" Target="../slideLayouts/slideLayout3.xml"/><Relationship Id="rId6" Type="http://schemas.openxmlformats.org/officeDocument/2006/relationships/image" Target="../media/image1080.png"/><Relationship Id="rId11" Type="http://schemas.openxmlformats.org/officeDocument/2006/relationships/image" Target="../media/image1130.png"/><Relationship Id="rId5" Type="http://schemas.openxmlformats.org/officeDocument/2006/relationships/image" Target="../media/image1070.png"/><Relationship Id="rId10" Type="http://schemas.openxmlformats.org/officeDocument/2006/relationships/image" Target="../media/image1120.png"/><Relationship Id="rId4" Type="http://schemas.openxmlformats.org/officeDocument/2006/relationships/image" Target="../media/image1060.png"/><Relationship Id="rId9" Type="http://schemas.openxmlformats.org/officeDocument/2006/relationships/image" Target="../media/image1110.png"/><Relationship Id="rId14" Type="http://schemas.openxmlformats.org/officeDocument/2006/relationships/image" Target="../media/image1160.png"/></Relationships>
</file>

<file path=ppt/slides/_rels/slide26.xml.rels><?xml version="1.0" encoding="UTF-8" standalone="yes"?>
<Relationships xmlns="http://schemas.openxmlformats.org/package/2006/relationships"><Relationship Id="rId8" Type="http://schemas.openxmlformats.org/officeDocument/2006/relationships/image" Target="../media/image1100.png"/><Relationship Id="rId13" Type="http://schemas.openxmlformats.org/officeDocument/2006/relationships/image" Target="../media/image1150.png"/><Relationship Id="rId3" Type="http://schemas.openxmlformats.org/officeDocument/2006/relationships/image" Target="../media/image1050.png"/><Relationship Id="rId7" Type="http://schemas.openxmlformats.org/officeDocument/2006/relationships/image" Target="../media/image1090.png"/><Relationship Id="rId12" Type="http://schemas.openxmlformats.org/officeDocument/2006/relationships/image" Target="../media/image1140.png"/><Relationship Id="rId2" Type="http://schemas.openxmlformats.org/officeDocument/2006/relationships/image" Target="../media/image1040.png"/><Relationship Id="rId1" Type="http://schemas.openxmlformats.org/officeDocument/2006/relationships/slideLayout" Target="../slideLayouts/slideLayout3.xml"/><Relationship Id="rId6" Type="http://schemas.openxmlformats.org/officeDocument/2006/relationships/image" Target="../media/image1080.png"/><Relationship Id="rId11" Type="http://schemas.openxmlformats.org/officeDocument/2006/relationships/image" Target="../media/image1130.png"/><Relationship Id="rId5" Type="http://schemas.openxmlformats.org/officeDocument/2006/relationships/image" Target="../media/image1070.png"/><Relationship Id="rId10" Type="http://schemas.openxmlformats.org/officeDocument/2006/relationships/image" Target="../media/image1120.png"/><Relationship Id="rId4" Type="http://schemas.openxmlformats.org/officeDocument/2006/relationships/image" Target="../media/image1060.png"/><Relationship Id="rId9" Type="http://schemas.openxmlformats.org/officeDocument/2006/relationships/image" Target="../media/image1110.png"/><Relationship Id="rId14" Type="http://schemas.openxmlformats.org/officeDocument/2006/relationships/image" Target="../media/image1160.png"/></Relationships>
</file>

<file path=ppt/slides/_rels/slide27.xml.rels><?xml version="1.0" encoding="UTF-8" standalone="yes"?>
<Relationships xmlns="http://schemas.openxmlformats.org/package/2006/relationships"><Relationship Id="rId8" Type="http://schemas.openxmlformats.org/officeDocument/2006/relationships/image" Target="../media/image1100.png"/><Relationship Id="rId13" Type="http://schemas.openxmlformats.org/officeDocument/2006/relationships/image" Target="../media/image1150.png"/><Relationship Id="rId3" Type="http://schemas.openxmlformats.org/officeDocument/2006/relationships/image" Target="../media/image1050.png"/><Relationship Id="rId7" Type="http://schemas.openxmlformats.org/officeDocument/2006/relationships/image" Target="../media/image1090.png"/><Relationship Id="rId12" Type="http://schemas.openxmlformats.org/officeDocument/2006/relationships/image" Target="../media/image1140.png"/><Relationship Id="rId2" Type="http://schemas.openxmlformats.org/officeDocument/2006/relationships/image" Target="../media/image1040.png"/><Relationship Id="rId1" Type="http://schemas.openxmlformats.org/officeDocument/2006/relationships/slideLayout" Target="../slideLayouts/slideLayout3.xml"/><Relationship Id="rId6" Type="http://schemas.openxmlformats.org/officeDocument/2006/relationships/image" Target="../media/image1080.png"/><Relationship Id="rId11" Type="http://schemas.openxmlformats.org/officeDocument/2006/relationships/image" Target="../media/image1130.png"/><Relationship Id="rId5" Type="http://schemas.openxmlformats.org/officeDocument/2006/relationships/image" Target="../media/image1070.png"/><Relationship Id="rId10" Type="http://schemas.openxmlformats.org/officeDocument/2006/relationships/image" Target="../media/image1120.png"/><Relationship Id="rId4" Type="http://schemas.openxmlformats.org/officeDocument/2006/relationships/image" Target="../media/image1060.png"/><Relationship Id="rId9" Type="http://schemas.openxmlformats.org/officeDocument/2006/relationships/image" Target="../media/image1110.png"/><Relationship Id="rId14" Type="http://schemas.openxmlformats.org/officeDocument/2006/relationships/image" Target="../media/image1160.png"/></Relationships>
</file>

<file path=ppt/slides/_rels/slide28.xml.rels><?xml version="1.0" encoding="UTF-8" standalone="yes"?>
<Relationships xmlns="http://schemas.openxmlformats.org/package/2006/relationships"><Relationship Id="rId8" Type="http://schemas.openxmlformats.org/officeDocument/2006/relationships/image" Target="../media/image1100.png"/><Relationship Id="rId13" Type="http://schemas.openxmlformats.org/officeDocument/2006/relationships/image" Target="../media/image1150.png"/><Relationship Id="rId3" Type="http://schemas.openxmlformats.org/officeDocument/2006/relationships/image" Target="../media/image1050.png"/><Relationship Id="rId7" Type="http://schemas.openxmlformats.org/officeDocument/2006/relationships/image" Target="../media/image1090.png"/><Relationship Id="rId12" Type="http://schemas.openxmlformats.org/officeDocument/2006/relationships/image" Target="../media/image1140.png"/><Relationship Id="rId2" Type="http://schemas.openxmlformats.org/officeDocument/2006/relationships/image" Target="../media/image1040.png"/><Relationship Id="rId1" Type="http://schemas.openxmlformats.org/officeDocument/2006/relationships/slideLayout" Target="../slideLayouts/slideLayout3.xml"/><Relationship Id="rId6" Type="http://schemas.openxmlformats.org/officeDocument/2006/relationships/image" Target="../media/image1080.png"/><Relationship Id="rId11" Type="http://schemas.openxmlformats.org/officeDocument/2006/relationships/image" Target="../media/image1130.png"/><Relationship Id="rId5" Type="http://schemas.openxmlformats.org/officeDocument/2006/relationships/image" Target="../media/image1070.png"/><Relationship Id="rId10" Type="http://schemas.openxmlformats.org/officeDocument/2006/relationships/image" Target="../media/image1120.png"/><Relationship Id="rId4" Type="http://schemas.openxmlformats.org/officeDocument/2006/relationships/image" Target="../media/image1060.png"/><Relationship Id="rId9" Type="http://schemas.openxmlformats.org/officeDocument/2006/relationships/image" Target="../media/image1110.png"/><Relationship Id="rId14" Type="http://schemas.openxmlformats.org/officeDocument/2006/relationships/image" Target="../media/image11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0.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 Id="rId9"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3410.png"/><Relationship Id="rId2" Type="http://schemas.openxmlformats.org/officeDocument/2006/relationships/image" Target="../media/image18.jp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8.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1.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9.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8.png"/><Relationship Id="rId2" Type="http://schemas.openxmlformats.org/officeDocument/2006/relationships/image" Target="../media/image65.png"/><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3.xml"/><Relationship Id="rId6" Type="http://schemas.openxmlformats.org/officeDocument/2006/relationships/image" Target="../media/image69.png"/><Relationship Id="rId11" Type="http://schemas.openxmlformats.org/officeDocument/2006/relationships/image" Target="../media/image74.png"/><Relationship Id="rId24" Type="http://schemas.openxmlformats.org/officeDocument/2006/relationships/image" Target="../media/image87.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90.png"/></Relationships>
</file>

<file path=ppt/slides/_rels/slide56.xml.rels><?xml version="1.0" encoding="UTF-8" standalone="yes"?>
<Relationships xmlns="http://schemas.openxmlformats.org/package/2006/relationships"><Relationship Id="rId13" Type="http://schemas.openxmlformats.org/officeDocument/2006/relationships/image" Target="../media/image108.png"/><Relationship Id="rId18" Type="http://schemas.openxmlformats.org/officeDocument/2006/relationships/image" Target="../media/image113.png"/><Relationship Id="rId26" Type="http://schemas.openxmlformats.org/officeDocument/2006/relationships/image" Target="../media/image121.png"/><Relationship Id="rId39" Type="http://schemas.openxmlformats.org/officeDocument/2006/relationships/image" Target="../media/image134.png"/><Relationship Id="rId21" Type="http://schemas.openxmlformats.org/officeDocument/2006/relationships/image" Target="../media/image116.png"/><Relationship Id="rId34" Type="http://schemas.openxmlformats.org/officeDocument/2006/relationships/image" Target="../media/image129.png"/><Relationship Id="rId7" Type="http://schemas.openxmlformats.org/officeDocument/2006/relationships/image" Target="../media/image96.png"/><Relationship Id="rId12" Type="http://schemas.openxmlformats.org/officeDocument/2006/relationships/image" Target="../media/image107.png"/><Relationship Id="rId17" Type="http://schemas.openxmlformats.org/officeDocument/2006/relationships/image" Target="../media/image112.png"/><Relationship Id="rId25" Type="http://schemas.openxmlformats.org/officeDocument/2006/relationships/image" Target="../media/image120.png"/><Relationship Id="rId33" Type="http://schemas.openxmlformats.org/officeDocument/2006/relationships/image" Target="../media/image128.png"/><Relationship Id="rId38" Type="http://schemas.openxmlformats.org/officeDocument/2006/relationships/image" Target="../media/image133.png"/><Relationship Id="rId2" Type="http://schemas.openxmlformats.org/officeDocument/2006/relationships/image" Target="../media/image91.png"/><Relationship Id="rId16" Type="http://schemas.openxmlformats.org/officeDocument/2006/relationships/image" Target="../media/image111.png"/><Relationship Id="rId20" Type="http://schemas.openxmlformats.org/officeDocument/2006/relationships/image" Target="../media/image115.png"/><Relationship Id="rId29" Type="http://schemas.openxmlformats.org/officeDocument/2006/relationships/image" Target="../media/image124.png"/><Relationship Id="rId1" Type="http://schemas.openxmlformats.org/officeDocument/2006/relationships/slideLayout" Target="../slideLayouts/slideLayout3.xml"/><Relationship Id="rId6" Type="http://schemas.openxmlformats.org/officeDocument/2006/relationships/image" Target="../media/image95.png"/><Relationship Id="rId11" Type="http://schemas.openxmlformats.org/officeDocument/2006/relationships/image" Target="../media/image106.png"/><Relationship Id="rId24" Type="http://schemas.openxmlformats.org/officeDocument/2006/relationships/image" Target="../media/image119.png"/><Relationship Id="rId32" Type="http://schemas.openxmlformats.org/officeDocument/2006/relationships/image" Target="../media/image127.png"/><Relationship Id="rId37" Type="http://schemas.openxmlformats.org/officeDocument/2006/relationships/image" Target="../media/image132.png"/><Relationship Id="rId40" Type="http://schemas.openxmlformats.org/officeDocument/2006/relationships/image" Target="../media/image135.png"/><Relationship Id="rId5" Type="http://schemas.openxmlformats.org/officeDocument/2006/relationships/image" Target="../media/image94.png"/><Relationship Id="rId15" Type="http://schemas.openxmlformats.org/officeDocument/2006/relationships/image" Target="../media/image110.png"/><Relationship Id="rId23" Type="http://schemas.openxmlformats.org/officeDocument/2006/relationships/image" Target="../media/image118.png"/><Relationship Id="rId28" Type="http://schemas.openxmlformats.org/officeDocument/2006/relationships/image" Target="../media/image123.png"/><Relationship Id="rId36" Type="http://schemas.openxmlformats.org/officeDocument/2006/relationships/image" Target="../media/image131.png"/><Relationship Id="rId10" Type="http://schemas.openxmlformats.org/officeDocument/2006/relationships/image" Target="../media/image105.png"/><Relationship Id="rId19" Type="http://schemas.openxmlformats.org/officeDocument/2006/relationships/image" Target="../media/image114.png"/><Relationship Id="rId31" Type="http://schemas.openxmlformats.org/officeDocument/2006/relationships/image" Target="../media/image126.png"/><Relationship Id="rId4" Type="http://schemas.openxmlformats.org/officeDocument/2006/relationships/image" Target="../media/image93.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image" Target="../media/image117.png"/><Relationship Id="rId27" Type="http://schemas.openxmlformats.org/officeDocument/2006/relationships/image" Target="../media/image122.png"/><Relationship Id="rId30" Type="http://schemas.openxmlformats.org/officeDocument/2006/relationships/image" Target="../media/image125.png"/><Relationship Id="rId35" Type="http://schemas.openxmlformats.org/officeDocument/2006/relationships/image" Target="../media/image130.png"/><Relationship Id="rId8" Type="http://schemas.openxmlformats.org/officeDocument/2006/relationships/image" Target="../media/image103.png"/><Relationship Id="rId3" Type="http://schemas.openxmlformats.org/officeDocument/2006/relationships/image" Target="../media/image92.png"/></Relationships>
</file>

<file path=ppt/slides/_rels/slide57.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1.png"/><Relationship Id="rId21" Type="http://schemas.openxmlformats.org/officeDocument/2006/relationships/image" Target="../media/image155.png"/><Relationship Id="rId34" Type="http://schemas.openxmlformats.org/officeDocument/2006/relationships/image" Target="../media/image169.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8.png"/><Relationship Id="rId38" Type="http://schemas.openxmlformats.org/officeDocument/2006/relationships/image" Target="../media/image174.png"/><Relationship Id="rId2" Type="http://schemas.openxmlformats.org/officeDocument/2006/relationships/image" Target="../media/image136.png"/><Relationship Id="rId16" Type="http://schemas.openxmlformats.org/officeDocument/2006/relationships/image" Target="../media/image150.png"/><Relationship Id="rId20" Type="http://schemas.openxmlformats.org/officeDocument/2006/relationships/image" Target="../media/image154.png"/><Relationship Id="rId29" Type="http://schemas.openxmlformats.org/officeDocument/2006/relationships/image" Target="../media/image164.png"/><Relationship Id="rId1" Type="http://schemas.openxmlformats.org/officeDocument/2006/relationships/slideLayout" Target="../slideLayouts/slideLayout3.xml"/><Relationship Id="rId6" Type="http://schemas.openxmlformats.org/officeDocument/2006/relationships/image" Target="../media/image140.png"/><Relationship Id="rId11" Type="http://schemas.openxmlformats.org/officeDocument/2006/relationships/image" Target="../media/image145.png"/><Relationship Id="rId24" Type="http://schemas.openxmlformats.org/officeDocument/2006/relationships/image" Target="../media/image158.png"/><Relationship Id="rId32" Type="http://schemas.openxmlformats.org/officeDocument/2006/relationships/image" Target="../media/image167.png"/><Relationship Id="rId37" Type="http://schemas.openxmlformats.org/officeDocument/2006/relationships/image" Target="../media/image173.png"/><Relationship Id="rId5" Type="http://schemas.openxmlformats.org/officeDocument/2006/relationships/image" Target="../media/image139.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3.png"/><Relationship Id="rId36" Type="http://schemas.openxmlformats.org/officeDocument/2006/relationships/image" Target="../media/image172.png"/><Relationship Id="rId10" Type="http://schemas.openxmlformats.org/officeDocument/2006/relationships/image" Target="../media/image144.png"/><Relationship Id="rId19" Type="http://schemas.openxmlformats.org/officeDocument/2006/relationships/image" Target="../media/image153.png"/><Relationship Id="rId31" Type="http://schemas.openxmlformats.org/officeDocument/2006/relationships/image" Target="../media/image166.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2.png"/><Relationship Id="rId30" Type="http://schemas.openxmlformats.org/officeDocument/2006/relationships/image" Target="../media/image165.png"/><Relationship Id="rId35" Type="http://schemas.openxmlformats.org/officeDocument/2006/relationships/image" Target="../media/image171.png"/><Relationship Id="rId8" Type="http://schemas.openxmlformats.org/officeDocument/2006/relationships/image" Target="../media/image142.png"/><Relationship Id="rId3" Type="http://schemas.openxmlformats.org/officeDocument/2006/relationships/image" Target="../media/image137.png"/></Relationships>
</file>

<file path=ppt/slides/_rels/slide58.xml.rels><?xml version="1.0" encoding="UTF-8" standalone="yes"?>
<Relationships xmlns="http://schemas.openxmlformats.org/package/2006/relationships"><Relationship Id="rId13" Type="http://schemas.openxmlformats.org/officeDocument/2006/relationships/image" Target="../media/image187.png"/><Relationship Id="rId18" Type="http://schemas.openxmlformats.org/officeDocument/2006/relationships/image" Target="../media/image193.png"/><Relationship Id="rId26" Type="http://schemas.openxmlformats.org/officeDocument/2006/relationships/image" Target="../media/image201.png"/><Relationship Id="rId39" Type="http://schemas.openxmlformats.org/officeDocument/2006/relationships/image" Target="../media/image214.png"/><Relationship Id="rId21" Type="http://schemas.openxmlformats.org/officeDocument/2006/relationships/image" Target="../media/image196.png"/><Relationship Id="rId34" Type="http://schemas.openxmlformats.org/officeDocument/2006/relationships/image" Target="../media/image209.png"/><Relationship Id="rId7" Type="http://schemas.openxmlformats.org/officeDocument/2006/relationships/image" Target="../media/image181.png"/><Relationship Id="rId12" Type="http://schemas.openxmlformats.org/officeDocument/2006/relationships/image" Target="../media/image186.png"/><Relationship Id="rId17" Type="http://schemas.openxmlformats.org/officeDocument/2006/relationships/image" Target="../media/image192.png"/><Relationship Id="rId25" Type="http://schemas.openxmlformats.org/officeDocument/2006/relationships/image" Target="../media/image200.png"/><Relationship Id="rId33" Type="http://schemas.openxmlformats.org/officeDocument/2006/relationships/image" Target="../media/image208.png"/><Relationship Id="rId38" Type="http://schemas.openxmlformats.org/officeDocument/2006/relationships/image" Target="../media/image213.png"/><Relationship Id="rId2" Type="http://schemas.openxmlformats.org/officeDocument/2006/relationships/image" Target="../media/image175.png"/><Relationship Id="rId16" Type="http://schemas.openxmlformats.org/officeDocument/2006/relationships/image" Target="../media/image191.png"/><Relationship Id="rId20" Type="http://schemas.openxmlformats.org/officeDocument/2006/relationships/image" Target="../media/image195.png"/><Relationship Id="rId29" Type="http://schemas.openxmlformats.org/officeDocument/2006/relationships/image" Target="../media/image204.png"/><Relationship Id="rId1" Type="http://schemas.openxmlformats.org/officeDocument/2006/relationships/slideLayout" Target="../slideLayouts/slideLayout3.xml"/><Relationship Id="rId6" Type="http://schemas.openxmlformats.org/officeDocument/2006/relationships/image" Target="../media/image179.png"/><Relationship Id="rId11" Type="http://schemas.openxmlformats.org/officeDocument/2006/relationships/image" Target="../media/image185.png"/><Relationship Id="rId24" Type="http://schemas.openxmlformats.org/officeDocument/2006/relationships/image" Target="../media/image199.png"/><Relationship Id="rId32" Type="http://schemas.openxmlformats.org/officeDocument/2006/relationships/image" Target="../media/image207.png"/><Relationship Id="rId37" Type="http://schemas.openxmlformats.org/officeDocument/2006/relationships/image" Target="../media/image212.png"/><Relationship Id="rId5" Type="http://schemas.openxmlformats.org/officeDocument/2006/relationships/image" Target="../media/image178.png"/><Relationship Id="rId15" Type="http://schemas.openxmlformats.org/officeDocument/2006/relationships/image" Target="../media/image189.png"/><Relationship Id="rId23" Type="http://schemas.openxmlformats.org/officeDocument/2006/relationships/image" Target="../media/image198.png"/><Relationship Id="rId28" Type="http://schemas.openxmlformats.org/officeDocument/2006/relationships/image" Target="../media/image203.png"/><Relationship Id="rId36" Type="http://schemas.openxmlformats.org/officeDocument/2006/relationships/image" Target="../media/image211.png"/><Relationship Id="rId10" Type="http://schemas.openxmlformats.org/officeDocument/2006/relationships/image" Target="../media/image184.png"/><Relationship Id="rId19" Type="http://schemas.openxmlformats.org/officeDocument/2006/relationships/image" Target="../media/image194.png"/><Relationship Id="rId31" Type="http://schemas.openxmlformats.org/officeDocument/2006/relationships/image" Target="../media/image206.png"/><Relationship Id="rId4" Type="http://schemas.openxmlformats.org/officeDocument/2006/relationships/image" Target="../media/image177.png"/><Relationship Id="rId9" Type="http://schemas.openxmlformats.org/officeDocument/2006/relationships/image" Target="../media/image183.png"/><Relationship Id="rId14" Type="http://schemas.openxmlformats.org/officeDocument/2006/relationships/image" Target="../media/image188.png"/><Relationship Id="rId22" Type="http://schemas.openxmlformats.org/officeDocument/2006/relationships/image" Target="../media/image197.png"/><Relationship Id="rId27" Type="http://schemas.openxmlformats.org/officeDocument/2006/relationships/image" Target="../media/image202.png"/><Relationship Id="rId30" Type="http://schemas.openxmlformats.org/officeDocument/2006/relationships/image" Target="../media/image205.png"/><Relationship Id="rId35" Type="http://schemas.openxmlformats.org/officeDocument/2006/relationships/image" Target="../media/image210.png"/><Relationship Id="rId8" Type="http://schemas.openxmlformats.org/officeDocument/2006/relationships/image" Target="../media/image182.png"/><Relationship Id="rId3" Type="http://schemas.openxmlformats.org/officeDocument/2006/relationships/image" Target="../media/image176.png"/></Relationships>
</file>

<file path=ppt/slides/_rels/slide59.xml.rels><?xml version="1.0" encoding="UTF-8" standalone="yes"?>
<Relationships xmlns="http://schemas.openxmlformats.org/package/2006/relationships"><Relationship Id="rId13" Type="http://schemas.openxmlformats.org/officeDocument/2006/relationships/image" Target="../media/image187.png"/><Relationship Id="rId18" Type="http://schemas.openxmlformats.org/officeDocument/2006/relationships/image" Target="../media/image193.png"/><Relationship Id="rId26" Type="http://schemas.openxmlformats.org/officeDocument/2006/relationships/image" Target="../media/image201.png"/><Relationship Id="rId39" Type="http://schemas.openxmlformats.org/officeDocument/2006/relationships/image" Target="../media/image216.png"/><Relationship Id="rId21" Type="http://schemas.openxmlformats.org/officeDocument/2006/relationships/image" Target="../media/image196.png"/><Relationship Id="rId34" Type="http://schemas.openxmlformats.org/officeDocument/2006/relationships/image" Target="../media/image209.png"/><Relationship Id="rId42" Type="http://schemas.openxmlformats.org/officeDocument/2006/relationships/image" Target="../media/image219.png"/><Relationship Id="rId7" Type="http://schemas.openxmlformats.org/officeDocument/2006/relationships/image" Target="../media/image181.png"/><Relationship Id="rId2" Type="http://schemas.openxmlformats.org/officeDocument/2006/relationships/image" Target="../media/image215.png"/><Relationship Id="rId16" Type="http://schemas.openxmlformats.org/officeDocument/2006/relationships/image" Target="../media/image191.png"/><Relationship Id="rId20" Type="http://schemas.openxmlformats.org/officeDocument/2006/relationships/image" Target="../media/image195.png"/><Relationship Id="rId29" Type="http://schemas.openxmlformats.org/officeDocument/2006/relationships/image" Target="../media/image204.png"/><Relationship Id="rId41" Type="http://schemas.openxmlformats.org/officeDocument/2006/relationships/image" Target="../media/image218.png"/><Relationship Id="rId1" Type="http://schemas.openxmlformats.org/officeDocument/2006/relationships/slideLayout" Target="../slideLayouts/slideLayout3.xml"/><Relationship Id="rId6" Type="http://schemas.openxmlformats.org/officeDocument/2006/relationships/image" Target="../media/image179.png"/><Relationship Id="rId11" Type="http://schemas.openxmlformats.org/officeDocument/2006/relationships/image" Target="../media/image185.png"/><Relationship Id="rId24" Type="http://schemas.openxmlformats.org/officeDocument/2006/relationships/image" Target="../media/image199.png"/><Relationship Id="rId32" Type="http://schemas.openxmlformats.org/officeDocument/2006/relationships/image" Target="../media/image207.png"/><Relationship Id="rId37" Type="http://schemas.openxmlformats.org/officeDocument/2006/relationships/image" Target="../media/image212.png"/><Relationship Id="rId40" Type="http://schemas.openxmlformats.org/officeDocument/2006/relationships/image" Target="../media/image217.png"/><Relationship Id="rId5" Type="http://schemas.openxmlformats.org/officeDocument/2006/relationships/image" Target="../media/image178.png"/><Relationship Id="rId15" Type="http://schemas.openxmlformats.org/officeDocument/2006/relationships/image" Target="../media/image189.png"/><Relationship Id="rId23" Type="http://schemas.openxmlformats.org/officeDocument/2006/relationships/image" Target="../media/image198.png"/><Relationship Id="rId28" Type="http://schemas.openxmlformats.org/officeDocument/2006/relationships/image" Target="../media/image203.png"/><Relationship Id="rId36" Type="http://schemas.openxmlformats.org/officeDocument/2006/relationships/image" Target="../media/image211.png"/><Relationship Id="rId10" Type="http://schemas.openxmlformats.org/officeDocument/2006/relationships/image" Target="../media/image184.png"/><Relationship Id="rId19" Type="http://schemas.openxmlformats.org/officeDocument/2006/relationships/image" Target="../media/image194.png"/><Relationship Id="rId31" Type="http://schemas.openxmlformats.org/officeDocument/2006/relationships/image" Target="../media/image206.png"/><Relationship Id="rId4" Type="http://schemas.openxmlformats.org/officeDocument/2006/relationships/image" Target="../media/image177.png"/><Relationship Id="rId9" Type="http://schemas.openxmlformats.org/officeDocument/2006/relationships/image" Target="../media/image183.png"/><Relationship Id="rId14" Type="http://schemas.openxmlformats.org/officeDocument/2006/relationships/image" Target="../media/image188.png"/><Relationship Id="rId22" Type="http://schemas.openxmlformats.org/officeDocument/2006/relationships/image" Target="../media/image197.png"/><Relationship Id="rId27" Type="http://schemas.openxmlformats.org/officeDocument/2006/relationships/image" Target="../media/image202.png"/><Relationship Id="rId30" Type="http://schemas.openxmlformats.org/officeDocument/2006/relationships/image" Target="../media/image205.png"/><Relationship Id="rId35" Type="http://schemas.openxmlformats.org/officeDocument/2006/relationships/image" Target="../media/image210.png"/><Relationship Id="rId8" Type="http://schemas.openxmlformats.org/officeDocument/2006/relationships/image" Target="../media/image182.png"/><Relationship Id="rId3" Type="http://schemas.openxmlformats.org/officeDocument/2006/relationships/image" Target="../media/image176.png"/><Relationship Id="rId12" Type="http://schemas.openxmlformats.org/officeDocument/2006/relationships/image" Target="../media/image186.png"/><Relationship Id="rId17" Type="http://schemas.openxmlformats.org/officeDocument/2006/relationships/image" Target="../media/image192.png"/><Relationship Id="rId25" Type="http://schemas.openxmlformats.org/officeDocument/2006/relationships/image" Target="../media/image200.png"/><Relationship Id="rId33" Type="http://schemas.openxmlformats.org/officeDocument/2006/relationships/image" Target="../media/image208.png"/><Relationship Id="rId38" Type="http://schemas.openxmlformats.org/officeDocument/2006/relationships/image" Target="../media/image2130.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3" Type="http://schemas.openxmlformats.org/officeDocument/2006/relationships/image" Target="../media/image231.png"/><Relationship Id="rId18" Type="http://schemas.openxmlformats.org/officeDocument/2006/relationships/image" Target="../media/image236.png"/><Relationship Id="rId26" Type="http://schemas.openxmlformats.org/officeDocument/2006/relationships/image" Target="../media/image244.png"/><Relationship Id="rId39" Type="http://schemas.openxmlformats.org/officeDocument/2006/relationships/image" Target="../media/image257.png"/><Relationship Id="rId21" Type="http://schemas.openxmlformats.org/officeDocument/2006/relationships/image" Target="../media/image239.png"/><Relationship Id="rId34" Type="http://schemas.openxmlformats.org/officeDocument/2006/relationships/image" Target="../media/image252.png"/><Relationship Id="rId7" Type="http://schemas.openxmlformats.org/officeDocument/2006/relationships/image" Target="../media/image225.png"/><Relationship Id="rId2" Type="http://schemas.openxmlformats.org/officeDocument/2006/relationships/image" Target="../media/image220.png"/><Relationship Id="rId16" Type="http://schemas.openxmlformats.org/officeDocument/2006/relationships/image" Target="../media/image234.png"/><Relationship Id="rId20" Type="http://schemas.openxmlformats.org/officeDocument/2006/relationships/image" Target="../media/image238.png"/><Relationship Id="rId29" Type="http://schemas.openxmlformats.org/officeDocument/2006/relationships/image" Target="../media/image247.png"/><Relationship Id="rId41" Type="http://schemas.openxmlformats.org/officeDocument/2006/relationships/image" Target="../media/image259.png"/><Relationship Id="rId1" Type="http://schemas.openxmlformats.org/officeDocument/2006/relationships/slideLayout" Target="../slideLayouts/slideLayout3.xml"/><Relationship Id="rId6" Type="http://schemas.openxmlformats.org/officeDocument/2006/relationships/image" Target="../media/image224.png"/><Relationship Id="rId11" Type="http://schemas.openxmlformats.org/officeDocument/2006/relationships/image" Target="../media/image229.png"/><Relationship Id="rId24" Type="http://schemas.openxmlformats.org/officeDocument/2006/relationships/image" Target="../media/image242.png"/><Relationship Id="rId32" Type="http://schemas.openxmlformats.org/officeDocument/2006/relationships/image" Target="../media/image250.png"/><Relationship Id="rId37" Type="http://schemas.openxmlformats.org/officeDocument/2006/relationships/image" Target="../media/image255.png"/><Relationship Id="rId40" Type="http://schemas.openxmlformats.org/officeDocument/2006/relationships/image" Target="../media/image258.png"/><Relationship Id="rId5" Type="http://schemas.openxmlformats.org/officeDocument/2006/relationships/image" Target="../media/image223.png"/><Relationship Id="rId15" Type="http://schemas.openxmlformats.org/officeDocument/2006/relationships/image" Target="../media/image233.png"/><Relationship Id="rId23" Type="http://schemas.openxmlformats.org/officeDocument/2006/relationships/image" Target="../media/image241.png"/><Relationship Id="rId28" Type="http://schemas.openxmlformats.org/officeDocument/2006/relationships/image" Target="../media/image246.png"/><Relationship Id="rId36" Type="http://schemas.openxmlformats.org/officeDocument/2006/relationships/image" Target="../media/image254.png"/><Relationship Id="rId10" Type="http://schemas.openxmlformats.org/officeDocument/2006/relationships/image" Target="../media/image228.png"/><Relationship Id="rId19" Type="http://schemas.openxmlformats.org/officeDocument/2006/relationships/image" Target="../media/image237.png"/><Relationship Id="rId31" Type="http://schemas.openxmlformats.org/officeDocument/2006/relationships/image" Target="../media/image249.png"/><Relationship Id="rId4" Type="http://schemas.openxmlformats.org/officeDocument/2006/relationships/image" Target="../media/image222.png"/><Relationship Id="rId9" Type="http://schemas.openxmlformats.org/officeDocument/2006/relationships/image" Target="../media/image227.png"/><Relationship Id="rId14" Type="http://schemas.openxmlformats.org/officeDocument/2006/relationships/image" Target="../media/image232.png"/><Relationship Id="rId22" Type="http://schemas.openxmlformats.org/officeDocument/2006/relationships/image" Target="../media/image240.png"/><Relationship Id="rId27" Type="http://schemas.openxmlformats.org/officeDocument/2006/relationships/image" Target="../media/image245.png"/><Relationship Id="rId30" Type="http://schemas.openxmlformats.org/officeDocument/2006/relationships/image" Target="../media/image248.png"/><Relationship Id="rId35" Type="http://schemas.openxmlformats.org/officeDocument/2006/relationships/image" Target="../media/image253.png"/><Relationship Id="rId8" Type="http://schemas.openxmlformats.org/officeDocument/2006/relationships/image" Target="../media/image226.png"/><Relationship Id="rId3" Type="http://schemas.openxmlformats.org/officeDocument/2006/relationships/image" Target="../media/image221.png"/><Relationship Id="rId12" Type="http://schemas.openxmlformats.org/officeDocument/2006/relationships/image" Target="../media/image230.png"/><Relationship Id="rId17" Type="http://schemas.openxmlformats.org/officeDocument/2006/relationships/image" Target="../media/image235.png"/><Relationship Id="rId25" Type="http://schemas.openxmlformats.org/officeDocument/2006/relationships/image" Target="../media/image243.png"/><Relationship Id="rId33" Type="http://schemas.openxmlformats.org/officeDocument/2006/relationships/image" Target="../media/image251.png"/><Relationship Id="rId38" Type="http://schemas.openxmlformats.org/officeDocument/2006/relationships/image" Target="../media/image256.png"/></Relationships>
</file>

<file path=ppt/slides/_rels/slide61.xml.rels><?xml version="1.0" encoding="UTF-8" standalone="yes"?>
<Relationships xmlns="http://schemas.openxmlformats.org/package/2006/relationships"><Relationship Id="rId13" Type="http://schemas.openxmlformats.org/officeDocument/2006/relationships/image" Target="../media/image271.png"/><Relationship Id="rId18" Type="http://schemas.openxmlformats.org/officeDocument/2006/relationships/image" Target="../media/image276.png"/><Relationship Id="rId26" Type="http://schemas.openxmlformats.org/officeDocument/2006/relationships/image" Target="../media/image284.png"/><Relationship Id="rId21" Type="http://schemas.openxmlformats.org/officeDocument/2006/relationships/image" Target="../media/image279.png"/><Relationship Id="rId34" Type="http://schemas.openxmlformats.org/officeDocument/2006/relationships/image" Target="../media/image292.png"/><Relationship Id="rId7" Type="http://schemas.openxmlformats.org/officeDocument/2006/relationships/image" Target="../media/image265.png"/><Relationship Id="rId12" Type="http://schemas.openxmlformats.org/officeDocument/2006/relationships/image" Target="../media/image270.png"/><Relationship Id="rId17" Type="http://schemas.openxmlformats.org/officeDocument/2006/relationships/image" Target="../media/image275.png"/><Relationship Id="rId25" Type="http://schemas.openxmlformats.org/officeDocument/2006/relationships/image" Target="../media/image283.png"/><Relationship Id="rId33" Type="http://schemas.openxmlformats.org/officeDocument/2006/relationships/image" Target="../media/image291.png"/><Relationship Id="rId38" Type="http://schemas.openxmlformats.org/officeDocument/2006/relationships/image" Target="../media/image296.png"/><Relationship Id="rId2" Type="http://schemas.openxmlformats.org/officeDocument/2006/relationships/image" Target="../media/image260.png"/><Relationship Id="rId16" Type="http://schemas.openxmlformats.org/officeDocument/2006/relationships/image" Target="../media/image274.png"/><Relationship Id="rId20" Type="http://schemas.openxmlformats.org/officeDocument/2006/relationships/image" Target="../media/image278.png"/><Relationship Id="rId29" Type="http://schemas.openxmlformats.org/officeDocument/2006/relationships/image" Target="../media/image287.png"/><Relationship Id="rId1" Type="http://schemas.openxmlformats.org/officeDocument/2006/relationships/slideLayout" Target="../slideLayouts/slideLayout3.xml"/><Relationship Id="rId6" Type="http://schemas.openxmlformats.org/officeDocument/2006/relationships/image" Target="../media/image264.png"/><Relationship Id="rId11" Type="http://schemas.openxmlformats.org/officeDocument/2006/relationships/image" Target="../media/image269.png"/><Relationship Id="rId24" Type="http://schemas.openxmlformats.org/officeDocument/2006/relationships/image" Target="../media/image282.png"/><Relationship Id="rId32" Type="http://schemas.openxmlformats.org/officeDocument/2006/relationships/image" Target="../media/image290.png"/><Relationship Id="rId37" Type="http://schemas.openxmlformats.org/officeDocument/2006/relationships/image" Target="../media/image295.png"/><Relationship Id="rId5" Type="http://schemas.openxmlformats.org/officeDocument/2006/relationships/image" Target="../media/image263.png"/><Relationship Id="rId15" Type="http://schemas.openxmlformats.org/officeDocument/2006/relationships/image" Target="../media/image273.png"/><Relationship Id="rId23" Type="http://schemas.openxmlformats.org/officeDocument/2006/relationships/image" Target="../media/image281.png"/><Relationship Id="rId28" Type="http://schemas.openxmlformats.org/officeDocument/2006/relationships/image" Target="../media/image286.png"/><Relationship Id="rId36" Type="http://schemas.openxmlformats.org/officeDocument/2006/relationships/image" Target="../media/image294.png"/><Relationship Id="rId10" Type="http://schemas.openxmlformats.org/officeDocument/2006/relationships/image" Target="../media/image268.png"/><Relationship Id="rId19" Type="http://schemas.openxmlformats.org/officeDocument/2006/relationships/image" Target="../media/image277.png"/><Relationship Id="rId31" Type="http://schemas.openxmlformats.org/officeDocument/2006/relationships/image" Target="../media/image289.png"/><Relationship Id="rId4" Type="http://schemas.openxmlformats.org/officeDocument/2006/relationships/image" Target="../media/image262.png"/><Relationship Id="rId9" Type="http://schemas.openxmlformats.org/officeDocument/2006/relationships/image" Target="../media/image267.png"/><Relationship Id="rId14" Type="http://schemas.openxmlformats.org/officeDocument/2006/relationships/image" Target="../media/image272.png"/><Relationship Id="rId22" Type="http://schemas.openxmlformats.org/officeDocument/2006/relationships/image" Target="../media/image280.png"/><Relationship Id="rId27" Type="http://schemas.openxmlformats.org/officeDocument/2006/relationships/image" Target="../media/image285.png"/><Relationship Id="rId30" Type="http://schemas.openxmlformats.org/officeDocument/2006/relationships/image" Target="../media/image288.png"/><Relationship Id="rId35" Type="http://schemas.openxmlformats.org/officeDocument/2006/relationships/image" Target="../media/image293.png"/><Relationship Id="rId8" Type="http://schemas.openxmlformats.org/officeDocument/2006/relationships/image" Target="../media/image266.png"/><Relationship Id="rId3" Type="http://schemas.openxmlformats.org/officeDocument/2006/relationships/image" Target="../media/image261.png"/></Relationships>
</file>

<file path=ppt/slides/_rels/slide62.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3" Type="http://schemas.openxmlformats.org/officeDocument/2006/relationships/image" Target="../media/image311.png"/><Relationship Id="rId18" Type="http://schemas.openxmlformats.org/officeDocument/2006/relationships/image" Target="../media/image316.png"/><Relationship Id="rId26" Type="http://schemas.openxmlformats.org/officeDocument/2006/relationships/image" Target="../media/image324.png"/><Relationship Id="rId39" Type="http://schemas.openxmlformats.org/officeDocument/2006/relationships/image" Target="../media/image337.png"/><Relationship Id="rId21" Type="http://schemas.openxmlformats.org/officeDocument/2006/relationships/image" Target="../media/image319.png"/><Relationship Id="rId34" Type="http://schemas.openxmlformats.org/officeDocument/2006/relationships/image" Target="../media/image332.png"/><Relationship Id="rId42" Type="http://schemas.openxmlformats.org/officeDocument/2006/relationships/image" Target="../media/image340.png"/><Relationship Id="rId47" Type="http://schemas.openxmlformats.org/officeDocument/2006/relationships/image" Target="../media/image345.png"/><Relationship Id="rId50" Type="http://schemas.openxmlformats.org/officeDocument/2006/relationships/image" Target="../media/image348.png"/><Relationship Id="rId55" Type="http://schemas.openxmlformats.org/officeDocument/2006/relationships/image" Target="../media/image353.png"/><Relationship Id="rId7" Type="http://schemas.openxmlformats.org/officeDocument/2006/relationships/image" Target="../media/image305.png"/><Relationship Id="rId2" Type="http://schemas.openxmlformats.org/officeDocument/2006/relationships/image" Target="../media/image300.png"/><Relationship Id="rId16" Type="http://schemas.openxmlformats.org/officeDocument/2006/relationships/image" Target="../media/image314.png"/><Relationship Id="rId29" Type="http://schemas.openxmlformats.org/officeDocument/2006/relationships/image" Target="../media/image327.png"/><Relationship Id="rId11" Type="http://schemas.openxmlformats.org/officeDocument/2006/relationships/image" Target="../media/image309.png"/><Relationship Id="rId24" Type="http://schemas.openxmlformats.org/officeDocument/2006/relationships/image" Target="../media/image322.png"/><Relationship Id="rId32" Type="http://schemas.openxmlformats.org/officeDocument/2006/relationships/image" Target="../media/image330.png"/><Relationship Id="rId37" Type="http://schemas.openxmlformats.org/officeDocument/2006/relationships/image" Target="../media/image335.png"/><Relationship Id="rId40" Type="http://schemas.openxmlformats.org/officeDocument/2006/relationships/image" Target="../media/image338.png"/><Relationship Id="rId45" Type="http://schemas.openxmlformats.org/officeDocument/2006/relationships/image" Target="../media/image343.png"/><Relationship Id="rId53" Type="http://schemas.openxmlformats.org/officeDocument/2006/relationships/image" Target="../media/image351.png"/><Relationship Id="rId5" Type="http://schemas.openxmlformats.org/officeDocument/2006/relationships/image" Target="../media/image303.png"/><Relationship Id="rId10" Type="http://schemas.openxmlformats.org/officeDocument/2006/relationships/image" Target="../media/image308.png"/><Relationship Id="rId19" Type="http://schemas.openxmlformats.org/officeDocument/2006/relationships/image" Target="../media/image317.png"/><Relationship Id="rId31" Type="http://schemas.openxmlformats.org/officeDocument/2006/relationships/image" Target="../media/image329.png"/><Relationship Id="rId44" Type="http://schemas.openxmlformats.org/officeDocument/2006/relationships/image" Target="../media/image342.png"/><Relationship Id="rId52" Type="http://schemas.openxmlformats.org/officeDocument/2006/relationships/image" Target="../media/image350.png"/><Relationship Id="rId4" Type="http://schemas.openxmlformats.org/officeDocument/2006/relationships/image" Target="../media/image302.png"/><Relationship Id="rId9" Type="http://schemas.openxmlformats.org/officeDocument/2006/relationships/image" Target="../media/image307.png"/><Relationship Id="rId14" Type="http://schemas.openxmlformats.org/officeDocument/2006/relationships/image" Target="../media/image312.png"/><Relationship Id="rId22" Type="http://schemas.openxmlformats.org/officeDocument/2006/relationships/image" Target="../media/image320.png"/><Relationship Id="rId27" Type="http://schemas.openxmlformats.org/officeDocument/2006/relationships/image" Target="../media/image325.png"/><Relationship Id="rId30" Type="http://schemas.openxmlformats.org/officeDocument/2006/relationships/image" Target="../media/image328.png"/><Relationship Id="rId35" Type="http://schemas.openxmlformats.org/officeDocument/2006/relationships/image" Target="../media/image333.png"/><Relationship Id="rId43" Type="http://schemas.openxmlformats.org/officeDocument/2006/relationships/image" Target="../media/image341.png"/><Relationship Id="rId48" Type="http://schemas.openxmlformats.org/officeDocument/2006/relationships/image" Target="../media/image346.png"/><Relationship Id="rId56" Type="http://schemas.openxmlformats.org/officeDocument/2006/relationships/image" Target="../media/image354.png"/><Relationship Id="rId8" Type="http://schemas.openxmlformats.org/officeDocument/2006/relationships/image" Target="../media/image306.png"/><Relationship Id="rId51" Type="http://schemas.openxmlformats.org/officeDocument/2006/relationships/image" Target="../media/image349.png"/><Relationship Id="rId3" Type="http://schemas.openxmlformats.org/officeDocument/2006/relationships/image" Target="../media/image301.png"/><Relationship Id="rId12" Type="http://schemas.openxmlformats.org/officeDocument/2006/relationships/image" Target="../media/image310.png"/><Relationship Id="rId17" Type="http://schemas.openxmlformats.org/officeDocument/2006/relationships/image" Target="../media/image315.png"/><Relationship Id="rId25" Type="http://schemas.openxmlformats.org/officeDocument/2006/relationships/image" Target="../media/image323.png"/><Relationship Id="rId33" Type="http://schemas.openxmlformats.org/officeDocument/2006/relationships/image" Target="../media/image331.png"/><Relationship Id="rId38" Type="http://schemas.openxmlformats.org/officeDocument/2006/relationships/image" Target="../media/image336.png"/><Relationship Id="rId46" Type="http://schemas.openxmlformats.org/officeDocument/2006/relationships/image" Target="../media/image344.png"/><Relationship Id="rId20" Type="http://schemas.openxmlformats.org/officeDocument/2006/relationships/image" Target="../media/image318.png"/><Relationship Id="rId41" Type="http://schemas.openxmlformats.org/officeDocument/2006/relationships/image" Target="../media/image339.png"/><Relationship Id="rId54" Type="http://schemas.openxmlformats.org/officeDocument/2006/relationships/image" Target="../media/image352.png"/><Relationship Id="rId1" Type="http://schemas.openxmlformats.org/officeDocument/2006/relationships/slideLayout" Target="../slideLayouts/slideLayout3.xml"/><Relationship Id="rId6" Type="http://schemas.openxmlformats.org/officeDocument/2006/relationships/image" Target="../media/image304.png"/><Relationship Id="rId15" Type="http://schemas.openxmlformats.org/officeDocument/2006/relationships/image" Target="../media/image313.png"/><Relationship Id="rId23" Type="http://schemas.openxmlformats.org/officeDocument/2006/relationships/image" Target="../media/image321.png"/><Relationship Id="rId28" Type="http://schemas.openxmlformats.org/officeDocument/2006/relationships/image" Target="../media/image326.png"/><Relationship Id="rId36" Type="http://schemas.openxmlformats.org/officeDocument/2006/relationships/image" Target="../media/image334.png"/><Relationship Id="rId49" Type="http://schemas.openxmlformats.org/officeDocument/2006/relationships/image" Target="../media/image347.png"/></Relationships>
</file>

<file path=ppt/slides/_rels/slide65.xml.rels><?xml version="1.0" encoding="UTF-8" standalone="yes"?>
<Relationships xmlns="http://schemas.openxmlformats.org/package/2006/relationships"><Relationship Id="rId13" Type="http://schemas.openxmlformats.org/officeDocument/2006/relationships/image" Target="../media/image366.png"/><Relationship Id="rId18" Type="http://schemas.openxmlformats.org/officeDocument/2006/relationships/image" Target="../media/image371.png"/><Relationship Id="rId26" Type="http://schemas.openxmlformats.org/officeDocument/2006/relationships/image" Target="../media/image379.png"/><Relationship Id="rId39" Type="http://schemas.openxmlformats.org/officeDocument/2006/relationships/image" Target="../media/image392.png"/><Relationship Id="rId21" Type="http://schemas.openxmlformats.org/officeDocument/2006/relationships/image" Target="../media/image374.png"/><Relationship Id="rId34" Type="http://schemas.openxmlformats.org/officeDocument/2006/relationships/image" Target="../media/image387.png"/><Relationship Id="rId42" Type="http://schemas.openxmlformats.org/officeDocument/2006/relationships/image" Target="../media/image395.png"/><Relationship Id="rId47" Type="http://schemas.openxmlformats.org/officeDocument/2006/relationships/image" Target="../media/image400.png"/><Relationship Id="rId50" Type="http://schemas.openxmlformats.org/officeDocument/2006/relationships/image" Target="../media/image403.png"/><Relationship Id="rId55" Type="http://schemas.openxmlformats.org/officeDocument/2006/relationships/image" Target="../media/image408.png"/><Relationship Id="rId7" Type="http://schemas.openxmlformats.org/officeDocument/2006/relationships/image" Target="../media/image360.png"/><Relationship Id="rId2" Type="http://schemas.openxmlformats.org/officeDocument/2006/relationships/image" Target="../media/image355.png"/><Relationship Id="rId16" Type="http://schemas.openxmlformats.org/officeDocument/2006/relationships/image" Target="../media/image369.png"/><Relationship Id="rId29" Type="http://schemas.openxmlformats.org/officeDocument/2006/relationships/image" Target="../media/image382.png"/><Relationship Id="rId11" Type="http://schemas.openxmlformats.org/officeDocument/2006/relationships/image" Target="../media/image364.png"/><Relationship Id="rId24" Type="http://schemas.openxmlformats.org/officeDocument/2006/relationships/image" Target="../media/image377.png"/><Relationship Id="rId32" Type="http://schemas.openxmlformats.org/officeDocument/2006/relationships/image" Target="../media/image385.png"/><Relationship Id="rId37" Type="http://schemas.openxmlformats.org/officeDocument/2006/relationships/image" Target="../media/image390.png"/><Relationship Id="rId40" Type="http://schemas.openxmlformats.org/officeDocument/2006/relationships/image" Target="../media/image393.png"/><Relationship Id="rId45" Type="http://schemas.openxmlformats.org/officeDocument/2006/relationships/image" Target="../media/image398.png"/><Relationship Id="rId53" Type="http://schemas.openxmlformats.org/officeDocument/2006/relationships/image" Target="../media/image406.png"/><Relationship Id="rId5" Type="http://schemas.openxmlformats.org/officeDocument/2006/relationships/image" Target="../media/image358.png"/><Relationship Id="rId10" Type="http://schemas.openxmlformats.org/officeDocument/2006/relationships/image" Target="../media/image363.png"/><Relationship Id="rId19" Type="http://schemas.openxmlformats.org/officeDocument/2006/relationships/image" Target="../media/image372.png"/><Relationship Id="rId31" Type="http://schemas.openxmlformats.org/officeDocument/2006/relationships/image" Target="../media/image384.png"/><Relationship Id="rId44" Type="http://schemas.openxmlformats.org/officeDocument/2006/relationships/image" Target="../media/image397.png"/><Relationship Id="rId52" Type="http://schemas.openxmlformats.org/officeDocument/2006/relationships/image" Target="../media/image405.png"/><Relationship Id="rId4" Type="http://schemas.openxmlformats.org/officeDocument/2006/relationships/image" Target="../media/image357.png"/><Relationship Id="rId9" Type="http://schemas.openxmlformats.org/officeDocument/2006/relationships/image" Target="../media/image362.png"/><Relationship Id="rId14" Type="http://schemas.openxmlformats.org/officeDocument/2006/relationships/image" Target="../media/image367.png"/><Relationship Id="rId22" Type="http://schemas.openxmlformats.org/officeDocument/2006/relationships/image" Target="../media/image375.png"/><Relationship Id="rId27" Type="http://schemas.openxmlformats.org/officeDocument/2006/relationships/image" Target="../media/image380.png"/><Relationship Id="rId30" Type="http://schemas.openxmlformats.org/officeDocument/2006/relationships/image" Target="../media/image383.png"/><Relationship Id="rId35" Type="http://schemas.openxmlformats.org/officeDocument/2006/relationships/image" Target="../media/image388.png"/><Relationship Id="rId43" Type="http://schemas.openxmlformats.org/officeDocument/2006/relationships/image" Target="../media/image396.png"/><Relationship Id="rId48" Type="http://schemas.openxmlformats.org/officeDocument/2006/relationships/image" Target="../media/image401.png"/><Relationship Id="rId56" Type="http://schemas.openxmlformats.org/officeDocument/2006/relationships/image" Target="../media/image409.png"/><Relationship Id="rId8" Type="http://schemas.openxmlformats.org/officeDocument/2006/relationships/image" Target="../media/image361.png"/><Relationship Id="rId51" Type="http://schemas.openxmlformats.org/officeDocument/2006/relationships/image" Target="../media/image404.png"/><Relationship Id="rId3" Type="http://schemas.openxmlformats.org/officeDocument/2006/relationships/image" Target="../media/image356.png"/><Relationship Id="rId12" Type="http://schemas.openxmlformats.org/officeDocument/2006/relationships/image" Target="../media/image365.png"/><Relationship Id="rId17" Type="http://schemas.openxmlformats.org/officeDocument/2006/relationships/image" Target="../media/image370.png"/><Relationship Id="rId25" Type="http://schemas.openxmlformats.org/officeDocument/2006/relationships/image" Target="../media/image378.png"/><Relationship Id="rId33" Type="http://schemas.openxmlformats.org/officeDocument/2006/relationships/image" Target="../media/image386.png"/><Relationship Id="rId38" Type="http://schemas.openxmlformats.org/officeDocument/2006/relationships/image" Target="../media/image391.png"/><Relationship Id="rId46" Type="http://schemas.openxmlformats.org/officeDocument/2006/relationships/image" Target="../media/image399.png"/><Relationship Id="rId20" Type="http://schemas.openxmlformats.org/officeDocument/2006/relationships/image" Target="../media/image373.png"/><Relationship Id="rId41" Type="http://schemas.openxmlformats.org/officeDocument/2006/relationships/image" Target="../media/image394.png"/><Relationship Id="rId54" Type="http://schemas.openxmlformats.org/officeDocument/2006/relationships/image" Target="../media/image407.png"/><Relationship Id="rId1" Type="http://schemas.openxmlformats.org/officeDocument/2006/relationships/slideLayout" Target="../slideLayouts/slideLayout6.xml"/><Relationship Id="rId6" Type="http://schemas.openxmlformats.org/officeDocument/2006/relationships/image" Target="../media/image359.png"/><Relationship Id="rId15" Type="http://schemas.openxmlformats.org/officeDocument/2006/relationships/image" Target="../media/image368.png"/><Relationship Id="rId23" Type="http://schemas.openxmlformats.org/officeDocument/2006/relationships/image" Target="../media/image376.png"/><Relationship Id="rId28" Type="http://schemas.openxmlformats.org/officeDocument/2006/relationships/image" Target="../media/image381.png"/><Relationship Id="rId36" Type="http://schemas.openxmlformats.org/officeDocument/2006/relationships/image" Target="../media/image389.png"/><Relationship Id="rId49" Type="http://schemas.openxmlformats.org/officeDocument/2006/relationships/image" Target="../media/image402.png"/></Relationships>
</file>

<file path=ppt/slides/_rels/slide66.xml.rels><?xml version="1.0" encoding="UTF-8" standalone="yes"?>
<Relationships xmlns="http://schemas.openxmlformats.org/package/2006/relationships"><Relationship Id="rId13" Type="http://schemas.openxmlformats.org/officeDocument/2006/relationships/image" Target="../media/image411.png"/><Relationship Id="rId18" Type="http://schemas.openxmlformats.org/officeDocument/2006/relationships/image" Target="../media/image371.png"/><Relationship Id="rId26" Type="http://schemas.openxmlformats.org/officeDocument/2006/relationships/image" Target="../media/image419.png"/><Relationship Id="rId39" Type="http://schemas.openxmlformats.org/officeDocument/2006/relationships/image" Target="../media/image425.png"/><Relationship Id="rId21" Type="http://schemas.openxmlformats.org/officeDocument/2006/relationships/image" Target="../media/image415.png"/><Relationship Id="rId34" Type="http://schemas.openxmlformats.org/officeDocument/2006/relationships/image" Target="../media/image387.png"/><Relationship Id="rId42" Type="http://schemas.openxmlformats.org/officeDocument/2006/relationships/image" Target="../media/image395.png"/><Relationship Id="rId47" Type="http://schemas.openxmlformats.org/officeDocument/2006/relationships/image" Target="../media/image400.png"/><Relationship Id="rId50" Type="http://schemas.openxmlformats.org/officeDocument/2006/relationships/image" Target="../media/image431.png"/><Relationship Id="rId7" Type="http://schemas.openxmlformats.org/officeDocument/2006/relationships/image" Target="../media/image360.png"/><Relationship Id="rId2" Type="http://schemas.openxmlformats.org/officeDocument/2006/relationships/image" Target="../media/image355.png"/><Relationship Id="rId16" Type="http://schemas.openxmlformats.org/officeDocument/2006/relationships/image" Target="../media/image369.png"/><Relationship Id="rId29" Type="http://schemas.openxmlformats.org/officeDocument/2006/relationships/image" Target="../media/image382.png"/><Relationship Id="rId11" Type="http://schemas.openxmlformats.org/officeDocument/2006/relationships/image" Target="../media/image364.png"/><Relationship Id="rId24" Type="http://schemas.openxmlformats.org/officeDocument/2006/relationships/image" Target="../media/image417.png"/><Relationship Id="rId32" Type="http://schemas.openxmlformats.org/officeDocument/2006/relationships/image" Target="../media/image424.png"/><Relationship Id="rId37" Type="http://schemas.openxmlformats.org/officeDocument/2006/relationships/image" Target="../media/image390.png"/><Relationship Id="rId40" Type="http://schemas.openxmlformats.org/officeDocument/2006/relationships/image" Target="../media/image393.png"/><Relationship Id="rId45" Type="http://schemas.openxmlformats.org/officeDocument/2006/relationships/image" Target="../media/image398.png"/><Relationship Id="rId5" Type="http://schemas.openxmlformats.org/officeDocument/2006/relationships/image" Target="../media/image358.png"/><Relationship Id="rId15" Type="http://schemas.openxmlformats.org/officeDocument/2006/relationships/image" Target="../media/image412.png"/><Relationship Id="rId23" Type="http://schemas.openxmlformats.org/officeDocument/2006/relationships/image" Target="../media/image376.png"/><Relationship Id="rId28" Type="http://schemas.openxmlformats.org/officeDocument/2006/relationships/image" Target="../media/image421.png"/><Relationship Id="rId36" Type="http://schemas.openxmlformats.org/officeDocument/2006/relationships/image" Target="../media/image389.png"/><Relationship Id="rId49" Type="http://schemas.openxmlformats.org/officeDocument/2006/relationships/image" Target="../media/image402.png"/><Relationship Id="rId10" Type="http://schemas.openxmlformats.org/officeDocument/2006/relationships/image" Target="../media/image363.png"/><Relationship Id="rId19" Type="http://schemas.openxmlformats.org/officeDocument/2006/relationships/image" Target="../media/image414.png"/><Relationship Id="rId31" Type="http://schemas.openxmlformats.org/officeDocument/2006/relationships/image" Target="../media/image423.png"/><Relationship Id="rId44" Type="http://schemas.openxmlformats.org/officeDocument/2006/relationships/image" Target="../media/image428.png"/><Relationship Id="rId52" Type="http://schemas.openxmlformats.org/officeDocument/2006/relationships/image" Target="../media/image433.png"/><Relationship Id="rId4" Type="http://schemas.openxmlformats.org/officeDocument/2006/relationships/image" Target="../media/image357.png"/><Relationship Id="rId9" Type="http://schemas.openxmlformats.org/officeDocument/2006/relationships/image" Target="../media/image362.png"/><Relationship Id="rId14" Type="http://schemas.openxmlformats.org/officeDocument/2006/relationships/image" Target="../media/image367.png"/><Relationship Id="rId22" Type="http://schemas.openxmlformats.org/officeDocument/2006/relationships/image" Target="../media/image416.png"/><Relationship Id="rId27" Type="http://schemas.openxmlformats.org/officeDocument/2006/relationships/image" Target="../media/image420.png"/><Relationship Id="rId30" Type="http://schemas.openxmlformats.org/officeDocument/2006/relationships/image" Target="../media/image422.png"/><Relationship Id="rId35" Type="http://schemas.openxmlformats.org/officeDocument/2006/relationships/image" Target="../media/image388.png"/><Relationship Id="rId43" Type="http://schemas.openxmlformats.org/officeDocument/2006/relationships/image" Target="../media/image427.png"/><Relationship Id="rId48" Type="http://schemas.openxmlformats.org/officeDocument/2006/relationships/image" Target="../media/image430.png"/><Relationship Id="rId8" Type="http://schemas.openxmlformats.org/officeDocument/2006/relationships/image" Target="../media/image361.png"/><Relationship Id="rId51" Type="http://schemas.openxmlformats.org/officeDocument/2006/relationships/image" Target="../media/image432.png"/><Relationship Id="rId3" Type="http://schemas.openxmlformats.org/officeDocument/2006/relationships/image" Target="../media/image356.png"/><Relationship Id="rId12" Type="http://schemas.openxmlformats.org/officeDocument/2006/relationships/image" Target="../media/image410.png"/><Relationship Id="rId17" Type="http://schemas.openxmlformats.org/officeDocument/2006/relationships/image" Target="../media/image413.png"/><Relationship Id="rId25" Type="http://schemas.openxmlformats.org/officeDocument/2006/relationships/image" Target="../media/image418.png"/><Relationship Id="rId33" Type="http://schemas.openxmlformats.org/officeDocument/2006/relationships/image" Target="../media/image386.png"/><Relationship Id="rId38" Type="http://schemas.openxmlformats.org/officeDocument/2006/relationships/image" Target="../media/image391.png"/><Relationship Id="rId46" Type="http://schemas.openxmlformats.org/officeDocument/2006/relationships/image" Target="../media/image429.png"/><Relationship Id="rId20" Type="http://schemas.openxmlformats.org/officeDocument/2006/relationships/image" Target="../media/image373.png"/><Relationship Id="rId41" Type="http://schemas.openxmlformats.org/officeDocument/2006/relationships/image" Target="../media/image426.png"/><Relationship Id="rId1" Type="http://schemas.openxmlformats.org/officeDocument/2006/relationships/slideLayout" Target="../slideLayouts/slideLayout6.xml"/><Relationship Id="rId6" Type="http://schemas.openxmlformats.org/officeDocument/2006/relationships/image" Target="../media/image359.png"/></Relationships>
</file>

<file path=ppt/slides/_rels/slide67.xml.rels><?xml version="1.0" encoding="UTF-8" standalone="yes"?>
<Relationships xmlns="http://schemas.openxmlformats.org/package/2006/relationships"><Relationship Id="rId13" Type="http://schemas.openxmlformats.org/officeDocument/2006/relationships/image" Target="../media/image445.png"/><Relationship Id="rId18" Type="http://schemas.openxmlformats.org/officeDocument/2006/relationships/image" Target="../media/image450.png"/><Relationship Id="rId26" Type="http://schemas.openxmlformats.org/officeDocument/2006/relationships/image" Target="../media/image458.png"/><Relationship Id="rId39" Type="http://schemas.openxmlformats.org/officeDocument/2006/relationships/image" Target="../media/image471.png"/><Relationship Id="rId21" Type="http://schemas.openxmlformats.org/officeDocument/2006/relationships/image" Target="../media/image453.png"/><Relationship Id="rId34" Type="http://schemas.openxmlformats.org/officeDocument/2006/relationships/image" Target="../media/image466.png"/><Relationship Id="rId42" Type="http://schemas.openxmlformats.org/officeDocument/2006/relationships/image" Target="../media/image474.png"/><Relationship Id="rId47" Type="http://schemas.openxmlformats.org/officeDocument/2006/relationships/image" Target="../media/image479.png"/><Relationship Id="rId50" Type="http://schemas.openxmlformats.org/officeDocument/2006/relationships/image" Target="../media/image482.png"/><Relationship Id="rId7" Type="http://schemas.openxmlformats.org/officeDocument/2006/relationships/image" Target="../media/image439.png"/><Relationship Id="rId2" Type="http://schemas.openxmlformats.org/officeDocument/2006/relationships/image" Target="../media/image434.png"/><Relationship Id="rId16" Type="http://schemas.openxmlformats.org/officeDocument/2006/relationships/image" Target="../media/image448.png"/><Relationship Id="rId29" Type="http://schemas.openxmlformats.org/officeDocument/2006/relationships/image" Target="../media/image461.png"/><Relationship Id="rId11" Type="http://schemas.openxmlformats.org/officeDocument/2006/relationships/image" Target="../media/image443.png"/><Relationship Id="rId24" Type="http://schemas.openxmlformats.org/officeDocument/2006/relationships/image" Target="../media/image456.png"/><Relationship Id="rId32" Type="http://schemas.openxmlformats.org/officeDocument/2006/relationships/image" Target="../media/image464.png"/><Relationship Id="rId37" Type="http://schemas.openxmlformats.org/officeDocument/2006/relationships/image" Target="../media/image469.png"/><Relationship Id="rId40" Type="http://schemas.openxmlformats.org/officeDocument/2006/relationships/image" Target="../media/image472.png"/><Relationship Id="rId45" Type="http://schemas.openxmlformats.org/officeDocument/2006/relationships/image" Target="../media/image477.png"/><Relationship Id="rId5" Type="http://schemas.openxmlformats.org/officeDocument/2006/relationships/image" Target="../media/image437.png"/><Relationship Id="rId15" Type="http://schemas.openxmlformats.org/officeDocument/2006/relationships/image" Target="../media/image447.png"/><Relationship Id="rId23" Type="http://schemas.openxmlformats.org/officeDocument/2006/relationships/image" Target="../media/image455.png"/><Relationship Id="rId28" Type="http://schemas.openxmlformats.org/officeDocument/2006/relationships/image" Target="../media/image460.png"/><Relationship Id="rId36" Type="http://schemas.openxmlformats.org/officeDocument/2006/relationships/image" Target="../media/image468.png"/><Relationship Id="rId49" Type="http://schemas.openxmlformats.org/officeDocument/2006/relationships/image" Target="../media/image481.png"/><Relationship Id="rId10" Type="http://schemas.openxmlformats.org/officeDocument/2006/relationships/image" Target="../media/image442.png"/><Relationship Id="rId19" Type="http://schemas.openxmlformats.org/officeDocument/2006/relationships/image" Target="../media/image451.png"/><Relationship Id="rId31" Type="http://schemas.openxmlformats.org/officeDocument/2006/relationships/image" Target="../media/image463.png"/><Relationship Id="rId44" Type="http://schemas.openxmlformats.org/officeDocument/2006/relationships/image" Target="../media/image476.png"/><Relationship Id="rId4" Type="http://schemas.openxmlformats.org/officeDocument/2006/relationships/image" Target="../media/image436.png"/><Relationship Id="rId9" Type="http://schemas.openxmlformats.org/officeDocument/2006/relationships/image" Target="../media/image441.png"/><Relationship Id="rId14" Type="http://schemas.openxmlformats.org/officeDocument/2006/relationships/image" Target="../media/image446.png"/><Relationship Id="rId22" Type="http://schemas.openxmlformats.org/officeDocument/2006/relationships/image" Target="../media/image454.png"/><Relationship Id="rId27" Type="http://schemas.openxmlformats.org/officeDocument/2006/relationships/image" Target="../media/image459.png"/><Relationship Id="rId30" Type="http://schemas.openxmlformats.org/officeDocument/2006/relationships/image" Target="../media/image462.png"/><Relationship Id="rId35" Type="http://schemas.openxmlformats.org/officeDocument/2006/relationships/image" Target="../media/image467.png"/><Relationship Id="rId43" Type="http://schemas.openxmlformats.org/officeDocument/2006/relationships/image" Target="../media/image475.png"/><Relationship Id="rId48" Type="http://schemas.openxmlformats.org/officeDocument/2006/relationships/image" Target="../media/image480.png"/><Relationship Id="rId8" Type="http://schemas.openxmlformats.org/officeDocument/2006/relationships/image" Target="../media/image440.png"/><Relationship Id="rId51" Type="http://schemas.openxmlformats.org/officeDocument/2006/relationships/image" Target="../media/image483.png"/><Relationship Id="rId3" Type="http://schemas.openxmlformats.org/officeDocument/2006/relationships/image" Target="../media/image435.png"/><Relationship Id="rId12" Type="http://schemas.openxmlformats.org/officeDocument/2006/relationships/image" Target="../media/image444.png"/><Relationship Id="rId17" Type="http://schemas.openxmlformats.org/officeDocument/2006/relationships/image" Target="../media/image449.png"/><Relationship Id="rId25" Type="http://schemas.openxmlformats.org/officeDocument/2006/relationships/image" Target="../media/image457.png"/><Relationship Id="rId33" Type="http://schemas.openxmlformats.org/officeDocument/2006/relationships/image" Target="../media/image465.png"/><Relationship Id="rId38" Type="http://schemas.openxmlformats.org/officeDocument/2006/relationships/image" Target="../media/image470.png"/><Relationship Id="rId46" Type="http://schemas.openxmlformats.org/officeDocument/2006/relationships/image" Target="../media/image478.png"/><Relationship Id="rId20" Type="http://schemas.openxmlformats.org/officeDocument/2006/relationships/image" Target="../media/image452.png"/><Relationship Id="rId41" Type="http://schemas.openxmlformats.org/officeDocument/2006/relationships/image" Target="../media/image473.png"/><Relationship Id="rId1" Type="http://schemas.openxmlformats.org/officeDocument/2006/relationships/slideLayout" Target="../slideLayouts/slideLayout3.xml"/><Relationship Id="rId6" Type="http://schemas.openxmlformats.org/officeDocument/2006/relationships/image" Target="../media/image438.png"/></Relationships>
</file>

<file path=ppt/slides/_rels/slide68.xml.rels><?xml version="1.0" encoding="UTF-8" standalone="yes"?>
<Relationships xmlns="http://schemas.openxmlformats.org/package/2006/relationships"><Relationship Id="rId2" Type="http://schemas.openxmlformats.org/officeDocument/2006/relationships/image" Target="../media/image434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3" Type="http://schemas.openxmlformats.org/officeDocument/2006/relationships/image" Target="../media/image497.png"/><Relationship Id="rId18" Type="http://schemas.openxmlformats.org/officeDocument/2006/relationships/image" Target="../media/image502.png"/><Relationship Id="rId26" Type="http://schemas.openxmlformats.org/officeDocument/2006/relationships/image" Target="../media/image510.png"/><Relationship Id="rId39" Type="http://schemas.openxmlformats.org/officeDocument/2006/relationships/image" Target="../media/image523.png"/><Relationship Id="rId21" Type="http://schemas.openxmlformats.org/officeDocument/2006/relationships/image" Target="../media/image505.png"/><Relationship Id="rId34" Type="http://schemas.openxmlformats.org/officeDocument/2006/relationships/image" Target="../media/image518.png"/><Relationship Id="rId42" Type="http://schemas.openxmlformats.org/officeDocument/2006/relationships/image" Target="../media/image526.png"/><Relationship Id="rId47" Type="http://schemas.openxmlformats.org/officeDocument/2006/relationships/image" Target="../media/image531.png"/><Relationship Id="rId50" Type="http://schemas.openxmlformats.org/officeDocument/2006/relationships/image" Target="../media/image534.png"/><Relationship Id="rId55" Type="http://schemas.openxmlformats.org/officeDocument/2006/relationships/image" Target="../media/image539.png"/><Relationship Id="rId63" Type="http://schemas.openxmlformats.org/officeDocument/2006/relationships/image" Target="../media/image547.png"/><Relationship Id="rId7" Type="http://schemas.openxmlformats.org/officeDocument/2006/relationships/image" Target="../media/image491.png"/><Relationship Id="rId2" Type="http://schemas.openxmlformats.org/officeDocument/2006/relationships/image" Target="../media/image486.png"/><Relationship Id="rId16" Type="http://schemas.openxmlformats.org/officeDocument/2006/relationships/image" Target="../media/image500.png"/><Relationship Id="rId29" Type="http://schemas.openxmlformats.org/officeDocument/2006/relationships/image" Target="../media/image513.png"/><Relationship Id="rId11" Type="http://schemas.openxmlformats.org/officeDocument/2006/relationships/image" Target="../media/image495.png"/><Relationship Id="rId24" Type="http://schemas.openxmlformats.org/officeDocument/2006/relationships/image" Target="../media/image508.png"/><Relationship Id="rId32" Type="http://schemas.openxmlformats.org/officeDocument/2006/relationships/image" Target="../media/image516.png"/><Relationship Id="rId37" Type="http://schemas.openxmlformats.org/officeDocument/2006/relationships/image" Target="../media/image521.png"/><Relationship Id="rId40" Type="http://schemas.openxmlformats.org/officeDocument/2006/relationships/image" Target="../media/image524.png"/><Relationship Id="rId45" Type="http://schemas.openxmlformats.org/officeDocument/2006/relationships/image" Target="../media/image529.png"/><Relationship Id="rId53" Type="http://schemas.openxmlformats.org/officeDocument/2006/relationships/image" Target="../media/image537.png"/><Relationship Id="rId58" Type="http://schemas.openxmlformats.org/officeDocument/2006/relationships/image" Target="../media/image542.png"/><Relationship Id="rId5" Type="http://schemas.openxmlformats.org/officeDocument/2006/relationships/image" Target="../media/image489.png"/><Relationship Id="rId61" Type="http://schemas.openxmlformats.org/officeDocument/2006/relationships/image" Target="../media/image545.png"/><Relationship Id="rId19" Type="http://schemas.openxmlformats.org/officeDocument/2006/relationships/image" Target="../media/image503.png"/><Relationship Id="rId14" Type="http://schemas.openxmlformats.org/officeDocument/2006/relationships/image" Target="../media/image498.png"/><Relationship Id="rId22" Type="http://schemas.openxmlformats.org/officeDocument/2006/relationships/image" Target="../media/image506.png"/><Relationship Id="rId27" Type="http://schemas.openxmlformats.org/officeDocument/2006/relationships/image" Target="../media/image511.png"/><Relationship Id="rId30" Type="http://schemas.openxmlformats.org/officeDocument/2006/relationships/image" Target="../media/image514.png"/><Relationship Id="rId35" Type="http://schemas.openxmlformats.org/officeDocument/2006/relationships/image" Target="../media/image519.png"/><Relationship Id="rId43" Type="http://schemas.openxmlformats.org/officeDocument/2006/relationships/image" Target="../media/image527.png"/><Relationship Id="rId48" Type="http://schemas.openxmlformats.org/officeDocument/2006/relationships/image" Target="../media/image532.png"/><Relationship Id="rId56" Type="http://schemas.openxmlformats.org/officeDocument/2006/relationships/image" Target="../media/image540.png"/><Relationship Id="rId64" Type="http://schemas.openxmlformats.org/officeDocument/2006/relationships/image" Target="../media/image548.png"/><Relationship Id="rId8" Type="http://schemas.openxmlformats.org/officeDocument/2006/relationships/image" Target="../media/image492.png"/><Relationship Id="rId51" Type="http://schemas.openxmlformats.org/officeDocument/2006/relationships/image" Target="../media/image535.png"/><Relationship Id="rId3" Type="http://schemas.openxmlformats.org/officeDocument/2006/relationships/image" Target="../media/image487.png"/><Relationship Id="rId12" Type="http://schemas.openxmlformats.org/officeDocument/2006/relationships/image" Target="../media/image496.png"/><Relationship Id="rId17" Type="http://schemas.openxmlformats.org/officeDocument/2006/relationships/image" Target="../media/image501.png"/><Relationship Id="rId25" Type="http://schemas.openxmlformats.org/officeDocument/2006/relationships/image" Target="../media/image509.png"/><Relationship Id="rId33" Type="http://schemas.openxmlformats.org/officeDocument/2006/relationships/image" Target="../media/image517.png"/><Relationship Id="rId38" Type="http://schemas.openxmlformats.org/officeDocument/2006/relationships/image" Target="../media/image522.png"/><Relationship Id="rId46" Type="http://schemas.openxmlformats.org/officeDocument/2006/relationships/image" Target="../media/image530.png"/><Relationship Id="rId59" Type="http://schemas.openxmlformats.org/officeDocument/2006/relationships/image" Target="../media/image543.png"/><Relationship Id="rId20" Type="http://schemas.openxmlformats.org/officeDocument/2006/relationships/image" Target="../media/image504.png"/><Relationship Id="rId41" Type="http://schemas.openxmlformats.org/officeDocument/2006/relationships/image" Target="../media/image525.png"/><Relationship Id="rId54" Type="http://schemas.openxmlformats.org/officeDocument/2006/relationships/image" Target="../media/image538.png"/><Relationship Id="rId62" Type="http://schemas.openxmlformats.org/officeDocument/2006/relationships/image" Target="../media/image546.png"/><Relationship Id="rId1" Type="http://schemas.openxmlformats.org/officeDocument/2006/relationships/slideLayout" Target="../slideLayouts/slideLayout3.xml"/><Relationship Id="rId6" Type="http://schemas.openxmlformats.org/officeDocument/2006/relationships/image" Target="../media/image490.png"/><Relationship Id="rId15" Type="http://schemas.openxmlformats.org/officeDocument/2006/relationships/image" Target="../media/image499.png"/><Relationship Id="rId23" Type="http://schemas.openxmlformats.org/officeDocument/2006/relationships/image" Target="../media/image507.png"/><Relationship Id="rId28" Type="http://schemas.openxmlformats.org/officeDocument/2006/relationships/image" Target="../media/image512.png"/><Relationship Id="rId36" Type="http://schemas.openxmlformats.org/officeDocument/2006/relationships/image" Target="../media/image520.png"/><Relationship Id="rId49" Type="http://schemas.openxmlformats.org/officeDocument/2006/relationships/image" Target="../media/image533.png"/><Relationship Id="rId57" Type="http://schemas.openxmlformats.org/officeDocument/2006/relationships/image" Target="../media/image541.png"/><Relationship Id="rId10" Type="http://schemas.openxmlformats.org/officeDocument/2006/relationships/image" Target="../media/image494.png"/><Relationship Id="rId31" Type="http://schemas.openxmlformats.org/officeDocument/2006/relationships/image" Target="../media/image515.png"/><Relationship Id="rId44" Type="http://schemas.openxmlformats.org/officeDocument/2006/relationships/image" Target="../media/image528.png"/><Relationship Id="rId52" Type="http://schemas.openxmlformats.org/officeDocument/2006/relationships/image" Target="../media/image536.png"/><Relationship Id="rId60" Type="http://schemas.openxmlformats.org/officeDocument/2006/relationships/image" Target="../media/image544.png"/><Relationship Id="rId4" Type="http://schemas.openxmlformats.org/officeDocument/2006/relationships/image" Target="../media/image488.png"/><Relationship Id="rId9" Type="http://schemas.openxmlformats.org/officeDocument/2006/relationships/image" Target="../media/image493.png"/></Relationships>
</file>

<file path=ppt/slides/_rels/slide71.xml.rels><?xml version="1.0" encoding="UTF-8" standalone="yes"?>
<Relationships xmlns="http://schemas.openxmlformats.org/package/2006/relationships"><Relationship Id="rId13" Type="http://schemas.openxmlformats.org/officeDocument/2006/relationships/image" Target="../media/image560.png"/><Relationship Id="rId18" Type="http://schemas.openxmlformats.org/officeDocument/2006/relationships/image" Target="../media/image565.png"/><Relationship Id="rId26" Type="http://schemas.openxmlformats.org/officeDocument/2006/relationships/image" Target="../media/image573.png"/><Relationship Id="rId39" Type="http://schemas.openxmlformats.org/officeDocument/2006/relationships/image" Target="../media/image587.png"/><Relationship Id="rId21" Type="http://schemas.openxmlformats.org/officeDocument/2006/relationships/image" Target="../media/image568.png"/><Relationship Id="rId34" Type="http://schemas.openxmlformats.org/officeDocument/2006/relationships/image" Target="../media/image582.png"/><Relationship Id="rId42" Type="http://schemas.openxmlformats.org/officeDocument/2006/relationships/image" Target="../media/image590.png"/><Relationship Id="rId47" Type="http://schemas.openxmlformats.org/officeDocument/2006/relationships/image" Target="../media/image595.png"/><Relationship Id="rId50" Type="http://schemas.openxmlformats.org/officeDocument/2006/relationships/image" Target="../media/image598.png"/><Relationship Id="rId55" Type="http://schemas.openxmlformats.org/officeDocument/2006/relationships/image" Target="../media/image603.png"/><Relationship Id="rId63" Type="http://schemas.openxmlformats.org/officeDocument/2006/relationships/image" Target="../media/image611.png"/><Relationship Id="rId7" Type="http://schemas.openxmlformats.org/officeDocument/2006/relationships/image" Target="../media/image554.png"/><Relationship Id="rId2" Type="http://schemas.openxmlformats.org/officeDocument/2006/relationships/image" Target="../media/image549.png"/><Relationship Id="rId16" Type="http://schemas.openxmlformats.org/officeDocument/2006/relationships/image" Target="../media/image563.png"/><Relationship Id="rId29" Type="http://schemas.openxmlformats.org/officeDocument/2006/relationships/image" Target="../media/image576.png"/><Relationship Id="rId11" Type="http://schemas.openxmlformats.org/officeDocument/2006/relationships/image" Target="../media/image558.png"/><Relationship Id="rId24" Type="http://schemas.openxmlformats.org/officeDocument/2006/relationships/image" Target="../media/image571.png"/><Relationship Id="rId32" Type="http://schemas.openxmlformats.org/officeDocument/2006/relationships/image" Target="../media/image579.png"/><Relationship Id="rId37" Type="http://schemas.openxmlformats.org/officeDocument/2006/relationships/image" Target="../media/image585.png"/><Relationship Id="rId40" Type="http://schemas.openxmlformats.org/officeDocument/2006/relationships/image" Target="../media/image588.png"/><Relationship Id="rId45" Type="http://schemas.openxmlformats.org/officeDocument/2006/relationships/image" Target="../media/image593.png"/><Relationship Id="rId53" Type="http://schemas.openxmlformats.org/officeDocument/2006/relationships/image" Target="../media/image601.png"/><Relationship Id="rId58" Type="http://schemas.openxmlformats.org/officeDocument/2006/relationships/image" Target="../media/image606.png"/><Relationship Id="rId5" Type="http://schemas.openxmlformats.org/officeDocument/2006/relationships/image" Target="../media/image552.png"/><Relationship Id="rId61" Type="http://schemas.openxmlformats.org/officeDocument/2006/relationships/image" Target="../media/image609.png"/><Relationship Id="rId19" Type="http://schemas.openxmlformats.org/officeDocument/2006/relationships/image" Target="../media/image566.png"/><Relationship Id="rId14" Type="http://schemas.openxmlformats.org/officeDocument/2006/relationships/image" Target="../media/image561.png"/><Relationship Id="rId22" Type="http://schemas.openxmlformats.org/officeDocument/2006/relationships/image" Target="../media/image569.png"/><Relationship Id="rId27" Type="http://schemas.openxmlformats.org/officeDocument/2006/relationships/image" Target="../media/image574.png"/><Relationship Id="rId30" Type="http://schemas.openxmlformats.org/officeDocument/2006/relationships/image" Target="../media/image577.png"/><Relationship Id="rId35" Type="http://schemas.openxmlformats.org/officeDocument/2006/relationships/image" Target="../media/image583.png"/><Relationship Id="rId43" Type="http://schemas.openxmlformats.org/officeDocument/2006/relationships/image" Target="../media/image591.png"/><Relationship Id="rId48" Type="http://schemas.openxmlformats.org/officeDocument/2006/relationships/image" Target="../media/image596.png"/><Relationship Id="rId56" Type="http://schemas.openxmlformats.org/officeDocument/2006/relationships/image" Target="../media/image604.png"/><Relationship Id="rId8" Type="http://schemas.openxmlformats.org/officeDocument/2006/relationships/image" Target="../media/image555.png"/><Relationship Id="rId51" Type="http://schemas.openxmlformats.org/officeDocument/2006/relationships/image" Target="../media/image599.png"/><Relationship Id="rId3" Type="http://schemas.openxmlformats.org/officeDocument/2006/relationships/image" Target="../media/image550.png"/><Relationship Id="rId12" Type="http://schemas.openxmlformats.org/officeDocument/2006/relationships/image" Target="../media/image559.png"/><Relationship Id="rId17" Type="http://schemas.openxmlformats.org/officeDocument/2006/relationships/image" Target="../media/image564.png"/><Relationship Id="rId25" Type="http://schemas.openxmlformats.org/officeDocument/2006/relationships/image" Target="../media/image572.png"/><Relationship Id="rId33" Type="http://schemas.openxmlformats.org/officeDocument/2006/relationships/image" Target="../media/image580.png"/><Relationship Id="rId38" Type="http://schemas.openxmlformats.org/officeDocument/2006/relationships/image" Target="../media/image586.png"/><Relationship Id="rId46" Type="http://schemas.openxmlformats.org/officeDocument/2006/relationships/image" Target="../media/image594.png"/><Relationship Id="rId59" Type="http://schemas.openxmlformats.org/officeDocument/2006/relationships/image" Target="../media/image607.png"/><Relationship Id="rId20" Type="http://schemas.openxmlformats.org/officeDocument/2006/relationships/image" Target="../media/image567.png"/><Relationship Id="rId41" Type="http://schemas.openxmlformats.org/officeDocument/2006/relationships/image" Target="../media/image589.png"/><Relationship Id="rId54" Type="http://schemas.openxmlformats.org/officeDocument/2006/relationships/image" Target="../media/image602.png"/><Relationship Id="rId62" Type="http://schemas.openxmlformats.org/officeDocument/2006/relationships/image" Target="../media/image610.png"/><Relationship Id="rId1" Type="http://schemas.openxmlformats.org/officeDocument/2006/relationships/slideLayout" Target="../slideLayouts/slideLayout6.xml"/><Relationship Id="rId6" Type="http://schemas.openxmlformats.org/officeDocument/2006/relationships/image" Target="../media/image553.png"/><Relationship Id="rId15" Type="http://schemas.openxmlformats.org/officeDocument/2006/relationships/image" Target="../media/image562.png"/><Relationship Id="rId23" Type="http://schemas.openxmlformats.org/officeDocument/2006/relationships/image" Target="../media/image570.png"/><Relationship Id="rId28" Type="http://schemas.openxmlformats.org/officeDocument/2006/relationships/image" Target="../media/image575.png"/><Relationship Id="rId36" Type="http://schemas.openxmlformats.org/officeDocument/2006/relationships/image" Target="../media/image584.png"/><Relationship Id="rId49" Type="http://schemas.openxmlformats.org/officeDocument/2006/relationships/image" Target="../media/image597.png"/><Relationship Id="rId57" Type="http://schemas.openxmlformats.org/officeDocument/2006/relationships/image" Target="../media/image605.png"/><Relationship Id="rId10" Type="http://schemas.openxmlformats.org/officeDocument/2006/relationships/image" Target="../media/image557.png"/><Relationship Id="rId31" Type="http://schemas.openxmlformats.org/officeDocument/2006/relationships/image" Target="../media/image578.png"/><Relationship Id="rId44" Type="http://schemas.openxmlformats.org/officeDocument/2006/relationships/image" Target="../media/image592.png"/><Relationship Id="rId52" Type="http://schemas.openxmlformats.org/officeDocument/2006/relationships/image" Target="../media/image600.png"/><Relationship Id="rId60" Type="http://schemas.openxmlformats.org/officeDocument/2006/relationships/image" Target="../media/image608.png"/><Relationship Id="rId4" Type="http://schemas.openxmlformats.org/officeDocument/2006/relationships/image" Target="../media/image551.png"/><Relationship Id="rId9" Type="http://schemas.openxmlformats.org/officeDocument/2006/relationships/image" Target="../media/image556.png"/></Relationships>
</file>

<file path=ppt/slides/_rels/slide72.xml.rels><?xml version="1.0" encoding="UTF-8" standalone="yes"?>
<Relationships xmlns="http://schemas.openxmlformats.org/package/2006/relationships"><Relationship Id="rId13" Type="http://schemas.openxmlformats.org/officeDocument/2006/relationships/image" Target="../media/image621.png"/><Relationship Id="rId18" Type="http://schemas.openxmlformats.org/officeDocument/2006/relationships/image" Target="../media/image626.png"/><Relationship Id="rId26" Type="http://schemas.openxmlformats.org/officeDocument/2006/relationships/image" Target="../media/image634.png"/><Relationship Id="rId39" Type="http://schemas.openxmlformats.org/officeDocument/2006/relationships/image" Target="../media/image646.png"/><Relationship Id="rId21" Type="http://schemas.openxmlformats.org/officeDocument/2006/relationships/image" Target="../media/image629.png"/><Relationship Id="rId34" Type="http://schemas.openxmlformats.org/officeDocument/2006/relationships/image" Target="../media/image641.png"/><Relationship Id="rId42" Type="http://schemas.openxmlformats.org/officeDocument/2006/relationships/image" Target="../media/image649.png"/><Relationship Id="rId47" Type="http://schemas.openxmlformats.org/officeDocument/2006/relationships/image" Target="../media/image654.png"/><Relationship Id="rId50" Type="http://schemas.openxmlformats.org/officeDocument/2006/relationships/image" Target="../media/image657.png"/><Relationship Id="rId55" Type="http://schemas.openxmlformats.org/officeDocument/2006/relationships/image" Target="../media/image662.png"/><Relationship Id="rId7" Type="http://schemas.openxmlformats.org/officeDocument/2006/relationships/image" Target="../media/image615.png"/><Relationship Id="rId2" Type="http://schemas.openxmlformats.org/officeDocument/2006/relationships/image" Target="../media/image612.png"/><Relationship Id="rId16" Type="http://schemas.openxmlformats.org/officeDocument/2006/relationships/image" Target="../media/image624.png"/><Relationship Id="rId29" Type="http://schemas.openxmlformats.org/officeDocument/2006/relationships/image" Target="../media/image636.png"/><Relationship Id="rId11" Type="http://schemas.openxmlformats.org/officeDocument/2006/relationships/image" Target="../media/image619.png"/><Relationship Id="rId24" Type="http://schemas.openxmlformats.org/officeDocument/2006/relationships/image" Target="../media/image632.png"/><Relationship Id="rId32" Type="http://schemas.openxmlformats.org/officeDocument/2006/relationships/image" Target="../media/image639.png"/><Relationship Id="rId37" Type="http://schemas.openxmlformats.org/officeDocument/2006/relationships/image" Target="../media/image644.png"/><Relationship Id="rId40" Type="http://schemas.openxmlformats.org/officeDocument/2006/relationships/image" Target="../media/image647.png"/><Relationship Id="rId45" Type="http://schemas.openxmlformats.org/officeDocument/2006/relationships/image" Target="../media/image652.png"/><Relationship Id="rId53" Type="http://schemas.openxmlformats.org/officeDocument/2006/relationships/image" Target="../media/image660.png"/><Relationship Id="rId58" Type="http://schemas.openxmlformats.org/officeDocument/2006/relationships/image" Target="../media/image665.png"/><Relationship Id="rId5" Type="http://schemas.openxmlformats.org/officeDocument/2006/relationships/image" Target="../media/image614.png"/><Relationship Id="rId19" Type="http://schemas.openxmlformats.org/officeDocument/2006/relationships/image" Target="../media/image627.png"/><Relationship Id="rId4" Type="http://schemas.openxmlformats.org/officeDocument/2006/relationships/image" Target="../media/image551.png"/><Relationship Id="rId9" Type="http://schemas.openxmlformats.org/officeDocument/2006/relationships/image" Target="../media/image617.png"/><Relationship Id="rId14" Type="http://schemas.openxmlformats.org/officeDocument/2006/relationships/image" Target="../media/image622.png"/><Relationship Id="rId22" Type="http://schemas.openxmlformats.org/officeDocument/2006/relationships/image" Target="../media/image630.png"/><Relationship Id="rId27" Type="http://schemas.openxmlformats.org/officeDocument/2006/relationships/image" Target="../media/image574.png"/><Relationship Id="rId30" Type="http://schemas.openxmlformats.org/officeDocument/2006/relationships/image" Target="../media/image637.png"/><Relationship Id="rId35" Type="http://schemas.openxmlformats.org/officeDocument/2006/relationships/image" Target="../media/image642.png"/><Relationship Id="rId43" Type="http://schemas.openxmlformats.org/officeDocument/2006/relationships/image" Target="../media/image650.png"/><Relationship Id="rId48" Type="http://schemas.openxmlformats.org/officeDocument/2006/relationships/image" Target="../media/image655.png"/><Relationship Id="rId56" Type="http://schemas.openxmlformats.org/officeDocument/2006/relationships/image" Target="../media/image663.png"/><Relationship Id="rId8" Type="http://schemas.openxmlformats.org/officeDocument/2006/relationships/image" Target="../media/image616.png"/><Relationship Id="rId51" Type="http://schemas.openxmlformats.org/officeDocument/2006/relationships/image" Target="../media/image658.png"/><Relationship Id="rId3" Type="http://schemas.openxmlformats.org/officeDocument/2006/relationships/image" Target="../media/image613.png"/><Relationship Id="rId12" Type="http://schemas.openxmlformats.org/officeDocument/2006/relationships/image" Target="../media/image620.png"/><Relationship Id="rId17" Type="http://schemas.openxmlformats.org/officeDocument/2006/relationships/image" Target="../media/image625.png"/><Relationship Id="rId25" Type="http://schemas.openxmlformats.org/officeDocument/2006/relationships/image" Target="../media/image633.png"/><Relationship Id="rId33" Type="http://schemas.openxmlformats.org/officeDocument/2006/relationships/image" Target="../media/image640.png"/><Relationship Id="rId38" Type="http://schemas.openxmlformats.org/officeDocument/2006/relationships/image" Target="../media/image645.png"/><Relationship Id="rId46" Type="http://schemas.openxmlformats.org/officeDocument/2006/relationships/image" Target="../media/image653.png"/><Relationship Id="rId59" Type="http://schemas.openxmlformats.org/officeDocument/2006/relationships/image" Target="../media/image666.png"/><Relationship Id="rId20" Type="http://schemas.openxmlformats.org/officeDocument/2006/relationships/image" Target="../media/image628.png"/><Relationship Id="rId41" Type="http://schemas.openxmlformats.org/officeDocument/2006/relationships/image" Target="../media/image648.png"/><Relationship Id="rId54" Type="http://schemas.openxmlformats.org/officeDocument/2006/relationships/image" Target="../media/image661.png"/><Relationship Id="rId1" Type="http://schemas.openxmlformats.org/officeDocument/2006/relationships/slideLayout" Target="../slideLayouts/slideLayout6.xml"/><Relationship Id="rId6" Type="http://schemas.openxmlformats.org/officeDocument/2006/relationships/image" Target="../media/image553.png"/><Relationship Id="rId15" Type="http://schemas.openxmlformats.org/officeDocument/2006/relationships/image" Target="../media/image623.png"/><Relationship Id="rId23" Type="http://schemas.openxmlformats.org/officeDocument/2006/relationships/image" Target="../media/image631.png"/><Relationship Id="rId28" Type="http://schemas.openxmlformats.org/officeDocument/2006/relationships/image" Target="../media/image635.png"/><Relationship Id="rId36" Type="http://schemas.openxmlformats.org/officeDocument/2006/relationships/image" Target="../media/image643.png"/><Relationship Id="rId49" Type="http://schemas.openxmlformats.org/officeDocument/2006/relationships/image" Target="../media/image656.png"/><Relationship Id="rId57" Type="http://schemas.openxmlformats.org/officeDocument/2006/relationships/image" Target="../media/image664.png"/><Relationship Id="rId10" Type="http://schemas.openxmlformats.org/officeDocument/2006/relationships/image" Target="../media/image618.png"/><Relationship Id="rId31" Type="http://schemas.openxmlformats.org/officeDocument/2006/relationships/image" Target="../media/image638.png"/><Relationship Id="rId44" Type="http://schemas.openxmlformats.org/officeDocument/2006/relationships/image" Target="../media/image651.png"/><Relationship Id="rId52" Type="http://schemas.openxmlformats.org/officeDocument/2006/relationships/image" Target="../media/image659.png"/></Relationships>
</file>

<file path=ppt/slides/_rels/slide73.xml.rels><?xml version="1.0" encoding="UTF-8" standalone="yes"?>
<Relationships xmlns="http://schemas.openxmlformats.org/package/2006/relationships"><Relationship Id="rId13" Type="http://schemas.openxmlformats.org/officeDocument/2006/relationships/image" Target="../media/image678.png"/><Relationship Id="rId18" Type="http://schemas.openxmlformats.org/officeDocument/2006/relationships/image" Target="../media/image683.png"/><Relationship Id="rId26" Type="http://schemas.openxmlformats.org/officeDocument/2006/relationships/image" Target="../media/image691.png"/><Relationship Id="rId39" Type="http://schemas.openxmlformats.org/officeDocument/2006/relationships/image" Target="../media/image704.png"/><Relationship Id="rId21" Type="http://schemas.openxmlformats.org/officeDocument/2006/relationships/image" Target="../media/image686.png"/><Relationship Id="rId34" Type="http://schemas.openxmlformats.org/officeDocument/2006/relationships/image" Target="../media/image699.png"/><Relationship Id="rId42" Type="http://schemas.openxmlformats.org/officeDocument/2006/relationships/image" Target="../media/image707.png"/><Relationship Id="rId47" Type="http://schemas.openxmlformats.org/officeDocument/2006/relationships/image" Target="../media/image712.png"/><Relationship Id="rId50" Type="http://schemas.openxmlformats.org/officeDocument/2006/relationships/image" Target="../media/image715.png"/><Relationship Id="rId55" Type="http://schemas.openxmlformats.org/officeDocument/2006/relationships/image" Target="../media/image720.png"/><Relationship Id="rId7" Type="http://schemas.openxmlformats.org/officeDocument/2006/relationships/image" Target="../media/image672.png"/><Relationship Id="rId2" Type="http://schemas.openxmlformats.org/officeDocument/2006/relationships/image" Target="../media/image667.png"/><Relationship Id="rId16" Type="http://schemas.openxmlformats.org/officeDocument/2006/relationships/image" Target="../media/image681.png"/><Relationship Id="rId29" Type="http://schemas.openxmlformats.org/officeDocument/2006/relationships/image" Target="../media/image694.png"/><Relationship Id="rId11" Type="http://schemas.openxmlformats.org/officeDocument/2006/relationships/image" Target="../media/image676.png"/><Relationship Id="rId24" Type="http://schemas.openxmlformats.org/officeDocument/2006/relationships/image" Target="../media/image689.png"/><Relationship Id="rId32" Type="http://schemas.openxmlformats.org/officeDocument/2006/relationships/image" Target="../media/image697.png"/><Relationship Id="rId37" Type="http://schemas.openxmlformats.org/officeDocument/2006/relationships/image" Target="../media/image702.png"/><Relationship Id="rId40" Type="http://schemas.openxmlformats.org/officeDocument/2006/relationships/image" Target="../media/image705.png"/><Relationship Id="rId45" Type="http://schemas.openxmlformats.org/officeDocument/2006/relationships/image" Target="../media/image710.png"/><Relationship Id="rId53" Type="http://schemas.openxmlformats.org/officeDocument/2006/relationships/image" Target="../media/image718.png"/><Relationship Id="rId58" Type="http://schemas.openxmlformats.org/officeDocument/2006/relationships/image" Target="../media/image723.png"/><Relationship Id="rId5" Type="http://schemas.openxmlformats.org/officeDocument/2006/relationships/image" Target="../media/image670.png"/><Relationship Id="rId19" Type="http://schemas.openxmlformats.org/officeDocument/2006/relationships/image" Target="../media/image684.png"/><Relationship Id="rId4" Type="http://schemas.openxmlformats.org/officeDocument/2006/relationships/image" Target="../media/image669.png"/><Relationship Id="rId9" Type="http://schemas.openxmlformats.org/officeDocument/2006/relationships/image" Target="../media/image674.png"/><Relationship Id="rId14" Type="http://schemas.openxmlformats.org/officeDocument/2006/relationships/image" Target="../media/image679.png"/><Relationship Id="rId22" Type="http://schemas.openxmlformats.org/officeDocument/2006/relationships/image" Target="../media/image687.png"/><Relationship Id="rId27" Type="http://schemas.openxmlformats.org/officeDocument/2006/relationships/image" Target="../media/image692.png"/><Relationship Id="rId30" Type="http://schemas.openxmlformats.org/officeDocument/2006/relationships/image" Target="../media/image695.png"/><Relationship Id="rId35" Type="http://schemas.openxmlformats.org/officeDocument/2006/relationships/image" Target="../media/image700.png"/><Relationship Id="rId43" Type="http://schemas.openxmlformats.org/officeDocument/2006/relationships/image" Target="../media/image708.png"/><Relationship Id="rId48" Type="http://schemas.openxmlformats.org/officeDocument/2006/relationships/image" Target="../media/image713.png"/><Relationship Id="rId56" Type="http://schemas.openxmlformats.org/officeDocument/2006/relationships/image" Target="../media/image721.png"/><Relationship Id="rId8" Type="http://schemas.openxmlformats.org/officeDocument/2006/relationships/image" Target="../media/image673.png"/><Relationship Id="rId51" Type="http://schemas.openxmlformats.org/officeDocument/2006/relationships/image" Target="../media/image716.png"/><Relationship Id="rId3" Type="http://schemas.openxmlformats.org/officeDocument/2006/relationships/image" Target="../media/image668.png"/><Relationship Id="rId12" Type="http://schemas.openxmlformats.org/officeDocument/2006/relationships/image" Target="../media/image677.png"/><Relationship Id="rId17" Type="http://schemas.openxmlformats.org/officeDocument/2006/relationships/image" Target="../media/image682.png"/><Relationship Id="rId25" Type="http://schemas.openxmlformats.org/officeDocument/2006/relationships/image" Target="../media/image690.png"/><Relationship Id="rId33" Type="http://schemas.openxmlformats.org/officeDocument/2006/relationships/image" Target="../media/image698.png"/><Relationship Id="rId38" Type="http://schemas.openxmlformats.org/officeDocument/2006/relationships/image" Target="../media/image703.png"/><Relationship Id="rId46" Type="http://schemas.openxmlformats.org/officeDocument/2006/relationships/image" Target="../media/image711.png"/><Relationship Id="rId20" Type="http://schemas.openxmlformats.org/officeDocument/2006/relationships/image" Target="../media/image685.png"/><Relationship Id="rId41" Type="http://schemas.openxmlformats.org/officeDocument/2006/relationships/image" Target="../media/image706.png"/><Relationship Id="rId54" Type="http://schemas.openxmlformats.org/officeDocument/2006/relationships/image" Target="../media/image719.png"/><Relationship Id="rId1" Type="http://schemas.openxmlformats.org/officeDocument/2006/relationships/slideLayout" Target="../slideLayouts/slideLayout3.xml"/><Relationship Id="rId6" Type="http://schemas.openxmlformats.org/officeDocument/2006/relationships/image" Target="../media/image671.png"/><Relationship Id="rId15" Type="http://schemas.openxmlformats.org/officeDocument/2006/relationships/image" Target="../media/image680.png"/><Relationship Id="rId23" Type="http://schemas.openxmlformats.org/officeDocument/2006/relationships/image" Target="../media/image688.png"/><Relationship Id="rId28" Type="http://schemas.openxmlformats.org/officeDocument/2006/relationships/image" Target="../media/image693.png"/><Relationship Id="rId36" Type="http://schemas.openxmlformats.org/officeDocument/2006/relationships/image" Target="../media/image701.png"/><Relationship Id="rId49" Type="http://schemas.openxmlformats.org/officeDocument/2006/relationships/image" Target="../media/image714.png"/><Relationship Id="rId57" Type="http://schemas.openxmlformats.org/officeDocument/2006/relationships/image" Target="../media/image722.png"/><Relationship Id="rId10" Type="http://schemas.openxmlformats.org/officeDocument/2006/relationships/image" Target="../media/image675.png"/><Relationship Id="rId31" Type="http://schemas.openxmlformats.org/officeDocument/2006/relationships/image" Target="../media/image696.png"/><Relationship Id="rId44" Type="http://schemas.openxmlformats.org/officeDocument/2006/relationships/image" Target="../media/image709.png"/><Relationship Id="rId52" Type="http://schemas.openxmlformats.org/officeDocument/2006/relationships/image" Target="../media/image71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725.png"/><Relationship Id="rId2" Type="http://schemas.openxmlformats.org/officeDocument/2006/relationships/image" Target="../media/image72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26.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8" Type="http://schemas.openxmlformats.org/officeDocument/2006/relationships/image" Target="../media/image730.png"/><Relationship Id="rId3" Type="http://schemas.openxmlformats.org/officeDocument/2006/relationships/image" Target="../media/image7250.png"/><Relationship Id="rId7" Type="http://schemas.openxmlformats.org/officeDocument/2006/relationships/image" Target="../media/image729.png"/><Relationship Id="rId2" Type="http://schemas.openxmlformats.org/officeDocument/2006/relationships/image" Target="../media/image7240.png"/><Relationship Id="rId1" Type="http://schemas.openxmlformats.org/officeDocument/2006/relationships/slideLayout" Target="../slideLayouts/slideLayout3.xml"/><Relationship Id="rId6" Type="http://schemas.openxmlformats.org/officeDocument/2006/relationships/image" Target="../media/image728.png"/><Relationship Id="rId5" Type="http://schemas.openxmlformats.org/officeDocument/2006/relationships/image" Target="../media/image727.png"/><Relationship Id="rId4" Type="http://schemas.openxmlformats.org/officeDocument/2006/relationships/image" Target="../media/image7260.png"/></Relationships>
</file>

<file path=ppt/slides/_rels/slide78.xml.rels><?xml version="1.0" encoding="UTF-8" standalone="yes"?>
<Relationships xmlns="http://schemas.openxmlformats.org/package/2006/relationships"><Relationship Id="rId3" Type="http://schemas.openxmlformats.org/officeDocument/2006/relationships/image" Target="../media/image732.png"/><Relationship Id="rId2" Type="http://schemas.openxmlformats.org/officeDocument/2006/relationships/image" Target="../media/image731.png"/><Relationship Id="rId1" Type="http://schemas.openxmlformats.org/officeDocument/2006/relationships/slideLayout" Target="../slideLayouts/slideLayout3.xml"/><Relationship Id="rId4" Type="http://schemas.openxmlformats.org/officeDocument/2006/relationships/image" Target="../media/image733.png"/></Relationships>
</file>

<file path=ppt/slides/_rels/slide79.xml.rels><?xml version="1.0" encoding="UTF-8" standalone="yes"?>
<Relationships xmlns="http://schemas.openxmlformats.org/package/2006/relationships"><Relationship Id="rId2" Type="http://schemas.openxmlformats.org/officeDocument/2006/relationships/image" Target="../media/image73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340.png"/><Relationship Id="rId2" Type="http://schemas.openxmlformats.org/officeDocument/2006/relationships/image" Target="../media/image731.png"/><Relationship Id="rId1" Type="http://schemas.openxmlformats.org/officeDocument/2006/relationships/slideLayout" Target="../slideLayouts/slideLayout3.xml"/><Relationship Id="rId4" Type="http://schemas.openxmlformats.org/officeDocument/2006/relationships/image" Target="../media/image733.png"/></Relationships>
</file>

<file path=ppt/slides/_rels/slide81.xml.rels><?xml version="1.0" encoding="UTF-8" standalone="yes"?>
<Relationships xmlns="http://schemas.openxmlformats.org/package/2006/relationships"><Relationship Id="rId13" Type="http://schemas.openxmlformats.org/officeDocument/2006/relationships/image" Target="../media/image743.png"/><Relationship Id="rId18" Type="http://schemas.openxmlformats.org/officeDocument/2006/relationships/image" Target="../media/image748.png"/><Relationship Id="rId26" Type="http://schemas.openxmlformats.org/officeDocument/2006/relationships/image" Target="../media/image756.png"/><Relationship Id="rId39" Type="http://schemas.openxmlformats.org/officeDocument/2006/relationships/image" Target="../media/image769.png"/><Relationship Id="rId21" Type="http://schemas.openxmlformats.org/officeDocument/2006/relationships/image" Target="../media/image751.png"/><Relationship Id="rId34" Type="http://schemas.openxmlformats.org/officeDocument/2006/relationships/image" Target="../media/image764.png"/><Relationship Id="rId42" Type="http://schemas.openxmlformats.org/officeDocument/2006/relationships/image" Target="../media/image772.png"/><Relationship Id="rId47" Type="http://schemas.openxmlformats.org/officeDocument/2006/relationships/image" Target="../media/image777.png"/><Relationship Id="rId50" Type="http://schemas.openxmlformats.org/officeDocument/2006/relationships/image" Target="../media/image780.png"/><Relationship Id="rId2" Type="http://schemas.openxmlformats.org/officeDocument/2006/relationships/image" Target="../media/image735.png"/><Relationship Id="rId16" Type="http://schemas.openxmlformats.org/officeDocument/2006/relationships/image" Target="../media/image746.png"/><Relationship Id="rId29" Type="http://schemas.openxmlformats.org/officeDocument/2006/relationships/image" Target="../media/image759.png"/><Relationship Id="rId11" Type="http://schemas.openxmlformats.org/officeDocument/2006/relationships/image" Target="../media/image741.png"/><Relationship Id="rId24" Type="http://schemas.openxmlformats.org/officeDocument/2006/relationships/image" Target="../media/image754.png"/><Relationship Id="rId32" Type="http://schemas.openxmlformats.org/officeDocument/2006/relationships/image" Target="../media/image762.png"/><Relationship Id="rId37" Type="http://schemas.openxmlformats.org/officeDocument/2006/relationships/image" Target="../media/image767.png"/><Relationship Id="rId40" Type="http://schemas.openxmlformats.org/officeDocument/2006/relationships/image" Target="../media/image770.png"/><Relationship Id="rId45" Type="http://schemas.openxmlformats.org/officeDocument/2006/relationships/image" Target="../media/image775.png"/><Relationship Id="rId53" Type="http://schemas.openxmlformats.org/officeDocument/2006/relationships/image" Target="../media/image783.png"/><Relationship Id="rId5" Type="http://schemas.openxmlformats.org/officeDocument/2006/relationships/image" Target="../media/image489.png"/><Relationship Id="rId10" Type="http://schemas.openxmlformats.org/officeDocument/2006/relationships/image" Target="../media/image740.png"/><Relationship Id="rId19" Type="http://schemas.openxmlformats.org/officeDocument/2006/relationships/image" Target="../media/image749.png"/><Relationship Id="rId31" Type="http://schemas.openxmlformats.org/officeDocument/2006/relationships/image" Target="../media/image761.png"/><Relationship Id="rId44" Type="http://schemas.openxmlformats.org/officeDocument/2006/relationships/image" Target="../media/image774.png"/><Relationship Id="rId52" Type="http://schemas.openxmlformats.org/officeDocument/2006/relationships/image" Target="../media/image782.png"/><Relationship Id="rId4" Type="http://schemas.openxmlformats.org/officeDocument/2006/relationships/image" Target="../media/image737.png"/><Relationship Id="rId9" Type="http://schemas.openxmlformats.org/officeDocument/2006/relationships/image" Target="../media/image739.png"/><Relationship Id="rId14" Type="http://schemas.openxmlformats.org/officeDocument/2006/relationships/image" Target="../media/image744.png"/><Relationship Id="rId22" Type="http://schemas.openxmlformats.org/officeDocument/2006/relationships/image" Target="../media/image752.png"/><Relationship Id="rId27" Type="http://schemas.openxmlformats.org/officeDocument/2006/relationships/image" Target="../media/image757.png"/><Relationship Id="rId30" Type="http://schemas.openxmlformats.org/officeDocument/2006/relationships/image" Target="../media/image760.png"/><Relationship Id="rId35" Type="http://schemas.openxmlformats.org/officeDocument/2006/relationships/image" Target="../media/image765.png"/><Relationship Id="rId43" Type="http://schemas.openxmlformats.org/officeDocument/2006/relationships/image" Target="../media/image773.png"/><Relationship Id="rId48" Type="http://schemas.openxmlformats.org/officeDocument/2006/relationships/image" Target="../media/image778.png"/><Relationship Id="rId8" Type="http://schemas.openxmlformats.org/officeDocument/2006/relationships/image" Target="../media/image492.png"/><Relationship Id="rId51" Type="http://schemas.openxmlformats.org/officeDocument/2006/relationships/image" Target="../media/image781.png"/><Relationship Id="rId3" Type="http://schemas.openxmlformats.org/officeDocument/2006/relationships/image" Target="../media/image736.png"/><Relationship Id="rId12" Type="http://schemas.openxmlformats.org/officeDocument/2006/relationships/image" Target="../media/image742.png"/><Relationship Id="rId17" Type="http://schemas.openxmlformats.org/officeDocument/2006/relationships/image" Target="../media/image747.png"/><Relationship Id="rId25" Type="http://schemas.openxmlformats.org/officeDocument/2006/relationships/image" Target="../media/image755.png"/><Relationship Id="rId33" Type="http://schemas.openxmlformats.org/officeDocument/2006/relationships/image" Target="../media/image763.png"/><Relationship Id="rId38" Type="http://schemas.openxmlformats.org/officeDocument/2006/relationships/image" Target="../media/image768.png"/><Relationship Id="rId46" Type="http://schemas.openxmlformats.org/officeDocument/2006/relationships/image" Target="../media/image776.png"/><Relationship Id="rId20" Type="http://schemas.openxmlformats.org/officeDocument/2006/relationships/image" Target="../media/image750.png"/><Relationship Id="rId41" Type="http://schemas.openxmlformats.org/officeDocument/2006/relationships/image" Target="../media/image771.png"/><Relationship Id="rId54" Type="http://schemas.openxmlformats.org/officeDocument/2006/relationships/image" Target="../media/image784.png"/><Relationship Id="rId1" Type="http://schemas.openxmlformats.org/officeDocument/2006/relationships/slideLayout" Target="../slideLayouts/slideLayout3.xml"/><Relationship Id="rId6" Type="http://schemas.openxmlformats.org/officeDocument/2006/relationships/image" Target="../media/image738.png"/><Relationship Id="rId15" Type="http://schemas.openxmlformats.org/officeDocument/2006/relationships/image" Target="../media/image745.png"/><Relationship Id="rId23" Type="http://schemas.openxmlformats.org/officeDocument/2006/relationships/image" Target="../media/image753.png"/><Relationship Id="rId28" Type="http://schemas.openxmlformats.org/officeDocument/2006/relationships/image" Target="../media/image758.png"/><Relationship Id="rId36" Type="http://schemas.openxmlformats.org/officeDocument/2006/relationships/image" Target="../media/image766.png"/><Relationship Id="rId49" Type="http://schemas.openxmlformats.org/officeDocument/2006/relationships/image" Target="../media/image779.png"/></Relationships>
</file>

<file path=ppt/slides/_rels/slide82.xml.rels><?xml version="1.0" encoding="UTF-8" standalone="yes"?>
<Relationships xmlns="http://schemas.openxmlformats.org/package/2006/relationships"><Relationship Id="rId13" Type="http://schemas.openxmlformats.org/officeDocument/2006/relationships/image" Target="../media/image796.png"/><Relationship Id="rId18" Type="http://schemas.openxmlformats.org/officeDocument/2006/relationships/image" Target="../media/image801.png"/><Relationship Id="rId26" Type="http://schemas.openxmlformats.org/officeDocument/2006/relationships/image" Target="../media/image809.png"/><Relationship Id="rId39" Type="http://schemas.openxmlformats.org/officeDocument/2006/relationships/image" Target="../media/image822.png"/><Relationship Id="rId21" Type="http://schemas.openxmlformats.org/officeDocument/2006/relationships/image" Target="../media/image804.png"/><Relationship Id="rId34" Type="http://schemas.openxmlformats.org/officeDocument/2006/relationships/image" Target="../media/image817.png"/><Relationship Id="rId42" Type="http://schemas.openxmlformats.org/officeDocument/2006/relationships/image" Target="../media/image825.png"/><Relationship Id="rId47" Type="http://schemas.openxmlformats.org/officeDocument/2006/relationships/image" Target="../media/image830.png"/><Relationship Id="rId50" Type="http://schemas.openxmlformats.org/officeDocument/2006/relationships/image" Target="../media/image833.png"/><Relationship Id="rId7" Type="http://schemas.openxmlformats.org/officeDocument/2006/relationships/image" Target="../media/image790.png"/><Relationship Id="rId2" Type="http://schemas.openxmlformats.org/officeDocument/2006/relationships/image" Target="../media/image785.png"/><Relationship Id="rId16" Type="http://schemas.openxmlformats.org/officeDocument/2006/relationships/image" Target="../media/image799.png"/><Relationship Id="rId29" Type="http://schemas.openxmlformats.org/officeDocument/2006/relationships/image" Target="../media/image812.png"/><Relationship Id="rId11" Type="http://schemas.openxmlformats.org/officeDocument/2006/relationships/image" Target="../media/image794.png"/><Relationship Id="rId24" Type="http://schemas.openxmlformats.org/officeDocument/2006/relationships/image" Target="../media/image807.png"/><Relationship Id="rId32" Type="http://schemas.openxmlformats.org/officeDocument/2006/relationships/image" Target="../media/image815.png"/><Relationship Id="rId37" Type="http://schemas.openxmlformats.org/officeDocument/2006/relationships/image" Target="../media/image820.png"/><Relationship Id="rId40" Type="http://schemas.openxmlformats.org/officeDocument/2006/relationships/image" Target="../media/image823.png"/><Relationship Id="rId45" Type="http://schemas.openxmlformats.org/officeDocument/2006/relationships/image" Target="../media/image828.png"/><Relationship Id="rId5" Type="http://schemas.openxmlformats.org/officeDocument/2006/relationships/image" Target="../media/image788.png"/><Relationship Id="rId15" Type="http://schemas.openxmlformats.org/officeDocument/2006/relationships/image" Target="../media/image798.png"/><Relationship Id="rId23" Type="http://schemas.openxmlformats.org/officeDocument/2006/relationships/image" Target="../media/image806.png"/><Relationship Id="rId28" Type="http://schemas.openxmlformats.org/officeDocument/2006/relationships/image" Target="../media/image811.png"/><Relationship Id="rId36" Type="http://schemas.openxmlformats.org/officeDocument/2006/relationships/image" Target="../media/image819.png"/><Relationship Id="rId49" Type="http://schemas.openxmlformats.org/officeDocument/2006/relationships/image" Target="../media/image832.png"/><Relationship Id="rId10" Type="http://schemas.openxmlformats.org/officeDocument/2006/relationships/image" Target="../media/image793.png"/><Relationship Id="rId19" Type="http://schemas.openxmlformats.org/officeDocument/2006/relationships/image" Target="../media/image802.png"/><Relationship Id="rId31" Type="http://schemas.openxmlformats.org/officeDocument/2006/relationships/image" Target="../media/image814.png"/><Relationship Id="rId44" Type="http://schemas.openxmlformats.org/officeDocument/2006/relationships/image" Target="../media/image827.png"/><Relationship Id="rId4" Type="http://schemas.openxmlformats.org/officeDocument/2006/relationships/image" Target="../media/image787.png"/><Relationship Id="rId9" Type="http://schemas.openxmlformats.org/officeDocument/2006/relationships/image" Target="../media/image792.png"/><Relationship Id="rId14" Type="http://schemas.openxmlformats.org/officeDocument/2006/relationships/image" Target="../media/image797.png"/><Relationship Id="rId22" Type="http://schemas.openxmlformats.org/officeDocument/2006/relationships/image" Target="../media/image805.png"/><Relationship Id="rId27" Type="http://schemas.openxmlformats.org/officeDocument/2006/relationships/image" Target="../media/image810.png"/><Relationship Id="rId30" Type="http://schemas.openxmlformats.org/officeDocument/2006/relationships/image" Target="../media/image813.png"/><Relationship Id="rId35" Type="http://schemas.openxmlformats.org/officeDocument/2006/relationships/image" Target="../media/image818.png"/><Relationship Id="rId43" Type="http://schemas.openxmlformats.org/officeDocument/2006/relationships/image" Target="../media/image826.png"/><Relationship Id="rId48" Type="http://schemas.openxmlformats.org/officeDocument/2006/relationships/image" Target="../media/image831.png"/><Relationship Id="rId8" Type="http://schemas.openxmlformats.org/officeDocument/2006/relationships/image" Target="../media/image791.png"/><Relationship Id="rId51" Type="http://schemas.openxmlformats.org/officeDocument/2006/relationships/image" Target="../media/image834.png"/><Relationship Id="rId3" Type="http://schemas.openxmlformats.org/officeDocument/2006/relationships/image" Target="../media/image786.png"/><Relationship Id="rId12" Type="http://schemas.openxmlformats.org/officeDocument/2006/relationships/image" Target="../media/image795.png"/><Relationship Id="rId17" Type="http://schemas.openxmlformats.org/officeDocument/2006/relationships/image" Target="../media/image800.png"/><Relationship Id="rId25" Type="http://schemas.openxmlformats.org/officeDocument/2006/relationships/image" Target="../media/image808.png"/><Relationship Id="rId33" Type="http://schemas.openxmlformats.org/officeDocument/2006/relationships/image" Target="../media/image816.png"/><Relationship Id="rId38" Type="http://schemas.openxmlformats.org/officeDocument/2006/relationships/image" Target="../media/image821.png"/><Relationship Id="rId46" Type="http://schemas.openxmlformats.org/officeDocument/2006/relationships/image" Target="../media/image829.png"/><Relationship Id="rId20" Type="http://schemas.openxmlformats.org/officeDocument/2006/relationships/image" Target="../media/image803.png"/><Relationship Id="rId41" Type="http://schemas.openxmlformats.org/officeDocument/2006/relationships/image" Target="../media/image824.png"/><Relationship Id="rId1" Type="http://schemas.openxmlformats.org/officeDocument/2006/relationships/slideLayout" Target="../slideLayouts/slideLayout6.xml"/><Relationship Id="rId6" Type="http://schemas.openxmlformats.org/officeDocument/2006/relationships/image" Target="../media/image789.png"/></Relationships>
</file>

<file path=ppt/slides/_rels/slide83.xml.rels><?xml version="1.0" encoding="UTF-8" standalone="yes"?>
<Relationships xmlns="http://schemas.openxmlformats.org/package/2006/relationships"><Relationship Id="rId13" Type="http://schemas.openxmlformats.org/officeDocument/2006/relationships/image" Target="../media/image841.png"/><Relationship Id="rId18" Type="http://schemas.openxmlformats.org/officeDocument/2006/relationships/image" Target="../media/image846.png"/><Relationship Id="rId26" Type="http://schemas.openxmlformats.org/officeDocument/2006/relationships/image" Target="../media/image852.png"/><Relationship Id="rId39" Type="http://schemas.openxmlformats.org/officeDocument/2006/relationships/image" Target="../media/image865.png"/><Relationship Id="rId21" Type="http://schemas.openxmlformats.org/officeDocument/2006/relationships/image" Target="../media/image848.png"/><Relationship Id="rId34" Type="http://schemas.openxmlformats.org/officeDocument/2006/relationships/image" Target="../media/image860.png"/><Relationship Id="rId42" Type="http://schemas.openxmlformats.org/officeDocument/2006/relationships/image" Target="../media/image868.png"/><Relationship Id="rId7" Type="http://schemas.openxmlformats.org/officeDocument/2006/relationships/image" Target="../media/image790.png"/><Relationship Id="rId2" Type="http://schemas.openxmlformats.org/officeDocument/2006/relationships/image" Target="../media/image835.png"/><Relationship Id="rId16" Type="http://schemas.openxmlformats.org/officeDocument/2006/relationships/image" Target="../media/image844.png"/><Relationship Id="rId20" Type="http://schemas.openxmlformats.org/officeDocument/2006/relationships/image" Target="../media/image806.png"/><Relationship Id="rId29" Type="http://schemas.openxmlformats.org/officeDocument/2006/relationships/image" Target="../media/image855.png"/><Relationship Id="rId41" Type="http://schemas.openxmlformats.org/officeDocument/2006/relationships/image" Target="../media/image867.png"/><Relationship Id="rId1" Type="http://schemas.openxmlformats.org/officeDocument/2006/relationships/slideLayout" Target="../slideLayouts/slideLayout6.xml"/><Relationship Id="rId6" Type="http://schemas.openxmlformats.org/officeDocument/2006/relationships/image" Target="../media/image789.png"/><Relationship Id="rId11" Type="http://schemas.openxmlformats.org/officeDocument/2006/relationships/image" Target="../media/image839.png"/><Relationship Id="rId24" Type="http://schemas.openxmlformats.org/officeDocument/2006/relationships/image" Target="../media/image850.png"/><Relationship Id="rId32" Type="http://schemas.openxmlformats.org/officeDocument/2006/relationships/image" Target="../media/image858.png"/><Relationship Id="rId37" Type="http://schemas.openxmlformats.org/officeDocument/2006/relationships/image" Target="../media/image863.png"/><Relationship Id="rId40" Type="http://schemas.openxmlformats.org/officeDocument/2006/relationships/image" Target="../media/image866.png"/><Relationship Id="rId5" Type="http://schemas.openxmlformats.org/officeDocument/2006/relationships/image" Target="../media/image836.png"/><Relationship Id="rId15" Type="http://schemas.openxmlformats.org/officeDocument/2006/relationships/image" Target="../media/image843.png"/><Relationship Id="rId23" Type="http://schemas.openxmlformats.org/officeDocument/2006/relationships/image" Target="../media/image810.png"/><Relationship Id="rId28" Type="http://schemas.openxmlformats.org/officeDocument/2006/relationships/image" Target="../media/image854.png"/><Relationship Id="rId36" Type="http://schemas.openxmlformats.org/officeDocument/2006/relationships/image" Target="../media/image862.png"/><Relationship Id="rId10" Type="http://schemas.openxmlformats.org/officeDocument/2006/relationships/image" Target="../media/image838.png"/><Relationship Id="rId19" Type="http://schemas.openxmlformats.org/officeDocument/2006/relationships/image" Target="../media/image847.png"/><Relationship Id="rId31" Type="http://schemas.openxmlformats.org/officeDocument/2006/relationships/image" Target="../media/image857.png"/><Relationship Id="rId4" Type="http://schemas.openxmlformats.org/officeDocument/2006/relationships/image" Target="../media/image787.png"/><Relationship Id="rId9" Type="http://schemas.openxmlformats.org/officeDocument/2006/relationships/image" Target="../media/image837.png"/><Relationship Id="rId14" Type="http://schemas.openxmlformats.org/officeDocument/2006/relationships/image" Target="../media/image842.png"/><Relationship Id="rId22" Type="http://schemas.openxmlformats.org/officeDocument/2006/relationships/image" Target="../media/image849.png"/><Relationship Id="rId27" Type="http://schemas.openxmlformats.org/officeDocument/2006/relationships/image" Target="../media/image853.png"/><Relationship Id="rId30" Type="http://schemas.openxmlformats.org/officeDocument/2006/relationships/image" Target="../media/image856.png"/><Relationship Id="rId35" Type="http://schemas.openxmlformats.org/officeDocument/2006/relationships/image" Target="../media/image861.png"/><Relationship Id="rId8" Type="http://schemas.openxmlformats.org/officeDocument/2006/relationships/image" Target="../media/image791.png"/><Relationship Id="rId3" Type="http://schemas.openxmlformats.org/officeDocument/2006/relationships/image" Target="../media/image786.png"/><Relationship Id="rId12" Type="http://schemas.openxmlformats.org/officeDocument/2006/relationships/image" Target="../media/image840.png"/><Relationship Id="rId17" Type="http://schemas.openxmlformats.org/officeDocument/2006/relationships/image" Target="../media/image845.png"/><Relationship Id="rId25" Type="http://schemas.openxmlformats.org/officeDocument/2006/relationships/image" Target="../media/image851.png"/><Relationship Id="rId33" Type="http://schemas.openxmlformats.org/officeDocument/2006/relationships/image" Target="../media/image859.png"/><Relationship Id="rId38" Type="http://schemas.openxmlformats.org/officeDocument/2006/relationships/image" Target="../media/image864.png"/></Relationships>
</file>

<file path=ppt/slides/_rels/slide84.xml.rels><?xml version="1.0" encoding="UTF-8" standalone="yes"?>
<Relationships xmlns="http://schemas.openxmlformats.org/package/2006/relationships"><Relationship Id="rId13" Type="http://schemas.openxmlformats.org/officeDocument/2006/relationships/image" Target="../media/image880.png"/><Relationship Id="rId18" Type="http://schemas.openxmlformats.org/officeDocument/2006/relationships/image" Target="../media/image885.png"/><Relationship Id="rId26" Type="http://schemas.openxmlformats.org/officeDocument/2006/relationships/image" Target="../media/image893.png"/><Relationship Id="rId21" Type="http://schemas.openxmlformats.org/officeDocument/2006/relationships/image" Target="../media/image888.png"/><Relationship Id="rId34" Type="http://schemas.openxmlformats.org/officeDocument/2006/relationships/image" Target="../media/image901.png"/><Relationship Id="rId7" Type="http://schemas.openxmlformats.org/officeDocument/2006/relationships/image" Target="../media/image874.png"/><Relationship Id="rId12" Type="http://schemas.openxmlformats.org/officeDocument/2006/relationships/image" Target="../media/image879.png"/><Relationship Id="rId17" Type="http://schemas.openxmlformats.org/officeDocument/2006/relationships/image" Target="../media/image884.png"/><Relationship Id="rId25" Type="http://schemas.openxmlformats.org/officeDocument/2006/relationships/image" Target="../media/image892.png"/><Relationship Id="rId33" Type="http://schemas.openxmlformats.org/officeDocument/2006/relationships/image" Target="../media/image900.png"/><Relationship Id="rId38" Type="http://schemas.openxmlformats.org/officeDocument/2006/relationships/image" Target="../media/image905.png"/><Relationship Id="rId2" Type="http://schemas.openxmlformats.org/officeDocument/2006/relationships/image" Target="../media/image869.png"/><Relationship Id="rId16" Type="http://schemas.openxmlformats.org/officeDocument/2006/relationships/image" Target="../media/image883.png"/><Relationship Id="rId20" Type="http://schemas.openxmlformats.org/officeDocument/2006/relationships/image" Target="../media/image887.png"/><Relationship Id="rId29" Type="http://schemas.openxmlformats.org/officeDocument/2006/relationships/image" Target="../media/image896.png"/><Relationship Id="rId1" Type="http://schemas.openxmlformats.org/officeDocument/2006/relationships/slideLayout" Target="../slideLayouts/slideLayout3.xml"/><Relationship Id="rId6" Type="http://schemas.openxmlformats.org/officeDocument/2006/relationships/image" Target="../media/image873.png"/><Relationship Id="rId11" Type="http://schemas.openxmlformats.org/officeDocument/2006/relationships/image" Target="../media/image878.png"/><Relationship Id="rId24" Type="http://schemas.openxmlformats.org/officeDocument/2006/relationships/image" Target="../media/image891.png"/><Relationship Id="rId32" Type="http://schemas.openxmlformats.org/officeDocument/2006/relationships/image" Target="../media/image899.png"/><Relationship Id="rId37" Type="http://schemas.openxmlformats.org/officeDocument/2006/relationships/image" Target="../media/image904.png"/><Relationship Id="rId5" Type="http://schemas.openxmlformats.org/officeDocument/2006/relationships/image" Target="../media/image872.png"/><Relationship Id="rId15" Type="http://schemas.openxmlformats.org/officeDocument/2006/relationships/image" Target="../media/image882.png"/><Relationship Id="rId23" Type="http://schemas.openxmlformats.org/officeDocument/2006/relationships/image" Target="../media/image890.png"/><Relationship Id="rId28" Type="http://schemas.openxmlformats.org/officeDocument/2006/relationships/image" Target="../media/image895.png"/><Relationship Id="rId36" Type="http://schemas.openxmlformats.org/officeDocument/2006/relationships/image" Target="../media/image903.png"/><Relationship Id="rId10" Type="http://schemas.openxmlformats.org/officeDocument/2006/relationships/image" Target="../media/image877.png"/><Relationship Id="rId19" Type="http://schemas.openxmlformats.org/officeDocument/2006/relationships/image" Target="../media/image886.png"/><Relationship Id="rId31" Type="http://schemas.openxmlformats.org/officeDocument/2006/relationships/image" Target="../media/image898.png"/><Relationship Id="rId4" Type="http://schemas.openxmlformats.org/officeDocument/2006/relationships/image" Target="../media/image871.png"/><Relationship Id="rId9" Type="http://schemas.openxmlformats.org/officeDocument/2006/relationships/image" Target="../media/image876.png"/><Relationship Id="rId14" Type="http://schemas.openxmlformats.org/officeDocument/2006/relationships/image" Target="../media/image881.png"/><Relationship Id="rId22" Type="http://schemas.openxmlformats.org/officeDocument/2006/relationships/image" Target="../media/image889.png"/><Relationship Id="rId27" Type="http://schemas.openxmlformats.org/officeDocument/2006/relationships/image" Target="../media/image894.png"/><Relationship Id="rId30" Type="http://schemas.openxmlformats.org/officeDocument/2006/relationships/image" Target="../media/image897.png"/><Relationship Id="rId35" Type="http://schemas.openxmlformats.org/officeDocument/2006/relationships/image" Target="../media/image902.png"/><Relationship Id="rId8" Type="http://schemas.openxmlformats.org/officeDocument/2006/relationships/image" Target="../media/image875.png"/><Relationship Id="rId3" Type="http://schemas.openxmlformats.org/officeDocument/2006/relationships/image" Target="../media/image870.png"/></Relationships>
</file>

<file path=ppt/slides/_rels/slide85.xml.rels><?xml version="1.0" encoding="UTF-8" standalone="yes"?>
<Relationships xmlns="http://schemas.openxmlformats.org/package/2006/relationships"><Relationship Id="rId2" Type="http://schemas.openxmlformats.org/officeDocument/2006/relationships/image" Target="../media/image3700.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3800.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4900.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07.png"/><Relationship Id="rId2" Type="http://schemas.openxmlformats.org/officeDocument/2006/relationships/image" Target="../media/image906.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F305CB-DBE2-45D5-8D0B-92106F27C4BB}"/>
              </a:ext>
            </a:extLst>
          </p:cNvPr>
          <p:cNvSpPr>
            <a:spLocks noGrp="1"/>
          </p:cNvSpPr>
          <p:nvPr>
            <p:ph type="ctrTitle"/>
          </p:nvPr>
        </p:nvSpPr>
        <p:spPr>
          <a:xfrm>
            <a:off x="559489" y="1122364"/>
            <a:ext cx="7688772" cy="2578780"/>
          </a:xfrm>
        </p:spPr>
        <p:txBody>
          <a:bodyPr/>
          <a:lstStyle/>
          <a:p>
            <a:r>
              <a:rPr lang="en-US" sz="4800" b="0" dirty="0">
                <a:latin typeface="Roboto Condensed Light" panose="02000000000000000000" pitchFamily="2" charset="0"/>
                <a:ea typeface="Roboto Condensed Light" panose="02000000000000000000" pitchFamily="2" charset="0"/>
              </a:rPr>
              <a:t>Unit-1</a:t>
            </a:r>
            <a:r>
              <a:rPr lang="en-US" dirty="0"/>
              <a:t> </a:t>
            </a:r>
            <a:br>
              <a:rPr lang="en-US" dirty="0"/>
            </a:br>
            <a:r>
              <a:rPr lang="en-US" dirty="0"/>
              <a:t>Introduction to OR &amp; Linear Programming</a:t>
            </a:r>
          </a:p>
        </p:txBody>
      </p:sp>
      <p:sp>
        <p:nvSpPr>
          <p:cNvPr id="10" name="Text Placeholder 9">
            <a:extLst>
              <a:ext uri="{FF2B5EF4-FFF2-40B4-BE49-F238E27FC236}">
                <a16:creationId xmlns:a16="http://schemas.microsoft.com/office/drawing/2014/main" id="{4F27F027-AAC9-4C88-B3AF-3C4A20BDDDA6}"/>
              </a:ext>
            </a:extLst>
          </p:cNvPr>
          <p:cNvSpPr>
            <a:spLocks noGrp="1"/>
          </p:cNvSpPr>
          <p:nvPr>
            <p:ph type="body" sz="quarter" idx="11"/>
          </p:nvPr>
        </p:nvSpPr>
        <p:spPr/>
        <p:txBody>
          <a:bodyPr/>
          <a:lstStyle/>
          <a:p>
            <a:r>
              <a:rPr lang="en-US" dirty="0"/>
              <a:t>bhavin.vegada@darshan.ac.in</a:t>
            </a:r>
          </a:p>
        </p:txBody>
      </p:sp>
      <p:sp>
        <p:nvSpPr>
          <p:cNvPr id="11" name="Text Placeholder 10">
            <a:extLst>
              <a:ext uri="{FF2B5EF4-FFF2-40B4-BE49-F238E27FC236}">
                <a16:creationId xmlns:a16="http://schemas.microsoft.com/office/drawing/2014/main" id="{59B646FF-BD32-4C5A-94AF-AC4347EADA2E}"/>
              </a:ext>
            </a:extLst>
          </p:cNvPr>
          <p:cNvSpPr>
            <a:spLocks noGrp="1"/>
          </p:cNvSpPr>
          <p:nvPr>
            <p:ph type="body" sz="quarter" idx="12"/>
          </p:nvPr>
        </p:nvSpPr>
        <p:spPr/>
        <p:txBody>
          <a:bodyPr/>
          <a:lstStyle/>
          <a:p>
            <a:r>
              <a:rPr lang="en-US" dirty="0"/>
              <a:t>9825366601</a:t>
            </a:r>
          </a:p>
        </p:txBody>
      </p:sp>
      <p:sp>
        <p:nvSpPr>
          <p:cNvPr id="12" name="Text Placeholder 11">
            <a:extLst>
              <a:ext uri="{FF2B5EF4-FFF2-40B4-BE49-F238E27FC236}">
                <a16:creationId xmlns:a16="http://schemas.microsoft.com/office/drawing/2014/main" id="{915CF252-06A8-43C0-BB69-DA7109EA62D1}"/>
              </a:ext>
            </a:extLst>
          </p:cNvPr>
          <p:cNvSpPr>
            <a:spLocks noGrp="1"/>
          </p:cNvSpPr>
          <p:nvPr>
            <p:ph type="body" sz="quarter" idx="13"/>
          </p:nvPr>
        </p:nvSpPr>
        <p:spPr>
          <a:xfrm>
            <a:off x="1837678" y="5555977"/>
            <a:ext cx="3735998" cy="290081"/>
          </a:xfrm>
        </p:spPr>
        <p:txBody>
          <a:bodyPr/>
          <a:lstStyle/>
          <a:p>
            <a:r>
              <a:rPr lang="en-US" dirty="0"/>
              <a:t>Department of Mechanical Engineering</a:t>
            </a:r>
          </a:p>
        </p:txBody>
      </p:sp>
      <p:sp>
        <p:nvSpPr>
          <p:cNvPr id="13" name="Text Placeholder 12">
            <a:extLst>
              <a:ext uri="{FF2B5EF4-FFF2-40B4-BE49-F238E27FC236}">
                <a16:creationId xmlns:a16="http://schemas.microsoft.com/office/drawing/2014/main" id="{89F5B5F8-350F-4941-B9DE-36BF8B014803}"/>
              </a:ext>
            </a:extLst>
          </p:cNvPr>
          <p:cNvSpPr>
            <a:spLocks noGrp="1"/>
          </p:cNvSpPr>
          <p:nvPr>
            <p:ph type="body" sz="quarter" idx="14"/>
          </p:nvPr>
        </p:nvSpPr>
        <p:spPr/>
        <p:txBody>
          <a:bodyPr/>
          <a:lstStyle/>
          <a:p>
            <a:r>
              <a:rPr lang="en-US" dirty="0"/>
              <a:t>Prof. Bhavin J Vegada</a:t>
            </a:r>
          </a:p>
        </p:txBody>
      </p:sp>
      <p:sp>
        <p:nvSpPr>
          <p:cNvPr id="14" name="Text Placeholder 13">
            <a:extLst>
              <a:ext uri="{FF2B5EF4-FFF2-40B4-BE49-F238E27FC236}">
                <a16:creationId xmlns:a16="http://schemas.microsoft.com/office/drawing/2014/main" id="{E2AD8B6E-51EA-4A15-8752-4F221E5E02C5}"/>
              </a:ext>
            </a:extLst>
          </p:cNvPr>
          <p:cNvSpPr>
            <a:spLocks noGrp="1"/>
          </p:cNvSpPr>
          <p:nvPr>
            <p:ph type="body" sz="quarter" idx="16"/>
          </p:nvPr>
        </p:nvSpPr>
        <p:spPr>
          <a:xfrm>
            <a:off x="2706048" y="100283"/>
            <a:ext cx="4646358" cy="734653"/>
          </a:xfrm>
        </p:spPr>
        <p:txBody>
          <a:bodyPr/>
          <a:lstStyle/>
          <a:p>
            <a:r>
              <a:rPr lang="en-US" b="1" dirty="0"/>
              <a:t>Operation Research</a:t>
            </a:r>
          </a:p>
          <a:p>
            <a:r>
              <a:rPr lang="en-US" dirty="0"/>
              <a:t>(OR)</a:t>
            </a:r>
          </a:p>
          <a:p>
            <a:r>
              <a:rPr lang="en-US" dirty="0">
                <a:latin typeface="Roboto Condensed Light" panose="02000000000000000000" pitchFamily="2" charset="0"/>
                <a:ea typeface="Roboto Condensed Light" panose="02000000000000000000" pitchFamily="2" charset="0"/>
              </a:rPr>
              <a:t>#2301CS729</a:t>
            </a:r>
          </a:p>
        </p:txBody>
      </p:sp>
      <p:pic>
        <p:nvPicPr>
          <p:cNvPr id="3" name="Picture Placeholder 2">
            <a:extLst>
              <a:ext uri="{FF2B5EF4-FFF2-40B4-BE49-F238E27FC236}">
                <a16:creationId xmlns:a16="http://schemas.microsoft.com/office/drawing/2014/main" id="{F2F7CD4A-4E4A-4984-B685-2F2D5E713AF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181351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7D5F-F3E5-DFED-08AD-7D1E1A1B8ECE}"/>
              </a:ext>
            </a:extLst>
          </p:cNvPr>
          <p:cNvSpPr>
            <a:spLocks noGrp="1"/>
          </p:cNvSpPr>
          <p:nvPr>
            <p:ph type="title"/>
          </p:nvPr>
        </p:nvSpPr>
        <p:spPr/>
        <p:txBody>
          <a:bodyPr/>
          <a:lstStyle/>
          <a:p>
            <a:r>
              <a:rPr lang="en-US" dirty="0"/>
              <a:t>Applications of Operation Research</a:t>
            </a:r>
            <a:endParaRPr lang="en-IN" dirty="0"/>
          </a:p>
        </p:txBody>
      </p:sp>
      <p:sp>
        <p:nvSpPr>
          <p:cNvPr id="3" name="Content Placeholder 2">
            <a:extLst>
              <a:ext uri="{FF2B5EF4-FFF2-40B4-BE49-F238E27FC236}">
                <a16:creationId xmlns:a16="http://schemas.microsoft.com/office/drawing/2014/main" id="{5675A9A2-35BB-22F1-16D8-EB69D50BFCD1}"/>
              </a:ext>
            </a:extLst>
          </p:cNvPr>
          <p:cNvSpPr>
            <a:spLocks noGrp="1"/>
          </p:cNvSpPr>
          <p:nvPr>
            <p:ph idx="1"/>
          </p:nvPr>
        </p:nvSpPr>
        <p:spPr/>
        <p:txBody>
          <a:bodyPr/>
          <a:lstStyle/>
          <a:p>
            <a:r>
              <a:rPr lang="en-US" b="1" dirty="0">
                <a:solidFill>
                  <a:schemeClr val="accent6"/>
                </a:solidFill>
              </a:rPr>
              <a:t>Healthcare:</a:t>
            </a:r>
          </a:p>
          <a:p>
            <a:pPr lvl="1"/>
            <a:r>
              <a:rPr lang="en-US" dirty="0"/>
              <a:t>Hospital resource management</a:t>
            </a:r>
          </a:p>
          <a:p>
            <a:pPr lvl="1"/>
            <a:r>
              <a:rPr lang="en-US" dirty="0"/>
              <a:t>Staff scheduling</a:t>
            </a:r>
          </a:p>
          <a:p>
            <a:pPr lvl="1"/>
            <a:r>
              <a:rPr lang="en-US" dirty="0"/>
              <a:t>Patient flow optimization</a:t>
            </a:r>
          </a:p>
          <a:p>
            <a:pPr lvl="1"/>
            <a:r>
              <a:rPr lang="en-US" dirty="0"/>
              <a:t>Treatment planning</a:t>
            </a:r>
          </a:p>
          <a:p>
            <a:pPr lvl="1"/>
            <a:r>
              <a:rPr lang="en-US" dirty="0"/>
              <a:t>Supply chain management for medical supplies</a:t>
            </a:r>
          </a:p>
          <a:p>
            <a:r>
              <a:rPr lang="en-US" b="1" dirty="0">
                <a:solidFill>
                  <a:schemeClr val="accent6"/>
                </a:solidFill>
              </a:rPr>
              <a:t>Finance and Economics:</a:t>
            </a:r>
          </a:p>
          <a:p>
            <a:pPr lvl="1"/>
            <a:r>
              <a:rPr lang="en-US" dirty="0"/>
              <a:t>Portfolio optimization</a:t>
            </a:r>
          </a:p>
          <a:p>
            <a:pPr lvl="1"/>
            <a:r>
              <a:rPr lang="en-US" dirty="0"/>
              <a:t>Risk management</a:t>
            </a:r>
          </a:p>
          <a:p>
            <a:pPr lvl="1"/>
            <a:r>
              <a:rPr lang="en-US" dirty="0"/>
              <a:t>Pricing strategies</a:t>
            </a:r>
          </a:p>
          <a:p>
            <a:pPr lvl="1"/>
            <a:r>
              <a:rPr lang="en-US" dirty="0"/>
              <a:t>Financial planning</a:t>
            </a:r>
          </a:p>
          <a:p>
            <a:pPr lvl="1"/>
            <a:r>
              <a:rPr lang="en-US" dirty="0"/>
              <a:t>Economic modeling and forecasting</a:t>
            </a:r>
          </a:p>
        </p:txBody>
      </p:sp>
    </p:spTree>
    <p:extLst>
      <p:ext uri="{BB962C8B-B14F-4D97-AF65-F5344CB8AC3E}">
        <p14:creationId xmlns:p14="http://schemas.microsoft.com/office/powerpoint/2010/main" val="2991722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7D5F-F3E5-DFED-08AD-7D1E1A1B8ECE}"/>
              </a:ext>
            </a:extLst>
          </p:cNvPr>
          <p:cNvSpPr>
            <a:spLocks noGrp="1"/>
          </p:cNvSpPr>
          <p:nvPr>
            <p:ph type="title"/>
          </p:nvPr>
        </p:nvSpPr>
        <p:spPr/>
        <p:txBody>
          <a:bodyPr/>
          <a:lstStyle/>
          <a:p>
            <a:r>
              <a:rPr lang="en-US" dirty="0"/>
              <a:t>Applications of Operation Research</a:t>
            </a:r>
            <a:endParaRPr lang="en-IN" dirty="0"/>
          </a:p>
        </p:txBody>
      </p:sp>
      <p:sp>
        <p:nvSpPr>
          <p:cNvPr id="3" name="Content Placeholder 2">
            <a:extLst>
              <a:ext uri="{FF2B5EF4-FFF2-40B4-BE49-F238E27FC236}">
                <a16:creationId xmlns:a16="http://schemas.microsoft.com/office/drawing/2014/main" id="{5675A9A2-35BB-22F1-16D8-EB69D50BFCD1}"/>
              </a:ext>
            </a:extLst>
          </p:cNvPr>
          <p:cNvSpPr>
            <a:spLocks noGrp="1"/>
          </p:cNvSpPr>
          <p:nvPr>
            <p:ph idx="1"/>
          </p:nvPr>
        </p:nvSpPr>
        <p:spPr/>
        <p:txBody>
          <a:bodyPr/>
          <a:lstStyle/>
          <a:p>
            <a:r>
              <a:rPr lang="en-US" b="1" dirty="0">
                <a:solidFill>
                  <a:schemeClr val="accent6"/>
                </a:solidFill>
              </a:rPr>
              <a:t>Telecommunications:</a:t>
            </a:r>
          </a:p>
          <a:p>
            <a:pPr lvl="1"/>
            <a:r>
              <a:rPr lang="en-US" dirty="0"/>
              <a:t>Network design and optimization</a:t>
            </a:r>
          </a:p>
          <a:p>
            <a:pPr lvl="1"/>
            <a:r>
              <a:rPr lang="en-US" dirty="0"/>
              <a:t>Traffic management</a:t>
            </a:r>
          </a:p>
          <a:p>
            <a:pPr lvl="1"/>
            <a:r>
              <a:rPr lang="en-US" dirty="0"/>
              <a:t>Resource allocation</a:t>
            </a:r>
          </a:p>
          <a:p>
            <a:pPr lvl="1"/>
            <a:r>
              <a:rPr lang="en-US" dirty="0"/>
              <a:t>Capacity planning</a:t>
            </a:r>
          </a:p>
          <a:p>
            <a:r>
              <a:rPr lang="en-US" b="1" dirty="0">
                <a:solidFill>
                  <a:schemeClr val="accent6"/>
                </a:solidFill>
              </a:rPr>
              <a:t>Energy:</a:t>
            </a:r>
          </a:p>
          <a:p>
            <a:pPr lvl="1"/>
            <a:r>
              <a:rPr lang="en-US" dirty="0"/>
              <a:t>Power generation and distribution optimization</a:t>
            </a:r>
          </a:p>
          <a:p>
            <a:pPr lvl="1"/>
            <a:r>
              <a:rPr lang="en-US" dirty="0"/>
              <a:t>Renewable energy integration</a:t>
            </a:r>
          </a:p>
          <a:p>
            <a:pPr lvl="1"/>
            <a:r>
              <a:rPr lang="en-US" dirty="0"/>
              <a:t>Load forecasting</a:t>
            </a:r>
          </a:p>
          <a:p>
            <a:pPr lvl="1"/>
            <a:r>
              <a:rPr lang="en-US" dirty="0"/>
              <a:t>Maintenance scheduling</a:t>
            </a:r>
          </a:p>
          <a:p>
            <a:pPr lvl="1"/>
            <a:r>
              <a:rPr lang="en-US" dirty="0"/>
              <a:t>Resource allocation</a:t>
            </a:r>
          </a:p>
        </p:txBody>
      </p:sp>
    </p:spTree>
    <p:extLst>
      <p:ext uri="{BB962C8B-B14F-4D97-AF65-F5344CB8AC3E}">
        <p14:creationId xmlns:p14="http://schemas.microsoft.com/office/powerpoint/2010/main" val="1303881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7D5F-F3E5-DFED-08AD-7D1E1A1B8ECE}"/>
              </a:ext>
            </a:extLst>
          </p:cNvPr>
          <p:cNvSpPr>
            <a:spLocks noGrp="1"/>
          </p:cNvSpPr>
          <p:nvPr>
            <p:ph type="title"/>
          </p:nvPr>
        </p:nvSpPr>
        <p:spPr/>
        <p:txBody>
          <a:bodyPr/>
          <a:lstStyle/>
          <a:p>
            <a:r>
              <a:rPr lang="en-US" dirty="0"/>
              <a:t>Applications of Operation Research</a:t>
            </a:r>
            <a:endParaRPr lang="en-IN" dirty="0"/>
          </a:p>
        </p:txBody>
      </p:sp>
      <p:sp>
        <p:nvSpPr>
          <p:cNvPr id="3" name="Content Placeholder 2">
            <a:extLst>
              <a:ext uri="{FF2B5EF4-FFF2-40B4-BE49-F238E27FC236}">
                <a16:creationId xmlns:a16="http://schemas.microsoft.com/office/drawing/2014/main" id="{5675A9A2-35BB-22F1-16D8-EB69D50BFCD1}"/>
              </a:ext>
            </a:extLst>
          </p:cNvPr>
          <p:cNvSpPr>
            <a:spLocks noGrp="1"/>
          </p:cNvSpPr>
          <p:nvPr>
            <p:ph idx="1"/>
          </p:nvPr>
        </p:nvSpPr>
        <p:spPr/>
        <p:txBody>
          <a:bodyPr/>
          <a:lstStyle/>
          <a:p>
            <a:r>
              <a:rPr lang="en-US" b="1" dirty="0">
                <a:solidFill>
                  <a:schemeClr val="accent6"/>
                </a:solidFill>
              </a:rPr>
              <a:t>Military and Defense:</a:t>
            </a:r>
          </a:p>
          <a:p>
            <a:pPr lvl="1"/>
            <a:r>
              <a:rPr lang="en-US" dirty="0"/>
              <a:t>Strategic planning</a:t>
            </a:r>
          </a:p>
          <a:p>
            <a:pPr lvl="1"/>
            <a:r>
              <a:rPr lang="en-US" dirty="0"/>
              <a:t>Logistics and supply chain management</a:t>
            </a:r>
          </a:p>
          <a:p>
            <a:pPr lvl="1"/>
            <a:r>
              <a:rPr lang="en-US" dirty="0"/>
              <a:t>Resource allocation</a:t>
            </a:r>
          </a:p>
          <a:p>
            <a:pPr lvl="1"/>
            <a:r>
              <a:rPr lang="en-US" dirty="0"/>
              <a:t>Mission planning</a:t>
            </a:r>
          </a:p>
          <a:p>
            <a:pPr lvl="1"/>
            <a:r>
              <a:rPr lang="en-US" dirty="0"/>
              <a:t>Risk assessment</a:t>
            </a:r>
          </a:p>
          <a:p>
            <a:r>
              <a:rPr lang="en-US" b="1" dirty="0">
                <a:solidFill>
                  <a:schemeClr val="accent6"/>
                </a:solidFill>
              </a:rPr>
              <a:t>Retail and Marketing:</a:t>
            </a:r>
          </a:p>
          <a:p>
            <a:pPr lvl="1"/>
            <a:r>
              <a:rPr lang="en-US" dirty="0"/>
              <a:t>Inventory and stock management</a:t>
            </a:r>
          </a:p>
          <a:p>
            <a:pPr lvl="1"/>
            <a:r>
              <a:rPr lang="en-US" dirty="0"/>
              <a:t>Sales forecasting</a:t>
            </a:r>
          </a:p>
          <a:p>
            <a:pPr lvl="1"/>
            <a:r>
              <a:rPr lang="en-US" dirty="0"/>
              <a:t>Customer relationship management</a:t>
            </a:r>
          </a:p>
          <a:p>
            <a:pPr lvl="1"/>
            <a:r>
              <a:rPr lang="en-US" dirty="0"/>
              <a:t>Marketing mix optimization</a:t>
            </a:r>
          </a:p>
          <a:p>
            <a:pPr lvl="1"/>
            <a:r>
              <a:rPr lang="en-US" dirty="0"/>
              <a:t>Pricing strategies</a:t>
            </a:r>
          </a:p>
        </p:txBody>
      </p:sp>
    </p:spTree>
    <p:extLst>
      <p:ext uri="{BB962C8B-B14F-4D97-AF65-F5344CB8AC3E}">
        <p14:creationId xmlns:p14="http://schemas.microsoft.com/office/powerpoint/2010/main" val="3106824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7D5F-F3E5-DFED-08AD-7D1E1A1B8ECE}"/>
              </a:ext>
            </a:extLst>
          </p:cNvPr>
          <p:cNvSpPr>
            <a:spLocks noGrp="1"/>
          </p:cNvSpPr>
          <p:nvPr>
            <p:ph type="title"/>
          </p:nvPr>
        </p:nvSpPr>
        <p:spPr/>
        <p:txBody>
          <a:bodyPr/>
          <a:lstStyle/>
          <a:p>
            <a:r>
              <a:rPr lang="en-US" dirty="0"/>
              <a:t>Applications of Operation Research</a:t>
            </a:r>
            <a:endParaRPr lang="en-IN" dirty="0"/>
          </a:p>
        </p:txBody>
      </p:sp>
      <p:sp>
        <p:nvSpPr>
          <p:cNvPr id="3" name="Content Placeholder 2">
            <a:extLst>
              <a:ext uri="{FF2B5EF4-FFF2-40B4-BE49-F238E27FC236}">
                <a16:creationId xmlns:a16="http://schemas.microsoft.com/office/drawing/2014/main" id="{5675A9A2-35BB-22F1-16D8-EB69D50BFCD1}"/>
              </a:ext>
            </a:extLst>
          </p:cNvPr>
          <p:cNvSpPr>
            <a:spLocks noGrp="1"/>
          </p:cNvSpPr>
          <p:nvPr>
            <p:ph idx="1"/>
          </p:nvPr>
        </p:nvSpPr>
        <p:spPr/>
        <p:txBody>
          <a:bodyPr/>
          <a:lstStyle/>
          <a:p>
            <a:r>
              <a:rPr lang="en-US" b="1" dirty="0">
                <a:solidFill>
                  <a:schemeClr val="accent6"/>
                </a:solidFill>
              </a:rPr>
              <a:t>Public Sector:</a:t>
            </a:r>
          </a:p>
          <a:p>
            <a:pPr lvl="1"/>
            <a:r>
              <a:rPr lang="en-US" dirty="0"/>
              <a:t>Urban planning</a:t>
            </a:r>
          </a:p>
          <a:p>
            <a:pPr lvl="1"/>
            <a:r>
              <a:rPr lang="en-US" dirty="0"/>
              <a:t>Public transportation optimization</a:t>
            </a:r>
          </a:p>
          <a:p>
            <a:pPr lvl="1"/>
            <a:r>
              <a:rPr lang="en-US" dirty="0"/>
              <a:t>Emergency response planning</a:t>
            </a:r>
          </a:p>
          <a:p>
            <a:pPr lvl="1"/>
            <a:r>
              <a:rPr lang="en-US" dirty="0"/>
              <a:t>Resource allocation</a:t>
            </a:r>
          </a:p>
          <a:p>
            <a:pPr lvl="1"/>
            <a:r>
              <a:rPr lang="en-US" dirty="0"/>
              <a:t>Policy analysis</a:t>
            </a:r>
          </a:p>
          <a:p>
            <a:r>
              <a:rPr lang="en-US" b="1" dirty="0">
                <a:solidFill>
                  <a:schemeClr val="accent6"/>
                </a:solidFill>
              </a:rPr>
              <a:t>Sports and Entertainment:</a:t>
            </a:r>
          </a:p>
          <a:p>
            <a:pPr lvl="1"/>
            <a:r>
              <a:rPr lang="en-US" dirty="0"/>
              <a:t>Tournament scheduling</a:t>
            </a:r>
          </a:p>
          <a:p>
            <a:pPr lvl="1"/>
            <a:r>
              <a:rPr lang="en-US" dirty="0"/>
              <a:t>Team selection and strategy</a:t>
            </a:r>
          </a:p>
          <a:p>
            <a:pPr lvl="1"/>
            <a:r>
              <a:rPr lang="en-US" dirty="0"/>
              <a:t>Venue management</a:t>
            </a:r>
          </a:p>
          <a:p>
            <a:pPr lvl="1"/>
            <a:r>
              <a:rPr lang="en-US" dirty="0"/>
              <a:t>Fan engagement strategies</a:t>
            </a:r>
          </a:p>
        </p:txBody>
      </p:sp>
    </p:spTree>
    <p:extLst>
      <p:ext uri="{BB962C8B-B14F-4D97-AF65-F5344CB8AC3E}">
        <p14:creationId xmlns:p14="http://schemas.microsoft.com/office/powerpoint/2010/main" val="1372397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7D5F-F3E5-DFED-08AD-7D1E1A1B8ECE}"/>
              </a:ext>
            </a:extLst>
          </p:cNvPr>
          <p:cNvSpPr>
            <a:spLocks noGrp="1"/>
          </p:cNvSpPr>
          <p:nvPr>
            <p:ph type="title"/>
          </p:nvPr>
        </p:nvSpPr>
        <p:spPr/>
        <p:txBody>
          <a:bodyPr/>
          <a:lstStyle/>
          <a:p>
            <a:r>
              <a:rPr lang="en-US" dirty="0"/>
              <a:t>Applications of Operation Research</a:t>
            </a:r>
            <a:endParaRPr lang="en-IN" dirty="0"/>
          </a:p>
        </p:txBody>
      </p:sp>
      <p:sp>
        <p:nvSpPr>
          <p:cNvPr id="3" name="Content Placeholder 2">
            <a:extLst>
              <a:ext uri="{FF2B5EF4-FFF2-40B4-BE49-F238E27FC236}">
                <a16:creationId xmlns:a16="http://schemas.microsoft.com/office/drawing/2014/main" id="{5675A9A2-35BB-22F1-16D8-EB69D50BFCD1}"/>
              </a:ext>
            </a:extLst>
          </p:cNvPr>
          <p:cNvSpPr>
            <a:spLocks noGrp="1"/>
          </p:cNvSpPr>
          <p:nvPr>
            <p:ph idx="1"/>
          </p:nvPr>
        </p:nvSpPr>
        <p:spPr/>
        <p:txBody>
          <a:bodyPr/>
          <a:lstStyle/>
          <a:p>
            <a:r>
              <a:rPr lang="en-US" b="1" dirty="0">
                <a:solidFill>
                  <a:schemeClr val="accent6"/>
                </a:solidFill>
              </a:rPr>
              <a:t>Agriculture:</a:t>
            </a:r>
          </a:p>
          <a:p>
            <a:pPr lvl="1"/>
            <a:r>
              <a:rPr lang="en-US" dirty="0"/>
              <a:t>Crop planning and scheduling</a:t>
            </a:r>
          </a:p>
          <a:p>
            <a:pPr lvl="1"/>
            <a:r>
              <a:rPr lang="en-US" dirty="0"/>
              <a:t>Resource allocation</a:t>
            </a:r>
          </a:p>
          <a:p>
            <a:pPr lvl="1"/>
            <a:r>
              <a:rPr lang="en-US" dirty="0"/>
              <a:t>Supply chain management</a:t>
            </a:r>
          </a:p>
          <a:p>
            <a:pPr lvl="1"/>
            <a:r>
              <a:rPr lang="en-US" dirty="0"/>
              <a:t>Precision farming</a:t>
            </a:r>
          </a:p>
          <a:p>
            <a:r>
              <a:rPr lang="en-US" b="1" dirty="0">
                <a:solidFill>
                  <a:schemeClr val="accent6"/>
                </a:solidFill>
              </a:rPr>
              <a:t>Project Management:</a:t>
            </a:r>
          </a:p>
          <a:p>
            <a:pPr lvl="1"/>
            <a:r>
              <a:rPr lang="en-US" dirty="0"/>
              <a:t>Resource allocation</a:t>
            </a:r>
          </a:p>
          <a:p>
            <a:pPr lvl="1"/>
            <a:r>
              <a:rPr lang="en-US" dirty="0"/>
              <a:t>Scheduling</a:t>
            </a:r>
          </a:p>
          <a:p>
            <a:pPr lvl="1"/>
            <a:r>
              <a:rPr lang="en-US" dirty="0"/>
              <a:t>Risk management</a:t>
            </a:r>
          </a:p>
          <a:p>
            <a:pPr lvl="1"/>
            <a:r>
              <a:rPr lang="en-US" dirty="0"/>
              <a:t>Cost estimation</a:t>
            </a:r>
          </a:p>
        </p:txBody>
      </p:sp>
    </p:spTree>
    <p:extLst>
      <p:ext uri="{BB962C8B-B14F-4D97-AF65-F5344CB8AC3E}">
        <p14:creationId xmlns:p14="http://schemas.microsoft.com/office/powerpoint/2010/main" val="3850656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D17DE-E237-A865-794D-7228B96632E0}"/>
              </a:ext>
            </a:extLst>
          </p:cNvPr>
          <p:cNvSpPr>
            <a:spLocks noGrp="1"/>
          </p:cNvSpPr>
          <p:nvPr>
            <p:ph type="title"/>
          </p:nvPr>
        </p:nvSpPr>
        <p:spPr/>
        <p:txBody>
          <a:bodyPr/>
          <a:lstStyle/>
          <a:p>
            <a:r>
              <a:rPr lang="en-US" dirty="0"/>
              <a:t>Limitations of Operation Research</a:t>
            </a:r>
            <a:endParaRPr lang="en-IN" dirty="0"/>
          </a:p>
        </p:txBody>
      </p:sp>
      <p:sp>
        <p:nvSpPr>
          <p:cNvPr id="5" name="Rounded Rectangle 1">
            <a:extLst>
              <a:ext uri="{FF2B5EF4-FFF2-40B4-BE49-F238E27FC236}">
                <a16:creationId xmlns:a16="http://schemas.microsoft.com/office/drawing/2014/main" id="{723EA088-5EDD-A243-F0B6-756D4A74C75B}"/>
              </a:ext>
            </a:extLst>
          </p:cNvPr>
          <p:cNvSpPr/>
          <p:nvPr/>
        </p:nvSpPr>
        <p:spPr>
          <a:xfrm>
            <a:off x="1389786" y="2468066"/>
            <a:ext cx="1554481" cy="1034902"/>
          </a:xfrm>
          <a:custGeom>
            <a:avLst/>
            <a:gdLst/>
            <a:ahLst/>
            <a:cxnLst/>
            <a:rect l="0" t="0" r="0" b="0"/>
            <a:pathLst>
              <a:path w="845868" h="845868">
                <a:moveTo>
                  <a:pt x="0" y="0"/>
                </a:moveTo>
                <a:lnTo>
                  <a:pt x="810624" y="0"/>
                </a:lnTo>
                <a:cubicBezTo>
                  <a:pt x="830089" y="0"/>
                  <a:pt x="845868" y="15779"/>
                  <a:pt x="845868" y="35244"/>
                </a:cubicBezTo>
                <a:lnTo>
                  <a:pt x="845868" y="810624"/>
                </a:lnTo>
                <a:cubicBezTo>
                  <a:pt x="845868" y="830089"/>
                  <a:pt x="830089" y="845868"/>
                  <a:pt x="810624" y="845868"/>
                </a:cubicBezTo>
                <a:lnTo>
                  <a:pt x="0" y="845868"/>
                </a:lnTo>
                <a:close/>
              </a:path>
            </a:pathLst>
          </a:custGeom>
          <a:noFill/>
          <a:ln w="13216">
            <a:solidFill>
              <a:srgbClr val="E0CB15"/>
            </a:solidFill>
          </a:ln>
        </p:spPr>
        <p:txBody>
          <a:bodyPr rtlCol="0" anchor="ctr"/>
          <a:lstStyle/>
          <a:p>
            <a:pPr algn="ctr" defTabSz="457200"/>
            <a:endParaRPr>
              <a:solidFill>
                <a:prstClr val="black"/>
              </a:solidFill>
              <a:latin typeface="Calibri"/>
            </a:endParaRPr>
          </a:p>
        </p:txBody>
      </p:sp>
      <p:sp>
        <p:nvSpPr>
          <p:cNvPr id="6" name="Rounded Rectangle 2">
            <a:extLst>
              <a:ext uri="{FF2B5EF4-FFF2-40B4-BE49-F238E27FC236}">
                <a16:creationId xmlns:a16="http://schemas.microsoft.com/office/drawing/2014/main" id="{8C6039C0-DAF7-A126-BD20-A629DD76DD66}"/>
              </a:ext>
            </a:extLst>
          </p:cNvPr>
          <p:cNvSpPr/>
          <p:nvPr/>
        </p:nvSpPr>
        <p:spPr>
          <a:xfrm>
            <a:off x="208020" y="2194561"/>
            <a:ext cx="1182133" cy="1581912"/>
          </a:xfrm>
          <a:custGeom>
            <a:avLst/>
            <a:gdLst/>
            <a:ahLst/>
            <a:cxnLst/>
            <a:rect l="0" t="0" r="0" b="0"/>
            <a:pathLst>
              <a:path w="547311" h="1292962">
                <a:moveTo>
                  <a:pt x="547311" y="1069415"/>
                </a:moveTo>
                <a:lnTo>
                  <a:pt x="547311" y="1269004"/>
                </a:lnTo>
                <a:cubicBezTo>
                  <a:pt x="547311" y="1285520"/>
                  <a:pt x="526630" y="1292962"/>
                  <a:pt x="516106" y="1280232"/>
                </a:cubicBezTo>
                <a:lnTo>
                  <a:pt x="10773" y="668936"/>
                </a:lnTo>
                <a:cubicBezTo>
                  <a:pt x="0" y="655904"/>
                  <a:pt x="0" y="637057"/>
                  <a:pt x="10773" y="624025"/>
                </a:cubicBezTo>
                <a:lnTo>
                  <a:pt x="516106" y="12730"/>
                </a:lnTo>
                <a:cubicBezTo>
                  <a:pt x="526630" y="0"/>
                  <a:pt x="547311" y="7441"/>
                  <a:pt x="547311" y="23958"/>
                </a:cubicBezTo>
                <a:lnTo>
                  <a:pt x="547311" y="223546"/>
                </a:lnTo>
              </a:path>
            </a:pathLst>
          </a:custGeom>
          <a:noFill/>
          <a:ln w="13216">
            <a:solidFill>
              <a:srgbClr val="E0CB15"/>
            </a:solidFill>
          </a:ln>
        </p:spPr>
        <p:txBody>
          <a:bodyPr rtlCol="0" anchor="ctr"/>
          <a:lstStyle/>
          <a:p>
            <a:pPr algn="ctr" defTabSz="457200"/>
            <a:endParaRPr>
              <a:solidFill>
                <a:prstClr val="black"/>
              </a:solidFill>
              <a:latin typeface="Calibri"/>
            </a:endParaRPr>
          </a:p>
        </p:txBody>
      </p:sp>
      <p:sp>
        <p:nvSpPr>
          <p:cNvPr id="7" name="Rounded Rectangle 4">
            <a:extLst>
              <a:ext uri="{FF2B5EF4-FFF2-40B4-BE49-F238E27FC236}">
                <a16:creationId xmlns:a16="http://schemas.microsoft.com/office/drawing/2014/main" id="{208EE8B9-6CD5-3576-C402-2F625CF8F170}"/>
              </a:ext>
            </a:extLst>
          </p:cNvPr>
          <p:cNvSpPr/>
          <p:nvPr/>
        </p:nvSpPr>
        <p:spPr>
          <a:xfrm>
            <a:off x="2946207" y="2468881"/>
            <a:ext cx="1554480" cy="1033272"/>
          </a:xfrm>
          <a:custGeom>
            <a:avLst/>
            <a:gdLst/>
            <a:ahLst/>
            <a:cxnLst/>
            <a:rect l="0" t="0" r="0" b="0"/>
            <a:pathLst>
              <a:path w="845868" h="845868">
                <a:moveTo>
                  <a:pt x="0" y="35244"/>
                </a:moveTo>
                <a:cubicBezTo>
                  <a:pt x="0" y="15779"/>
                  <a:pt x="15779" y="0"/>
                  <a:pt x="35244" y="0"/>
                </a:cubicBezTo>
                <a:lnTo>
                  <a:pt x="810624" y="0"/>
                </a:lnTo>
                <a:cubicBezTo>
                  <a:pt x="830089" y="0"/>
                  <a:pt x="845868" y="15779"/>
                  <a:pt x="845868" y="35244"/>
                </a:cubicBezTo>
                <a:lnTo>
                  <a:pt x="845868" y="810624"/>
                </a:lnTo>
                <a:cubicBezTo>
                  <a:pt x="845868" y="830089"/>
                  <a:pt x="830089" y="845868"/>
                  <a:pt x="810624" y="845868"/>
                </a:cubicBezTo>
                <a:lnTo>
                  <a:pt x="35244" y="845868"/>
                </a:lnTo>
                <a:cubicBezTo>
                  <a:pt x="15779" y="845868"/>
                  <a:pt x="0" y="830089"/>
                  <a:pt x="0" y="810624"/>
                </a:cubicBezTo>
                <a:close/>
              </a:path>
            </a:pathLst>
          </a:custGeom>
          <a:noFill/>
          <a:ln w="13216">
            <a:solidFill>
              <a:srgbClr val="DE8431"/>
            </a:solidFill>
          </a:ln>
        </p:spPr>
        <p:txBody>
          <a:bodyPr rtlCol="0" anchor="ctr"/>
          <a:lstStyle/>
          <a:p>
            <a:pPr algn="ctr" defTabSz="457200"/>
            <a:endParaRPr>
              <a:solidFill>
                <a:prstClr val="black"/>
              </a:solidFill>
              <a:latin typeface="Calibri"/>
            </a:endParaRPr>
          </a:p>
        </p:txBody>
      </p:sp>
      <p:sp>
        <p:nvSpPr>
          <p:cNvPr id="8" name="Rounded Rectangle 5">
            <a:extLst>
              <a:ext uri="{FF2B5EF4-FFF2-40B4-BE49-F238E27FC236}">
                <a16:creationId xmlns:a16="http://schemas.microsoft.com/office/drawing/2014/main" id="{B2D007E7-7C32-27E6-2AF5-A77BE093611A}"/>
              </a:ext>
            </a:extLst>
          </p:cNvPr>
          <p:cNvSpPr/>
          <p:nvPr/>
        </p:nvSpPr>
        <p:spPr>
          <a:xfrm>
            <a:off x="4499579" y="2468881"/>
            <a:ext cx="1554480" cy="1033272"/>
          </a:xfrm>
          <a:custGeom>
            <a:avLst/>
            <a:gdLst/>
            <a:ahLst/>
            <a:cxnLst/>
            <a:rect l="0" t="0" r="0" b="0"/>
            <a:pathLst>
              <a:path w="845868" h="845868">
                <a:moveTo>
                  <a:pt x="0" y="35244"/>
                </a:moveTo>
                <a:cubicBezTo>
                  <a:pt x="0" y="15779"/>
                  <a:pt x="15779" y="0"/>
                  <a:pt x="35244" y="0"/>
                </a:cubicBezTo>
                <a:lnTo>
                  <a:pt x="810624" y="0"/>
                </a:lnTo>
                <a:cubicBezTo>
                  <a:pt x="830089" y="0"/>
                  <a:pt x="845868" y="15779"/>
                  <a:pt x="845868" y="35244"/>
                </a:cubicBezTo>
                <a:lnTo>
                  <a:pt x="845868" y="810624"/>
                </a:lnTo>
                <a:cubicBezTo>
                  <a:pt x="845868" y="830089"/>
                  <a:pt x="830089" y="845868"/>
                  <a:pt x="810624" y="845868"/>
                </a:cubicBezTo>
                <a:lnTo>
                  <a:pt x="35244" y="845868"/>
                </a:lnTo>
                <a:cubicBezTo>
                  <a:pt x="15779" y="845868"/>
                  <a:pt x="0" y="830089"/>
                  <a:pt x="0" y="810624"/>
                </a:cubicBezTo>
                <a:close/>
              </a:path>
            </a:pathLst>
          </a:custGeom>
          <a:noFill/>
          <a:ln w="13216">
            <a:solidFill>
              <a:srgbClr val="E55753"/>
            </a:solidFill>
          </a:ln>
        </p:spPr>
        <p:txBody>
          <a:bodyPr rtlCol="0" anchor="ctr"/>
          <a:lstStyle/>
          <a:p>
            <a:pPr algn="ctr" defTabSz="457200"/>
            <a:endParaRPr>
              <a:solidFill>
                <a:prstClr val="black"/>
              </a:solidFill>
              <a:latin typeface="Calibri"/>
            </a:endParaRPr>
          </a:p>
        </p:txBody>
      </p:sp>
      <p:sp>
        <p:nvSpPr>
          <p:cNvPr id="9" name="Rounded Rectangle 6">
            <a:extLst>
              <a:ext uri="{FF2B5EF4-FFF2-40B4-BE49-F238E27FC236}">
                <a16:creationId xmlns:a16="http://schemas.microsoft.com/office/drawing/2014/main" id="{37D61015-3A59-801D-4B63-7AF4E6C64407}"/>
              </a:ext>
            </a:extLst>
          </p:cNvPr>
          <p:cNvSpPr/>
          <p:nvPr/>
        </p:nvSpPr>
        <p:spPr>
          <a:xfrm>
            <a:off x="6054059" y="2468881"/>
            <a:ext cx="1554480" cy="1033272"/>
          </a:xfrm>
          <a:custGeom>
            <a:avLst/>
            <a:gdLst/>
            <a:ahLst/>
            <a:cxnLst/>
            <a:rect l="0" t="0" r="0" b="0"/>
            <a:pathLst>
              <a:path w="845868" h="845868">
                <a:moveTo>
                  <a:pt x="0" y="35244"/>
                </a:moveTo>
                <a:cubicBezTo>
                  <a:pt x="0" y="15779"/>
                  <a:pt x="15779" y="0"/>
                  <a:pt x="35244" y="0"/>
                </a:cubicBezTo>
                <a:lnTo>
                  <a:pt x="810624" y="0"/>
                </a:lnTo>
                <a:cubicBezTo>
                  <a:pt x="830089" y="0"/>
                  <a:pt x="845868" y="15779"/>
                  <a:pt x="845868" y="35244"/>
                </a:cubicBezTo>
                <a:lnTo>
                  <a:pt x="845868" y="810624"/>
                </a:lnTo>
                <a:cubicBezTo>
                  <a:pt x="845868" y="830089"/>
                  <a:pt x="830089" y="845868"/>
                  <a:pt x="810624" y="845868"/>
                </a:cubicBezTo>
                <a:lnTo>
                  <a:pt x="35244" y="845868"/>
                </a:lnTo>
                <a:cubicBezTo>
                  <a:pt x="15779" y="845868"/>
                  <a:pt x="0" y="830089"/>
                  <a:pt x="0" y="810624"/>
                </a:cubicBezTo>
                <a:close/>
              </a:path>
            </a:pathLst>
          </a:custGeom>
          <a:noFill/>
          <a:ln w="13216">
            <a:solidFill>
              <a:srgbClr val="DE58A9"/>
            </a:solidFill>
          </a:ln>
        </p:spPr>
        <p:txBody>
          <a:bodyPr rtlCol="0" anchor="ctr"/>
          <a:lstStyle/>
          <a:p>
            <a:pPr algn="ctr" defTabSz="457200"/>
            <a:endParaRPr>
              <a:solidFill>
                <a:prstClr val="black"/>
              </a:solidFill>
              <a:latin typeface="Calibri"/>
            </a:endParaRPr>
          </a:p>
        </p:txBody>
      </p:sp>
      <p:sp>
        <p:nvSpPr>
          <p:cNvPr id="10" name="Rounded Rectangle 7">
            <a:extLst>
              <a:ext uri="{FF2B5EF4-FFF2-40B4-BE49-F238E27FC236}">
                <a16:creationId xmlns:a16="http://schemas.microsoft.com/office/drawing/2014/main" id="{8DBDB905-D2E7-49DC-5C40-920BFF5FE119}"/>
              </a:ext>
            </a:extLst>
          </p:cNvPr>
          <p:cNvSpPr/>
          <p:nvPr/>
        </p:nvSpPr>
        <p:spPr>
          <a:xfrm>
            <a:off x="7608539" y="2468881"/>
            <a:ext cx="1554480" cy="1033272"/>
          </a:xfrm>
          <a:custGeom>
            <a:avLst/>
            <a:gdLst/>
            <a:ahLst/>
            <a:cxnLst/>
            <a:rect l="0" t="0" r="0" b="0"/>
            <a:pathLst>
              <a:path w="845868" h="845868">
                <a:moveTo>
                  <a:pt x="0" y="35244"/>
                </a:moveTo>
                <a:cubicBezTo>
                  <a:pt x="0" y="15779"/>
                  <a:pt x="15779" y="0"/>
                  <a:pt x="35244" y="0"/>
                </a:cubicBezTo>
                <a:lnTo>
                  <a:pt x="810624" y="0"/>
                </a:lnTo>
                <a:cubicBezTo>
                  <a:pt x="830089" y="0"/>
                  <a:pt x="845868" y="15779"/>
                  <a:pt x="845868" y="35244"/>
                </a:cubicBezTo>
                <a:lnTo>
                  <a:pt x="845868" y="810624"/>
                </a:lnTo>
                <a:cubicBezTo>
                  <a:pt x="845868" y="830089"/>
                  <a:pt x="830089" y="845868"/>
                  <a:pt x="810624" y="845868"/>
                </a:cubicBezTo>
                <a:lnTo>
                  <a:pt x="35244" y="845868"/>
                </a:lnTo>
                <a:cubicBezTo>
                  <a:pt x="15779" y="845868"/>
                  <a:pt x="0" y="830089"/>
                  <a:pt x="0" y="810624"/>
                </a:cubicBezTo>
                <a:close/>
              </a:path>
            </a:pathLst>
          </a:custGeom>
          <a:noFill/>
          <a:ln w="13216">
            <a:solidFill>
              <a:srgbClr val="BA5DE5"/>
            </a:solidFill>
          </a:ln>
        </p:spPr>
        <p:txBody>
          <a:bodyPr rtlCol="0" anchor="ctr"/>
          <a:lstStyle/>
          <a:p>
            <a:pPr algn="ctr" defTabSz="457200"/>
            <a:endParaRPr>
              <a:solidFill>
                <a:prstClr val="black"/>
              </a:solidFill>
              <a:latin typeface="Calibri"/>
            </a:endParaRPr>
          </a:p>
        </p:txBody>
      </p:sp>
      <p:sp>
        <p:nvSpPr>
          <p:cNvPr id="12" name="Rounded Rectangle 8">
            <a:extLst>
              <a:ext uri="{FF2B5EF4-FFF2-40B4-BE49-F238E27FC236}">
                <a16:creationId xmlns:a16="http://schemas.microsoft.com/office/drawing/2014/main" id="{3E04BA06-0AC8-37F1-E9E8-97D12530DFAF}"/>
              </a:ext>
            </a:extLst>
          </p:cNvPr>
          <p:cNvSpPr/>
          <p:nvPr/>
        </p:nvSpPr>
        <p:spPr>
          <a:xfrm>
            <a:off x="9163019" y="2467589"/>
            <a:ext cx="1554480" cy="1035856"/>
          </a:xfrm>
          <a:custGeom>
            <a:avLst/>
            <a:gdLst/>
            <a:ahLst/>
            <a:cxnLst/>
            <a:rect l="0" t="0" r="0" b="0"/>
            <a:pathLst>
              <a:path w="845868" h="845868">
                <a:moveTo>
                  <a:pt x="0" y="35244"/>
                </a:moveTo>
                <a:cubicBezTo>
                  <a:pt x="0" y="15779"/>
                  <a:pt x="15779" y="0"/>
                  <a:pt x="35244" y="0"/>
                </a:cubicBezTo>
                <a:lnTo>
                  <a:pt x="845868" y="0"/>
                </a:lnTo>
                <a:lnTo>
                  <a:pt x="845868" y="845868"/>
                </a:lnTo>
                <a:lnTo>
                  <a:pt x="35244" y="845868"/>
                </a:lnTo>
                <a:cubicBezTo>
                  <a:pt x="15779" y="845868"/>
                  <a:pt x="0" y="830089"/>
                  <a:pt x="0" y="810624"/>
                </a:cubicBezTo>
                <a:close/>
              </a:path>
            </a:pathLst>
          </a:custGeom>
          <a:noFill/>
          <a:ln w="13216">
            <a:solidFill>
              <a:srgbClr val="7F64EA"/>
            </a:solidFill>
          </a:ln>
        </p:spPr>
        <p:txBody>
          <a:bodyPr rtlCol="0" anchor="ctr"/>
          <a:lstStyle/>
          <a:p>
            <a:pPr algn="ctr" defTabSz="457200"/>
            <a:endParaRPr>
              <a:solidFill>
                <a:prstClr val="black"/>
              </a:solidFill>
              <a:latin typeface="Calibri"/>
            </a:endParaRPr>
          </a:p>
        </p:txBody>
      </p:sp>
      <p:sp>
        <p:nvSpPr>
          <p:cNvPr id="13" name="Rounded Rectangle 9">
            <a:extLst>
              <a:ext uri="{FF2B5EF4-FFF2-40B4-BE49-F238E27FC236}">
                <a16:creationId xmlns:a16="http://schemas.microsoft.com/office/drawing/2014/main" id="{53C758BB-1F91-BC62-4B4C-56C35962109C}"/>
              </a:ext>
            </a:extLst>
          </p:cNvPr>
          <p:cNvSpPr/>
          <p:nvPr/>
        </p:nvSpPr>
        <p:spPr>
          <a:xfrm>
            <a:off x="10717499" y="2193832"/>
            <a:ext cx="1186436" cy="1583371"/>
          </a:xfrm>
          <a:custGeom>
            <a:avLst/>
            <a:gdLst/>
            <a:ahLst/>
            <a:cxnLst/>
            <a:rect l="0" t="0" r="0" b="0"/>
            <a:pathLst>
              <a:path w="547311" h="1292962">
                <a:moveTo>
                  <a:pt x="0" y="226579"/>
                </a:moveTo>
                <a:lnTo>
                  <a:pt x="0" y="23958"/>
                </a:lnTo>
                <a:cubicBezTo>
                  <a:pt x="0" y="7441"/>
                  <a:pt x="20681" y="0"/>
                  <a:pt x="31204" y="12730"/>
                </a:cubicBezTo>
                <a:lnTo>
                  <a:pt x="536538" y="624025"/>
                </a:lnTo>
                <a:cubicBezTo>
                  <a:pt x="547311" y="637057"/>
                  <a:pt x="547311" y="655904"/>
                  <a:pt x="536538" y="668936"/>
                </a:cubicBezTo>
                <a:lnTo>
                  <a:pt x="31204" y="1280232"/>
                </a:lnTo>
                <a:cubicBezTo>
                  <a:pt x="20680" y="1292962"/>
                  <a:pt x="0" y="1285520"/>
                  <a:pt x="0" y="1269004"/>
                </a:cubicBezTo>
                <a:lnTo>
                  <a:pt x="0" y="1072448"/>
                </a:lnTo>
              </a:path>
            </a:pathLst>
          </a:custGeom>
          <a:noFill/>
          <a:ln w="13216">
            <a:solidFill>
              <a:srgbClr val="7F64EA"/>
            </a:solidFill>
          </a:ln>
        </p:spPr>
        <p:txBody>
          <a:bodyPr rtlCol="0" anchor="ctr"/>
          <a:lstStyle/>
          <a:p>
            <a:pPr algn="ctr" defTabSz="457200"/>
            <a:endParaRPr>
              <a:solidFill>
                <a:prstClr val="black"/>
              </a:solidFill>
              <a:latin typeface="Calibri"/>
            </a:endParaRPr>
          </a:p>
        </p:txBody>
      </p:sp>
      <p:sp>
        <p:nvSpPr>
          <p:cNvPr id="15" name="TextBox 14">
            <a:extLst>
              <a:ext uri="{FF2B5EF4-FFF2-40B4-BE49-F238E27FC236}">
                <a16:creationId xmlns:a16="http://schemas.microsoft.com/office/drawing/2014/main" id="{AF94B6F7-CACD-FE8F-C778-AAD98CE78934}"/>
              </a:ext>
            </a:extLst>
          </p:cNvPr>
          <p:cNvSpPr txBox="1"/>
          <p:nvPr/>
        </p:nvSpPr>
        <p:spPr>
          <a:xfrm>
            <a:off x="514191" y="2877795"/>
            <a:ext cx="796693" cy="215444"/>
          </a:xfrm>
          <a:prstGeom prst="rect">
            <a:avLst/>
          </a:prstGeom>
          <a:noFill/>
          <a:ln>
            <a:noFill/>
          </a:ln>
        </p:spPr>
        <p:txBody>
          <a:bodyPr wrap="none" lIns="0" tIns="0" rIns="0" bIns="0" anchor="t">
            <a:spAutoFit/>
          </a:bodyPr>
          <a:lstStyle/>
          <a:p>
            <a:pPr algn="ctr" defTabSz="457200"/>
            <a:r>
              <a:rPr sz="1400" dirty="0">
                <a:solidFill>
                  <a:srgbClr val="484848"/>
                </a:solidFill>
                <a:latin typeface="+mj-lt"/>
              </a:rPr>
              <a:t>Theoretical</a:t>
            </a:r>
            <a:endParaRPr sz="900" dirty="0">
              <a:solidFill>
                <a:srgbClr val="484848"/>
              </a:solidFill>
              <a:latin typeface="+mj-lt"/>
            </a:endParaRPr>
          </a:p>
        </p:txBody>
      </p:sp>
      <p:sp>
        <p:nvSpPr>
          <p:cNvPr id="16" name="TextBox 15">
            <a:extLst>
              <a:ext uri="{FF2B5EF4-FFF2-40B4-BE49-F238E27FC236}">
                <a16:creationId xmlns:a16="http://schemas.microsoft.com/office/drawing/2014/main" id="{D9583D6F-02A2-13EA-C5C6-3D4AB5EFD7D6}"/>
              </a:ext>
            </a:extLst>
          </p:cNvPr>
          <p:cNvSpPr txBox="1"/>
          <p:nvPr/>
        </p:nvSpPr>
        <p:spPr>
          <a:xfrm>
            <a:off x="10856624" y="2877795"/>
            <a:ext cx="629981" cy="215444"/>
          </a:xfrm>
          <a:prstGeom prst="rect">
            <a:avLst/>
          </a:prstGeom>
          <a:noFill/>
          <a:ln>
            <a:noFill/>
          </a:ln>
        </p:spPr>
        <p:txBody>
          <a:bodyPr wrap="none" lIns="0" tIns="0" rIns="0" bIns="0" anchor="t">
            <a:spAutoFit/>
          </a:bodyPr>
          <a:lstStyle/>
          <a:p>
            <a:pPr algn="ctr" defTabSz="457200"/>
            <a:r>
              <a:rPr sz="1400" dirty="0">
                <a:solidFill>
                  <a:srgbClr val="484848"/>
                </a:solidFill>
                <a:latin typeface="+mj-lt"/>
              </a:rPr>
              <a:t>Practical</a:t>
            </a:r>
          </a:p>
        </p:txBody>
      </p:sp>
      <p:grpSp>
        <p:nvGrpSpPr>
          <p:cNvPr id="38" name="Group 37">
            <a:extLst>
              <a:ext uri="{FF2B5EF4-FFF2-40B4-BE49-F238E27FC236}">
                <a16:creationId xmlns:a16="http://schemas.microsoft.com/office/drawing/2014/main" id="{A858649C-A31F-6E18-8FEC-53037F0F61DF}"/>
              </a:ext>
            </a:extLst>
          </p:cNvPr>
          <p:cNvGrpSpPr/>
          <p:nvPr/>
        </p:nvGrpSpPr>
        <p:grpSpPr>
          <a:xfrm>
            <a:off x="8587173" y="1378004"/>
            <a:ext cx="2596865" cy="901959"/>
            <a:chOff x="8587173" y="1378004"/>
            <a:chExt cx="2596865" cy="901959"/>
          </a:xfrm>
        </p:grpSpPr>
        <p:sp>
          <p:nvSpPr>
            <p:cNvPr id="14" name="TextBox 13">
              <a:extLst>
                <a:ext uri="{FF2B5EF4-FFF2-40B4-BE49-F238E27FC236}">
                  <a16:creationId xmlns:a16="http://schemas.microsoft.com/office/drawing/2014/main" id="{AD3E7CCD-57B9-C039-5C54-61F41736E9E5}"/>
                </a:ext>
              </a:extLst>
            </p:cNvPr>
            <p:cNvSpPr txBox="1"/>
            <p:nvPr/>
          </p:nvSpPr>
          <p:spPr>
            <a:xfrm>
              <a:off x="8587173" y="1725965"/>
              <a:ext cx="2596865" cy="553998"/>
            </a:xfrm>
            <a:prstGeom prst="rect">
              <a:avLst/>
            </a:prstGeom>
            <a:noFill/>
            <a:ln>
              <a:noFill/>
            </a:ln>
          </p:spPr>
          <p:txBody>
            <a:bodyPr wrap="none" lIns="0" tIns="0" rIns="0" bIns="0" anchor="t">
              <a:spAutoFit/>
            </a:bodyPr>
            <a:lstStyle/>
            <a:p>
              <a:pPr algn="ctr" defTabSz="457200"/>
              <a:r>
                <a:rPr dirty="0">
                  <a:solidFill>
                    <a:srgbClr val="484848"/>
                  </a:solidFill>
                  <a:latin typeface="+mj-lt"/>
                </a:rPr>
                <a:t>Neglects </a:t>
              </a:r>
              <a:r>
                <a:rPr lang="en-US" dirty="0">
                  <a:solidFill>
                    <a:srgbClr val="484848"/>
                  </a:solidFill>
                  <a:latin typeface="+mj-lt"/>
                </a:rPr>
                <a:t>practical </a:t>
              </a:r>
              <a:r>
                <a:rPr dirty="0">
                  <a:solidFill>
                    <a:srgbClr val="484848"/>
                  </a:solidFill>
                  <a:latin typeface="+mj-lt"/>
                </a:rPr>
                <a:t>judgment,
</a:t>
              </a:r>
              <a:r>
                <a:rPr lang="en-US" dirty="0">
                  <a:solidFill>
                    <a:srgbClr val="484848"/>
                  </a:solidFill>
                  <a:latin typeface="+mj-lt"/>
                </a:rPr>
                <a:t>or common sense</a:t>
              </a:r>
              <a:endParaRPr dirty="0">
                <a:solidFill>
                  <a:srgbClr val="484848"/>
                </a:solidFill>
                <a:latin typeface="+mj-lt"/>
              </a:endParaRPr>
            </a:p>
          </p:txBody>
        </p:sp>
        <p:sp>
          <p:nvSpPr>
            <p:cNvPr id="19" name="TextBox 18">
              <a:extLst>
                <a:ext uri="{FF2B5EF4-FFF2-40B4-BE49-F238E27FC236}">
                  <a16:creationId xmlns:a16="http://schemas.microsoft.com/office/drawing/2014/main" id="{CA453E0F-0CBF-FB30-2ED5-5ACCAD73388F}"/>
                </a:ext>
              </a:extLst>
            </p:cNvPr>
            <p:cNvSpPr txBox="1"/>
            <p:nvPr/>
          </p:nvSpPr>
          <p:spPr>
            <a:xfrm>
              <a:off x="9147709" y="1378004"/>
              <a:ext cx="1455528" cy="307777"/>
            </a:xfrm>
            <a:prstGeom prst="rect">
              <a:avLst/>
            </a:prstGeom>
            <a:noFill/>
            <a:ln>
              <a:noFill/>
            </a:ln>
          </p:spPr>
          <p:txBody>
            <a:bodyPr wrap="none" lIns="0" tIns="0" rIns="0" bIns="0" anchor="t">
              <a:spAutoFit/>
            </a:bodyPr>
            <a:lstStyle/>
            <a:p>
              <a:pPr algn="ctr" defTabSz="457200"/>
              <a:r>
                <a:rPr sz="2000" b="1" dirty="0">
                  <a:solidFill>
                    <a:srgbClr val="7F64EA"/>
                  </a:solidFill>
                  <a:latin typeface="+mj-lt"/>
                </a:rPr>
                <a:t>Over-Reliance</a:t>
              </a:r>
            </a:p>
          </p:txBody>
        </p:sp>
      </p:grpSp>
      <p:grpSp>
        <p:nvGrpSpPr>
          <p:cNvPr id="37" name="Group 36">
            <a:extLst>
              <a:ext uri="{FF2B5EF4-FFF2-40B4-BE49-F238E27FC236}">
                <a16:creationId xmlns:a16="http://schemas.microsoft.com/office/drawing/2014/main" id="{C15E4B96-45E5-D2B9-46E7-FD3D684927F0}"/>
              </a:ext>
            </a:extLst>
          </p:cNvPr>
          <p:cNvGrpSpPr/>
          <p:nvPr/>
        </p:nvGrpSpPr>
        <p:grpSpPr>
          <a:xfrm>
            <a:off x="5479563" y="1378004"/>
            <a:ext cx="2949525" cy="901959"/>
            <a:chOff x="5479563" y="1378004"/>
            <a:chExt cx="2949525" cy="901959"/>
          </a:xfrm>
        </p:grpSpPr>
        <p:sp>
          <p:nvSpPr>
            <p:cNvPr id="18" name="TextBox 17">
              <a:extLst>
                <a:ext uri="{FF2B5EF4-FFF2-40B4-BE49-F238E27FC236}">
                  <a16:creationId xmlns:a16="http://schemas.microsoft.com/office/drawing/2014/main" id="{5D827A82-12DB-7C43-0917-73FA727FA58B}"/>
                </a:ext>
              </a:extLst>
            </p:cNvPr>
            <p:cNvSpPr txBox="1"/>
            <p:nvPr/>
          </p:nvSpPr>
          <p:spPr>
            <a:xfrm>
              <a:off x="5479563" y="1725965"/>
              <a:ext cx="2949525" cy="553998"/>
            </a:xfrm>
            <a:prstGeom prst="rect">
              <a:avLst/>
            </a:prstGeom>
            <a:noFill/>
            <a:ln>
              <a:noFill/>
            </a:ln>
          </p:spPr>
          <p:txBody>
            <a:bodyPr wrap="none" lIns="0" tIns="0" rIns="0" bIns="0" anchor="t">
              <a:spAutoFit/>
            </a:bodyPr>
            <a:lstStyle/>
            <a:p>
              <a:pPr algn="ctr" defTabSz="457200"/>
              <a:r>
                <a:rPr dirty="0">
                  <a:solidFill>
                    <a:srgbClr val="484848"/>
                  </a:solidFill>
                  <a:latin typeface="+mj-lt"/>
                </a:rPr>
                <a:t>Faces </a:t>
              </a:r>
              <a:r>
                <a:rPr lang="en-US" dirty="0">
                  <a:solidFill>
                    <a:srgbClr val="484848"/>
                  </a:solidFill>
                  <a:latin typeface="+mj-lt"/>
                </a:rPr>
                <a:t>organizational </a:t>
              </a:r>
              <a:r>
                <a:rPr dirty="0">
                  <a:solidFill>
                    <a:srgbClr val="484848"/>
                  </a:solidFill>
                  <a:latin typeface="+mj-lt"/>
                </a:rPr>
                <a:t>resistance</a:t>
              </a:r>
              <a:r>
                <a:rPr lang="en-US" dirty="0">
                  <a:solidFill>
                    <a:srgbClr val="484848"/>
                  </a:solidFill>
                  <a:latin typeface="+mj-lt"/>
                </a:rPr>
                <a:t> </a:t>
              </a:r>
            </a:p>
            <a:p>
              <a:pPr algn="ctr" defTabSz="457200"/>
              <a:r>
                <a:rPr lang="en-US" dirty="0">
                  <a:solidFill>
                    <a:srgbClr val="484848"/>
                  </a:solidFill>
                  <a:latin typeface="+mj-lt"/>
                </a:rPr>
                <a:t>and practical constraints</a:t>
              </a:r>
              <a:endParaRPr dirty="0">
                <a:solidFill>
                  <a:srgbClr val="484848"/>
                </a:solidFill>
                <a:latin typeface="+mj-lt"/>
              </a:endParaRPr>
            </a:p>
          </p:txBody>
        </p:sp>
        <p:sp>
          <p:nvSpPr>
            <p:cNvPr id="20" name="TextBox 19">
              <a:extLst>
                <a:ext uri="{FF2B5EF4-FFF2-40B4-BE49-F238E27FC236}">
                  <a16:creationId xmlns:a16="http://schemas.microsoft.com/office/drawing/2014/main" id="{54751866-F6B3-4C35-5A12-979492CB6528}"/>
                </a:ext>
              </a:extLst>
            </p:cNvPr>
            <p:cNvSpPr txBox="1"/>
            <p:nvPr/>
          </p:nvSpPr>
          <p:spPr>
            <a:xfrm>
              <a:off x="5575640" y="1378004"/>
              <a:ext cx="2853448" cy="307777"/>
            </a:xfrm>
            <a:prstGeom prst="rect">
              <a:avLst/>
            </a:prstGeom>
            <a:noFill/>
            <a:ln>
              <a:noFill/>
            </a:ln>
          </p:spPr>
          <p:txBody>
            <a:bodyPr wrap="square" lIns="0" tIns="0" rIns="0" bIns="0" anchor="t">
              <a:spAutoFit/>
            </a:bodyPr>
            <a:lstStyle/>
            <a:p>
              <a:pPr algn="ctr" defTabSz="457200"/>
              <a:r>
                <a:rPr sz="2000" b="1" dirty="0">
                  <a:solidFill>
                    <a:srgbClr val="DE58A9"/>
                  </a:solidFill>
                  <a:latin typeface="+mj-lt"/>
                </a:rPr>
                <a:t>Implementation</a:t>
              </a:r>
              <a:r>
                <a:rPr lang="en-US" sz="2000" b="1" dirty="0">
                  <a:solidFill>
                    <a:srgbClr val="DE58A9"/>
                  </a:solidFill>
                  <a:latin typeface="+mj-lt"/>
                </a:rPr>
                <a:t> </a:t>
              </a:r>
              <a:r>
                <a:rPr sz="2000" b="1" dirty="0">
                  <a:solidFill>
                    <a:srgbClr val="DE58A9"/>
                  </a:solidFill>
                  <a:latin typeface="+mj-lt"/>
                </a:rPr>
                <a:t>Challenges</a:t>
              </a:r>
            </a:p>
          </p:txBody>
        </p:sp>
      </p:grpSp>
      <p:grpSp>
        <p:nvGrpSpPr>
          <p:cNvPr id="39" name="Group 38">
            <a:extLst>
              <a:ext uri="{FF2B5EF4-FFF2-40B4-BE49-F238E27FC236}">
                <a16:creationId xmlns:a16="http://schemas.microsoft.com/office/drawing/2014/main" id="{1CD86B8E-A6AD-91A2-86B0-1AD1E27179F0}"/>
              </a:ext>
            </a:extLst>
          </p:cNvPr>
          <p:cNvGrpSpPr/>
          <p:nvPr/>
        </p:nvGrpSpPr>
        <p:grpSpPr>
          <a:xfrm>
            <a:off x="7023662" y="3902854"/>
            <a:ext cx="2949525" cy="1205660"/>
            <a:chOff x="7023662" y="3902854"/>
            <a:chExt cx="2949525" cy="1205660"/>
          </a:xfrm>
        </p:grpSpPr>
        <p:sp>
          <p:nvSpPr>
            <p:cNvPr id="17" name="TextBox 16">
              <a:extLst>
                <a:ext uri="{FF2B5EF4-FFF2-40B4-BE49-F238E27FC236}">
                  <a16:creationId xmlns:a16="http://schemas.microsoft.com/office/drawing/2014/main" id="{111DBECA-EAE8-19CC-8A1D-FEEC7172950C}"/>
                </a:ext>
              </a:extLst>
            </p:cNvPr>
            <p:cNvSpPr txBox="1"/>
            <p:nvPr/>
          </p:nvSpPr>
          <p:spPr>
            <a:xfrm>
              <a:off x="7023662" y="4277517"/>
              <a:ext cx="2949525" cy="830997"/>
            </a:xfrm>
            <a:prstGeom prst="rect">
              <a:avLst/>
            </a:prstGeom>
            <a:noFill/>
            <a:ln>
              <a:noFill/>
            </a:ln>
          </p:spPr>
          <p:txBody>
            <a:bodyPr wrap="none" lIns="0" tIns="0" rIns="0" bIns="0" anchor="t">
              <a:spAutoFit/>
            </a:bodyPr>
            <a:lstStyle/>
            <a:p>
              <a:pPr algn="ctr" defTabSz="457200"/>
              <a:r>
                <a:rPr lang="en-US" dirty="0">
                  <a:solidFill>
                    <a:srgbClr val="484848"/>
                  </a:solidFill>
                  <a:latin typeface="+mj-lt"/>
                </a:rPr>
                <a:t>Ignore human elements like</a:t>
              </a:r>
            </a:p>
            <a:p>
              <a:pPr algn="ctr" defTabSz="457200"/>
              <a:r>
                <a:rPr lang="en-US" dirty="0">
                  <a:solidFill>
                    <a:srgbClr val="484848"/>
                  </a:solidFill>
                  <a:latin typeface="+mj-lt"/>
                </a:rPr>
                <a:t> emotions, resistance to change,</a:t>
              </a:r>
            </a:p>
            <a:p>
              <a:pPr algn="ctr" defTabSz="457200"/>
              <a:r>
                <a:rPr lang="en-US" dirty="0">
                  <a:solidFill>
                    <a:srgbClr val="484848"/>
                  </a:solidFill>
                  <a:latin typeface="+mj-lt"/>
                </a:rPr>
                <a:t>ethics, etc.</a:t>
              </a:r>
              <a:endParaRPr dirty="0">
                <a:solidFill>
                  <a:srgbClr val="484848"/>
                </a:solidFill>
                <a:latin typeface="+mj-lt"/>
              </a:endParaRPr>
            </a:p>
          </p:txBody>
        </p:sp>
        <p:sp>
          <p:nvSpPr>
            <p:cNvPr id="23" name="TextBox 22">
              <a:extLst>
                <a:ext uri="{FF2B5EF4-FFF2-40B4-BE49-F238E27FC236}">
                  <a16:creationId xmlns:a16="http://schemas.microsoft.com/office/drawing/2014/main" id="{B9861720-93DE-D1CF-4726-0B9C5182A087}"/>
                </a:ext>
              </a:extLst>
            </p:cNvPr>
            <p:cNvSpPr txBox="1"/>
            <p:nvPr/>
          </p:nvSpPr>
          <p:spPr>
            <a:xfrm>
              <a:off x="7693866" y="3902854"/>
              <a:ext cx="1545296" cy="307777"/>
            </a:xfrm>
            <a:prstGeom prst="rect">
              <a:avLst/>
            </a:prstGeom>
            <a:noFill/>
            <a:ln>
              <a:noFill/>
            </a:ln>
          </p:spPr>
          <p:txBody>
            <a:bodyPr wrap="none" lIns="0" tIns="0" rIns="0" bIns="0" anchor="t">
              <a:spAutoFit/>
            </a:bodyPr>
            <a:lstStyle/>
            <a:p>
              <a:pPr algn="ctr" defTabSz="457200"/>
              <a:r>
                <a:rPr sz="2000" b="1" dirty="0">
                  <a:solidFill>
                    <a:srgbClr val="BA5DE5"/>
                  </a:solidFill>
                  <a:latin typeface="+mj-lt"/>
                </a:rPr>
                <a:t>Human Factors</a:t>
              </a:r>
            </a:p>
          </p:txBody>
        </p:sp>
      </p:grpSp>
      <p:grpSp>
        <p:nvGrpSpPr>
          <p:cNvPr id="34" name="Group 33">
            <a:extLst>
              <a:ext uri="{FF2B5EF4-FFF2-40B4-BE49-F238E27FC236}">
                <a16:creationId xmlns:a16="http://schemas.microsoft.com/office/drawing/2014/main" id="{88CC3246-136D-B102-269F-5488E269918B}"/>
              </a:ext>
            </a:extLst>
          </p:cNvPr>
          <p:cNvGrpSpPr/>
          <p:nvPr/>
        </p:nvGrpSpPr>
        <p:grpSpPr>
          <a:xfrm>
            <a:off x="1057969" y="3902854"/>
            <a:ext cx="2226571" cy="1205660"/>
            <a:chOff x="1057969" y="3902854"/>
            <a:chExt cx="2226571" cy="1205660"/>
          </a:xfrm>
        </p:grpSpPr>
        <p:sp>
          <p:nvSpPr>
            <p:cNvPr id="21" name="TextBox 20">
              <a:extLst>
                <a:ext uri="{FF2B5EF4-FFF2-40B4-BE49-F238E27FC236}">
                  <a16:creationId xmlns:a16="http://schemas.microsoft.com/office/drawing/2014/main" id="{131E245D-E884-703F-FF31-7C59F16DE4F0}"/>
                </a:ext>
              </a:extLst>
            </p:cNvPr>
            <p:cNvSpPr txBox="1"/>
            <p:nvPr/>
          </p:nvSpPr>
          <p:spPr>
            <a:xfrm>
              <a:off x="1146820" y="3902854"/>
              <a:ext cx="2040412" cy="307777"/>
            </a:xfrm>
            <a:prstGeom prst="rect">
              <a:avLst/>
            </a:prstGeom>
            <a:noFill/>
            <a:ln>
              <a:noFill/>
            </a:ln>
          </p:spPr>
          <p:txBody>
            <a:bodyPr wrap="square" lIns="0" tIns="0" rIns="0" bIns="0" anchor="t">
              <a:spAutoFit/>
            </a:bodyPr>
            <a:lstStyle/>
            <a:p>
              <a:pPr algn="ctr" defTabSz="457200"/>
              <a:r>
                <a:rPr sz="2000" b="1" dirty="0">
                  <a:solidFill>
                    <a:srgbClr val="E0CB15"/>
                  </a:solidFill>
                  <a:latin typeface="+mj-lt"/>
                </a:rPr>
                <a:t>Reliance on</a:t>
              </a:r>
              <a:r>
                <a:rPr lang="en-US" sz="2000" b="1" dirty="0">
                  <a:solidFill>
                    <a:srgbClr val="E0CB15"/>
                  </a:solidFill>
                  <a:latin typeface="+mj-lt"/>
                </a:rPr>
                <a:t> </a:t>
              </a:r>
              <a:r>
                <a:rPr sz="2000" b="1" dirty="0">
                  <a:solidFill>
                    <a:srgbClr val="E0CB15"/>
                  </a:solidFill>
                  <a:latin typeface="+mj-lt"/>
                </a:rPr>
                <a:t>Models</a:t>
              </a:r>
            </a:p>
          </p:txBody>
        </p:sp>
        <p:sp>
          <p:nvSpPr>
            <p:cNvPr id="24" name="TextBox 23">
              <a:extLst>
                <a:ext uri="{FF2B5EF4-FFF2-40B4-BE49-F238E27FC236}">
                  <a16:creationId xmlns:a16="http://schemas.microsoft.com/office/drawing/2014/main" id="{19EC875F-72A4-3853-D421-7DED0D6E81A0}"/>
                </a:ext>
              </a:extLst>
            </p:cNvPr>
            <p:cNvSpPr txBox="1"/>
            <p:nvPr/>
          </p:nvSpPr>
          <p:spPr>
            <a:xfrm>
              <a:off x="1057969" y="4277517"/>
              <a:ext cx="2226571" cy="830997"/>
            </a:xfrm>
            <a:prstGeom prst="rect">
              <a:avLst/>
            </a:prstGeom>
            <a:noFill/>
            <a:ln>
              <a:noFill/>
            </a:ln>
          </p:spPr>
          <p:txBody>
            <a:bodyPr wrap="none" lIns="0" tIns="0" rIns="0" bIns="0" anchor="t">
              <a:spAutoFit/>
            </a:bodyPr>
            <a:lstStyle/>
            <a:p>
              <a:pPr algn="ctr" defTabSz="457200"/>
              <a:r>
                <a:rPr dirty="0">
                  <a:solidFill>
                    <a:srgbClr val="484848"/>
                  </a:solidFill>
                  <a:latin typeface="+mj-lt"/>
                </a:rPr>
                <a:t>Simplifies reality,</a:t>
              </a:r>
              <a:r>
                <a:rPr lang="en-US" dirty="0">
                  <a:solidFill>
                    <a:srgbClr val="484848"/>
                  </a:solidFill>
                  <a:latin typeface="+mj-lt"/>
                </a:rPr>
                <a:t> </a:t>
              </a:r>
            </a:p>
            <a:p>
              <a:pPr algn="ctr" defTabSz="457200"/>
              <a:r>
                <a:rPr dirty="0">
                  <a:solidFill>
                    <a:srgbClr val="484848"/>
                  </a:solidFill>
                  <a:latin typeface="+mj-lt"/>
                </a:rPr>
                <a:t>omits qualitative</a:t>
              </a:r>
              <a:r>
                <a:rPr lang="en-US" dirty="0">
                  <a:solidFill>
                    <a:srgbClr val="484848"/>
                  </a:solidFill>
                  <a:latin typeface="+mj-lt"/>
                </a:rPr>
                <a:t> </a:t>
              </a:r>
              <a:r>
                <a:rPr dirty="0">
                  <a:solidFill>
                    <a:srgbClr val="484848"/>
                  </a:solidFill>
                  <a:latin typeface="+mj-lt"/>
                </a:rPr>
                <a:t>factors</a:t>
              </a:r>
              <a:br>
                <a:rPr lang="en-US" dirty="0">
                  <a:solidFill>
                    <a:srgbClr val="484848"/>
                  </a:solidFill>
                  <a:latin typeface="+mj-lt"/>
                </a:rPr>
              </a:br>
              <a:r>
                <a:rPr lang="en-US" dirty="0">
                  <a:solidFill>
                    <a:srgbClr val="484848"/>
                  </a:solidFill>
                  <a:latin typeface="+mj-lt"/>
                </a:rPr>
                <a:t>or wrong assumptions</a:t>
              </a:r>
              <a:endParaRPr dirty="0">
                <a:solidFill>
                  <a:srgbClr val="484848"/>
                </a:solidFill>
                <a:latin typeface="+mj-lt"/>
              </a:endParaRPr>
            </a:p>
          </p:txBody>
        </p:sp>
      </p:grpSp>
      <p:grpSp>
        <p:nvGrpSpPr>
          <p:cNvPr id="36" name="Group 35">
            <a:extLst>
              <a:ext uri="{FF2B5EF4-FFF2-40B4-BE49-F238E27FC236}">
                <a16:creationId xmlns:a16="http://schemas.microsoft.com/office/drawing/2014/main" id="{2BF59357-E6A8-278B-3005-C8B92E5205F3}"/>
              </a:ext>
            </a:extLst>
          </p:cNvPr>
          <p:cNvGrpSpPr/>
          <p:nvPr/>
        </p:nvGrpSpPr>
        <p:grpSpPr>
          <a:xfrm>
            <a:off x="3723467" y="3902854"/>
            <a:ext cx="3194785" cy="1205660"/>
            <a:chOff x="3723467" y="3902854"/>
            <a:chExt cx="3194785" cy="1205660"/>
          </a:xfrm>
        </p:grpSpPr>
        <p:sp>
          <p:nvSpPr>
            <p:cNvPr id="22" name="TextBox 21">
              <a:extLst>
                <a:ext uri="{FF2B5EF4-FFF2-40B4-BE49-F238E27FC236}">
                  <a16:creationId xmlns:a16="http://schemas.microsoft.com/office/drawing/2014/main" id="{C98591C2-EA38-527C-F157-363A132DA5BE}"/>
                </a:ext>
              </a:extLst>
            </p:cNvPr>
            <p:cNvSpPr txBox="1"/>
            <p:nvPr/>
          </p:nvSpPr>
          <p:spPr>
            <a:xfrm>
              <a:off x="4028697" y="3902854"/>
              <a:ext cx="2479478" cy="307777"/>
            </a:xfrm>
            <a:prstGeom prst="rect">
              <a:avLst/>
            </a:prstGeom>
            <a:noFill/>
            <a:ln>
              <a:noFill/>
            </a:ln>
          </p:spPr>
          <p:txBody>
            <a:bodyPr wrap="square" lIns="0" tIns="0" rIns="0" bIns="0" anchor="t">
              <a:spAutoFit/>
            </a:bodyPr>
            <a:lstStyle/>
            <a:p>
              <a:pPr algn="ctr" defTabSz="457200"/>
              <a:r>
                <a:rPr sz="2000" b="1" dirty="0">
                  <a:solidFill>
                    <a:srgbClr val="E55753"/>
                  </a:solidFill>
                  <a:latin typeface="+mj-lt"/>
                </a:rPr>
                <a:t>Complexity of</a:t>
              </a:r>
              <a:r>
                <a:rPr lang="en-US" sz="2000" b="1" dirty="0">
                  <a:solidFill>
                    <a:srgbClr val="E55753"/>
                  </a:solidFill>
                  <a:latin typeface="+mj-lt"/>
                </a:rPr>
                <a:t> </a:t>
              </a:r>
              <a:r>
                <a:rPr sz="2000" b="1" dirty="0">
                  <a:solidFill>
                    <a:srgbClr val="E55753"/>
                  </a:solidFill>
                  <a:latin typeface="+mj-lt"/>
                </a:rPr>
                <a:t>Problems</a:t>
              </a:r>
            </a:p>
          </p:txBody>
        </p:sp>
        <p:sp>
          <p:nvSpPr>
            <p:cNvPr id="25" name="TextBox 24">
              <a:extLst>
                <a:ext uri="{FF2B5EF4-FFF2-40B4-BE49-F238E27FC236}">
                  <a16:creationId xmlns:a16="http://schemas.microsoft.com/office/drawing/2014/main" id="{A8690543-922D-9C38-B4D4-16840E14DFF5}"/>
                </a:ext>
              </a:extLst>
            </p:cNvPr>
            <p:cNvSpPr txBox="1"/>
            <p:nvPr/>
          </p:nvSpPr>
          <p:spPr>
            <a:xfrm>
              <a:off x="3723467" y="4277517"/>
              <a:ext cx="3194785" cy="830997"/>
            </a:xfrm>
            <a:prstGeom prst="rect">
              <a:avLst/>
            </a:prstGeom>
            <a:noFill/>
            <a:ln>
              <a:noFill/>
            </a:ln>
          </p:spPr>
          <p:txBody>
            <a:bodyPr wrap="none" lIns="0" tIns="0" rIns="0" bIns="0" anchor="t">
              <a:spAutoFit/>
            </a:bodyPr>
            <a:lstStyle/>
            <a:p>
              <a:pPr algn="ctr" defTabSz="457200"/>
              <a:r>
                <a:rPr lang="en-US" dirty="0">
                  <a:solidFill>
                    <a:srgbClr val="484848"/>
                  </a:solidFill>
                  <a:latin typeface="+mj-lt"/>
                </a:rPr>
                <a:t>Involve </a:t>
              </a:r>
              <a:r>
                <a:rPr dirty="0">
                  <a:solidFill>
                    <a:srgbClr val="484848"/>
                  </a:solidFill>
                  <a:latin typeface="+mj-lt"/>
                </a:rPr>
                <a:t>multiple</a:t>
              </a:r>
              <a:r>
                <a:rPr lang="en-US" dirty="0">
                  <a:solidFill>
                    <a:srgbClr val="484848"/>
                  </a:solidFill>
                  <a:latin typeface="+mj-lt"/>
                </a:rPr>
                <a:t> variables,</a:t>
              </a:r>
            </a:p>
            <a:p>
              <a:pPr algn="ctr" defTabSz="457200"/>
              <a:r>
                <a:rPr lang="en-US" dirty="0">
                  <a:solidFill>
                    <a:srgbClr val="484848"/>
                  </a:solidFill>
                  <a:latin typeface="+mj-lt"/>
                </a:rPr>
                <a:t>conflicting objectives, </a:t>
              </a:r>
            </a:p>
            <a:p>
              <a:pPr algn="ctr" defTabSz="457200"/>
              <a:r>
                <a:rPr lang="en-US" dirty="0">
                  <a:solidFill>
                    <a:srgbClr val="484848"/>
                  </a:solidFill>
                  <a:latin typeface="+mj-lt"/>
                </a:rPr>
                <a:t>unpredictable human behavior, etc.</a:t>
              </a:r>
              <a:endParaRPr dirty="0">
                <a:solidFill>
                  <a:srgbClr val="484848"/>
                </a:solidFill>
                <a:latin typeface="+mj-lt"/>
              </a:endParaRPr>
            </a:p>
          </p:txBody>
        </p:sp>
      </p:grpSp>
      <p:grpSp>
        <p:nvGrpSpPr>
          <p:cNvPr id="35" name="Group 34">
            <a:extLst>
              <a:ext uri="{FF2B5EF4-FFF2-40B4-BE49-F238E27FC236}">
                <a16:creationId xmlns:a16="http://schemas.microsoft.com/office/drawing/2014/main" id="{C8F8295A-8EBD-BB0D-A8D3-2B7EBE85381B}"/>
              </a:ext>
            </a:extLst>
          </p:cNvPr>
          <p:cNvGrpSpPr/>
          <p:nvPr/>
        </p:nvGrpSpPr>
        <p:grpSpPr>
          <a:xfrm>
            <a:off x="2052319" y="1378004"/>
            <a:ext cx="3367910" cy="899382"/>
            <a:chOff x="2052319" y="1378004"/>
            <a:chExt cx="3367910" cy="899382"/>
          </a:xfrm>
        </p:grpSpPr>
        <p:sp>
          <p:nvSpPr>
            <p:cNvPr id="26" name="TextBox 25">
              <a:extLst>
                <a:ext uri="{FF2B5EF4-FFF2-40B4-BE49-F238E27FC236}">
                  <a16:creationId xmlns:a16="http://schemas.microsoft.com/office/drawing/2014/main" id="{36EFA018-8653-5F67-DE68-8C92228A14F2}"/>
                </a:ext>
              </a:extLst>
            </p:cNvPr>
            <p:cNvSpPr txBox="1"/>
            <p:nvPr/>
          </p:nvSpPr>
          <p:spPr>
            <a:xfrm>
              <a:off x="2052319" y="1378004"/>
              <a:ext cx="3367910" cy="307777"/>
            </a:xfrm>
            <a:prstGeom prst="rect">
              <a:avLst/>
            </a:prstGeom>
            <a:noFill/>
            <a:ln>
              <a:noFill/>
            </a:ln>
          </p:spPr>
          <p:txBody>
            <a:bodyPr wrap="none" lIns="0" tIns="0" rIns="0" bIns="0" anchor="t">
              <a:spAutoFit/>
            </a:bodyPr>
            <a:lstStyle/>
            <a:p>
              <a:pPr algn="ctr" defTabSz="457200"/>
              <a:r>
                <a:rPr lang="en-US" sz="2000" b="1" dirty="0">
                  <a:solidFill>
                    <a:srgbClr val="DE8431"/>
                  </a:solidFill>
                  <a:latin typeface="+mj-lt"/>
                </a:rPr>
                <a:t>Dependence of Quantitative Data</a:t>
              </a:r>
              <a:endParaRPr sz="2000" b="1" dirty="0">
                <a:solidFill>
                  <a:srgbClr val="DE8431"/>
                </a:solidFill>
                <a:latin typeface="+mj-lt"/>
              </a:endParaRPr>
            </a:p>
          </p:txBody>
        </p:sp>
        <p:sp>
          <p:nvSpPr>
            <p:cNvPr id="27" name="TextBox 26">
              <a:extLst>
                <a:ext uri="{FF2B5EF4-FFF2-40B4-BE49-F238E27FC236}">
                  <a16:creationId xmlns:a16="http://schemas.microsoft.com/office/drawing/2014/main" id="{5ED0F795-B898-D56A-3F14-C6468341E629}"/>
                </a:ext>
              </a:extLst>
            </p:cNvPr>
            <p:cNvSpPr txBox="1"/>
            <p:nvPr/>
          </p:nvSpPr>
          <p:spPr>
            <a:xfrm>
              <a:off x="2239871" y="1723388"/>
              <a:ext cx="2992807" cy="553998"/>
            </a:xfrm>
            <a:prstGeom prst="rect">
              <a:avLst/>
            </a:prstGeom>
            <a:noFill/>
            <a:ln>
              <a:noFill/>
            </a:ln>
          </p:spPr>
          <p:txBody>
            <a:bodyPr wrap="square" lIns="0" tIns="0" rIns="0" bIns="0" anchor="t">
              <a:spAutoFit/>
            </a:bodyPr>
            <a:lstStyle/>
            <a:p>
              <a:pPr algn="ctr" defTabSz="457200"/>
              <a:r>
                <a:rPr dirty="0">
                  <a:solidFill>
                    <a:srgbClr val="484848"/>
                  </a:solidFill>
                  <a:latin typeface="+mj-lt"/>
                </a:rPr>
                <a:t>Requires accurate,</a:t>
              </a:r>
              <a:r>
                <a:rPr lang="en-US" dirty="0">
                  <a:solidFill>
                    <a:srgbClr val="484848"/>
                  </a:solidFill>
                  <a:latin typeface="+mj-lt"/>
                </a:rPr>
                <a:t> </a:t>
              </a:r>
              <a:r>
                <a:rPr dirty="0">
                  <a:solidFill>
                    <a:srgbClr val="484848"/>
                  </a:solidFill>
                  <a:latin typeface="+mj-lt"/>
                </a:rPr>
                <a:t>relevant</a:t>
              </a:r>
              <a:r>
                <a:rPr lang="en-US" dirty="0">
                  <a:solidFill>
                    <a:srgbClr val="484848"/>
                  </a:solidFill>
                  <a:latin typeface="+mj-lt"/>
                </a:rPr>
                <a:t> and </a:t>
              </a:r>
            </a:p>
            <a:p>
              <a:pPr algn="ctr" defTabSz="457200"/>
              <a:r>
                <a:rPr dirty="0">
                  <a:solidFill>
                    <a:srgbClr val="484848"/>
                  </a:solidFill>
                  <a:latin typeface="+mj-lt"/>
                </a:rPr>
                <a:t>dynamic</a:t>
              </a:r>
              <a:r>
                <a:rPr lang="en-US" dirty="0">
                  <a:solidFill>
                    <a:srgbClr val="484848"/>
                  </a:solidFill>
                  <a:latin typeface="+mj-lt"/>
                </a:rPr>
                <a:t> </a:t>
              </a:r>
              <a:r>
                <a:rPr dirty="0">
                  <a:solidFill>
                    <a:srgbClr val="484848"/>
                  </a:solidFill>
                  <a:latin typeface="+mj-lt"/>
                </a:rPr>
                <a:t>data</a:t>
              </a:r>
            </a:p>
          </p:txBody>
        </p:sp>
      </p:grpSp>
      <p:sp>
        <p:nvSpPr>
          <p:cNvPr id="28" name="Rounded Rectangle 26">
            <a:extLst>
              <a:ext uri="{FF2B5EF4-FFF2-40B4-BE49-F238E27FC236}">
                <a16:creationId xmlns:a16="http://schemas.microsoft.com/office/drawing/2014/main" id="{C21357A3-0294-47D7-401C-BE2335A718BE}"/>
              </a:ext>
            </a:extLst>
          </p:cNvPr>
          <p:cNvSpPr>
            <a:spLocks noChangeAspect="1"/>
          </p:cNvSpPr>
          <p:nvPr/>
        </p:nvSpPr>
        <p:spPr>
          <a:xfrm>
            <a:off x="1846822" y="2643118"/>
            <a:ext cx="640408" cy="640080"/>
          </a:xfrm>
          <a:custGeom>
            <a:avLst/>
            <a:gdLst/>
            <a:ahLst/>
            <a:cxnLst/>
            <a:rect l="0" t="0" r="0" b="0"/>
            <a:pathLst>
              <a:path w="414458" h="414246">
                <a:moveTo>
                  <a:pt x="0" y="0"/>
                </a:moveTo>
                <a:moveTo>
                  <a:pt x="309499" y="309306"/>
                </a:moveTo>
                <a:lnTo>
                  <a:pt x="414458" y="414246"/>
                </a:lnTo>
                <a:moveTo>
                  <a:pt x="184699" y="8687"/>
                </a:moveTo>
                <a:cubicBezTo>
                  <a:pt x="282024" y="8687"/>
                  <a:pt x="360921" y="87585"/>
                  <a:pt x="360921" y="184910"/>
                </a:cubicBezTo>
                <a:cubicBezTo>
                  <a:pt x="360921" y="282235"/>
                  <a:pt x="282024" y="361133"/>
                  <a:pt x="184699" y="361133"/>
                </a:cubicBezTo>
                <a:cubicBezTo>
                  <a:pt x="87373" y="361133"/>
                  <a:pt x="8476" y="282235"/>
                  <a:pt x="8476" y="184910"/>
                </a:cubicBezTo>
                <a:cubicBezTo>
                  <a:pt x="8476" y="87585"/>
                  <a:pt x="87373" y="8687"/>
                  <a:pt x="184699" y="8687"/>
                </a:cubicBezTo>
                <a:close/>
                <a:moveTo>
                  <a:pt x="184628" y="140854"/>
                </a:moveTo>
                <a:lnTo>
                  <a:pt x="109258" y="103160"/>
                </a:lnTo>
                <a:cubicBezTo>
                  <a:pt x="106537" y="101834"/>
                  <a:pt x="103326" y="101998"/>
                  <a:pt x="100754" y="103594"/>
                </a:cubicBezTo>
                <a:cubicBezTo>
                  <a:pt x="98181" y="105189"/>
                  <a:pt x="96608" y="107993"/>
                  <a:pt x="96587" y="111020"/>
                </a:cubicBezTo>
                <a:lnTo>
                  <a:pt x="96587" y="264210"/>
                </a:lnTo>
                <a:cubicBezTo>
                  <a:pt x="96587" y="269076"/>
                  <a:pt x="100532" y="273021"/>
                  <a:pt x="105398" y="273021"/>
                </a:cubicBezTo>
                <a:lnTo>
                  <a:pt x="184699" y="273021"/>
                </a:lnTo>
                <a:close/>
                <a:moveTo>
                  <a:pt x="184699" y="273021"/>
                </a:moveTo>
                <a:lnTo>
                  <a:pt x="263999" y="273021"/>
                </a:lnTo>
                <a:cubicBezTo>
                  <a:pt x="268865" y="273021"/>
                  <a:pt x="272810" y="269076"/>
                  <a:pt x="272810" y="264210"/>
                </a:cubicBezTo>
                <a:lnTo>
                  <a:pt x="272810" y="176099"/>
                </a:lnTo>
                <a:cubicBezTo>
                  <a:pt x="272810" y="171233"/>
                  <a:pt x="268865" y="167288"/>
                  <a:pt x="263999" y="167288"/>
                </a:cubicBezTo>
                <a:lnTo>
                  <a:pt x="184699" y="167288"/>
                </a:lnTo>
                <a:moveTo>
                  <a:pt x="140643" y="167288"/>
                </a:moveTo>
                <a:lnTo>
                  <a:pt x="96587" y="167288"/>
                </a:lnTo>
                <a:moveTo>
                  <a:pt x="96587" y="202532"/>
                </a:moveTo>
                <a:lnTo>
                  <a:pt x="140643" y="202532"/>
                </a:lnTo>
                <a:moveTo>
                  <a:pt x="184699" y="140854"/>
                </a:moveTo>
                <a:lnTo>
                  <a:pt x="184699" y="96799"/>
                </a:lnTo>
                <a:moveTo>
                  <a:pt x="255188" y="123232"/>
                </a:moveTo>
                <a:lnTo>
                  <a:pt x="255188" y="167288"/>
                </a:lnTo>
                <a:moveTo>
                  <a:pt x="184699" y="202532"/>
                </a:moveTo>
                <a:lnTo>
                  <a:pt x="228754" y="202532"/>
                </a:lnTo>
                <a:moveTo>
                  <a:pt x="184699" y="237777"/>
                </a:moveTo>
                <a:lnTo>
                  <a:pt x="228754" y="237777"/>
                </a:lnTo>
              </a:path>
            </a:pathLst>
          </a:custGeom>
          <a:noFill/>
          <a:ln w="13216">
            <a:solidFill>
              <a:srgbClr val="E0CB15"/>
            </a:solidFill>
          </a:ln>
        </p:spPr>
        <p:txBody>
          <a:bodyPr rtlCol="0" anchor="ctr"/>
          <a:lstStyle/>
          <a:p>
            <a:pPr algn="ctr" defTabSz="457200"/>
            <a:endParaRPr>
              <a:solidFill>
                <a:prstClr val="black"/>
              </a:solidFill>
              <a:latin typeface="Calibri"/>
            </a:endParaRPr>
          </a:p>
        </p:txBody>
      </p:sp>
      <p:sp>
        <p:nvSpPr>
          <p:cNvPr id="29" name="Rounded Rectangle 27">
            <a:extLst>
              <a:ext uri="{FF2B5EF4-FFF2-40B4-BE49-F238E27FC236}">
                <a16:creationId xmlns:a16="http://schemas.microsoft.com/office/drawing/2014/main" id="{C0AF5F4A-77A1-FC10-D618-32B9D5980FCF}"/>
              </a:ext>
            </a:extLst>
          </p:cNvPr>
          <p:cNvSpPr>
            <a:spLocks noChangeAspect="1"/>
          </p:cNvSpPr>
          <p:nvPr/>
        </p:nvSpPr>
        <p:spPr>
          <a:xfrm>
            <a:off x="3408863" y="2643118"/>
            <a:ext cx="629169" cy="640080"/>
          </a:xfrm>
          <a:custGeom>
            <a:avLst/>
            <a:gdLst/>
            <a:ahLst/>
            <a:cxnLst/>
            <a:rect l="0" t="0" r="0" b="0"/>
            <a:pathLst>
              <a:path w="394939" h="401788">
                <a:moveTo>
                  <a:pt x="70489" y="174462"/>
                </a:moveTo>
                <a:cubicBezTo>
                  <a:pt x="109419" y="174462"/>
                  <a:pt x="140978" y="161839"/>
                  <a:pt x="140978" y="146267"/>
                </a:cubicBezTo>
                <a:cubicBezTo>
                  <a:pt x="140978" y="130695"/>
                  <a:pt x="109419" y="118071"/>
                  <a:pt x="70489" y="118071"/>
                </a:cubicBezTo>
                <a:cubicBezTo>
                  <a:pt x="31559" y="118071"/>
                  <a:pt x="0" y="130695"/>
                  <a:pt x="0" y="146267"/>
                </a:cubicBezTo>
                <a:cubicBezTo>
                  <a:pt x="0" y="161839"/>
                  <a:pt x="31559" y="174462"/>
                  <a:pt x="70489" y="174462"/>
                </a:cubicBezTo>
                <a:close/>
                <a:moveTo>
                  <a:pt x="140978" y="146264"/>
                </a:moveTo>
                <a:lnTo>
                  <a:pt x="140978" y="259047"/>
                </a:lnTo>
                <a:cubicBezTo>
                  <a:pt x="140978" y="274907"/>
                  <a:pt x="109258" y="287243"/>
                  <a:pt x="70489" y="287243"/>
                </a:cubicBezTo>
                <a:cubicBezTo>
                  <a:pt x="31720" y="287243"/>
                  <a:pt x="0" y="274907"/>
                  <a:pt x="0" y="259047"/>
                </a:cubicBezTo>
                <a:lnTo>
                  <a:pt x="0" y="146264"/>
                </a:lnTo>
                <a:moveTo>
                  <a:pt x="304713" y="24436"/>
                </a:moveTo>
                <a:cubicBezTo>
                  <a:pt x="304713" y="10940"/>
                  <a:pt x="324912" y="0"/>
                  <a:pt x="349826" y="0"/>
                </a:cubicBezTo>
                <a:cubicBezTo>
                  <a:pt x="374742" y="0"/>
                  <a:pt x="394939" y="10940"/>
                  <a:pt x="394939" y="24436"/>
                </a:cubicBezTo>
                <a:cubicBezTo>
                  <a:pt x="394939" y="37931"/>
                  <a:pt x="374742" y="48872"/>
                  <a:pt x="349826" y="48872"/>
                </a:cubicBezTo>
                <a:cubicBezTo>
                  <a:pt x="324912" y="48872"/>
                  <a:pt x="304713" y="37931"/>
                  <a:pt x="304713" y="24436"/>
                </a:cubicBezTo>
                <a:close/>
                <a:moveTo>
                  <a:pt x="394939" y="24437"/>
                </a:moveTo>
                <a:lnTo>
                  <a:pt x="394939" y="88347"/>
                </a:lnTo>
                <a:cubicBezTo>
                  <a:pt x="394939" y="101505"/>
                  <a:pt x="374263" y="112783"/>
                  <a:pt x="349826" y="112783"/>
                </a:cubicBezTo>
                <a:cubicBezTo>
                  <a:pt x="325391" y="112783"/>
                  <a:pt x="304713" y="101505"/>
                  <a:pt x="304713" y="88347"/>
                </a:cubicBezTo>
                <a:lnTo>
                  <a:pt x="304713" y="24437"/>
                </a:lnTo>
                <a:moveTo>
                  <a:pt x="304713" y="170820"/>
                </a:moveTo>
                <a:cubicBezTo>
                  <a:pt x="304713" y="157324"/>
                  <a:pt x="324912" y="146384"/>
                  <a:pt x="349826" y="146384"/>
                </a:cubicBezTo>
                <a:cubicBezTo>
                  <a:pt x="374742" y="146384"/>
                  <a:pt x="394939" y="157324"/>
                  <a:pt x="394939" y="170820"/>
                </a:cubicBezTo>
                <a:cubicBezTo>
                  <a:pt x="394939" y="184315"/>
                  <a:pt x="374742" y="195257"/>
                  <a:pt x="349826" y="195257"/>
                </a:cubicBezTo>
                <a:cubicBezTo>
                  <a:pt x="324912" y="195257"/>
                  <a:pt x="304713" y="184315"/>
                  <a:pt x="304713" y="170820"/>
                </a:cubicBezTo>
                <a:close/>
                <a:moveTo>
                  <a:pt x="394939" y="170822"/>
                </a:moveTo>
                <a:lnTo>
                  <a:pt x="394939" y="234730"/>
                </a:lnTo>
                <a:cubicBezTo>
                  <a:pt x="394939" y="247889"/>
                  <a:pt x="374263" y="259167"/>
                  <a:pt x="349826" y="259167"/>
                </a:cubicBezTo>
                <a:cubicBezTo>
                  <a:pt x="325391" y="259167"/>
                  <a:pt x="304713" y="247889"/>
                  <a:pt x="304713" y="234730"/>
                </a:cubicBezTo>
                <a:lnTo>
                  <a:pt x="304713" y="170822"/>
                </a:lnTo>
                <a:moveTo>
                  <a:pt x="304713" y="313440"/>
                </a:moveTo>
                <a:cubicBezTo>
                  <a:pt x="304713" y="299945"/>
                  <a:pt x="324912" y="289005"/>
                  <a:pt x="349826" y="289005"/>
                </a:cubicBezTo>
                <a:cubicBezTo>
                  <a:pt x="374742" y="289005"/>
                  <a:pt x="394939" y="299945"/>
                  <a:pt x="394939" y="313440"/>
                </a:cubicBezTo>
                <a:cubicBezTo>
                  <a:pt x="394939" y="326937"/>
                  <a:pt x="374742" y="337877"/>
                  <a:pt x="349826" y="337877"/>
                </a:cubicBezTo>
                <a:cubicBezTo>
                  <a:pt x="324912" y="337877"/>
                  <a:pt x="304713" y="326937"/>
                  <a:pt x="304713" y="313440"/>
                </a:cubicBezTo>
                <a:close/>
                <a:moveTo>
                  <a:pt x="394939" y="313442"/>
                </a:moveTo>
                <a:lnTo>
                  <a:pt x="394939" y="377353"/>
                </a:lnTo>
                <a:cubicBezTo>
                  <a:pt x="394939" y="390510"/>
                  <a:pt x="374263" y="401788"/>
                  <a:pt x="349826" y="401788"/>
                </a:cubicBezTo>
                <a:cubicBezTo>
                  <a:pt x="325391" y="401788"/>
                  <a:pt x="304713" y="390510"/>
                  <a:pt x="304713" y="377353"/>
                </a:cubicBezTo>
                <a:lnTo>
                  <a:pt x="304713" y="313442"/>
                </a:lnTo>
                <a:moveTo>
                  <a:pt x="262497" y="347159"/>
                </a:moveTo>
                <a:lnTo>
                  <a:pt x="227253" y="347159"/>
                </a:lnTo>
                <a:lnTo>
                  <a:pt x="227253" y="54629"/>
                </a:lnTo>
                <a:lnTo>
                  <a:pt x="262497" y="54629"/>
                </a:lnTo>
                <a:moveTo>
                  <a:pt x="262497" y="200894"/>
                </a:moveTo>
                <a:lnTo>
                  <a:pt x="183197" y="200894"/>
                </a:lnTo>
                <a:moveTo>
                  <a:pt x="0" y="203204"/>
                </a:moveTo>
                <a:cubicBezTo>
                  <a:pt x="0" y="218109"/>
                  <a:pt x="30481" y="230302"/>
                  <a:pt x="70489" y="230302"/>
                </a:cubicBezTo>
                <a:cubicBezTo>
                  <a:pt x="110496" y="230302"/>
                  <a:pt x="140978" y="218109"/>
                  <a:pt x="140978" y="203204"/>
                </a:cubicBezTo>
              </a:path>
            </a:pathLst>
          </a:custGeom>
          <a:noFill/>
          <a:ln w="13216">
            <a:solidFill>
              <a:srgbClr val="DE8431"/>
            </a:solidFill>
          </a:ln>
        </p:spPr>
        <p:txBody>
          <a:bodyPr rtlCol="0" anchor="ctr"/>
          <a:lstStyle/>
          <a:p>
            <a:pPr algn="ctr" defTabSz="457200"/>
            <a:endParaRPr>
              <a:solidFill>
                <a:prstClr val="black"/>
              </a:solidFill>
              <a:latin typeface="Calibri"/>
            </a:endParaRPr>
          </a:p>
        </p:txBody>
      </p:sp>
      <p:sp>
        <p:nvSpPr>
          <p:cNvPr id="30" name="Rounded Rectangle 28">
            <a:extLst>
              <a:ext uri="{FF2B5EF4-FFF2-40B4-BE49-F238E27FC236}">
                <a16:creationId xmlns:a16="http://schemas.microsoft.com/office/drawing/2014/main" id="{17DC0499-7372-5E7C-63AC-A07F211D0AA3}"/>
              </a:ext>
            </a:extLst>
          </p:cNvPr>
          <p:cNvSpPr>
            <a:spLocks noChangeAspect="1"/>
          </p:cNvSpPr>
          <p:nvPr/>
        </p:nvSpPr>
        <p:spPr>
          <a:xfrm>
            <a:off x="4970695" y="2643118"/>
            <a:ext cx="612249" cy="640080"/>
          </a:xfrm>
          <a:custGeom>
            <a:avLst/>
            <a:gdLst/>
            <a:ahLst/>
            <a:cxnLst/>
            <a:rect l="0" t="0" r="0" b="0"/>
            <a:pathLst>
              <a:path w="387689" h="405312">
                <a:moveTo>
                  <a:pt x="38310" y="307790"/>
                </a:moveTo>
                <a:lnTo>
                  <a:pt x="0" y="405312"/>
                </a:lnTo>
                <a:moveTo>
                  <a:pt x="68603" y="317200"/>
                </a:moveTo>
                <a:lnTo>
                  <a:pt x="52866" y="405312"/>
                </a:lnTo>
                <a:moveTo>
                  <a:pt x="349379" y="307790"/>
                </a:moveTo>
                <a:lnTo>
                  <a:pt x="387689" y="405312"/>
                </a:lnTo>
                <a:moveTo>
                  <a:pt x="319086" y="317200"/>
                </a:moveTo>
                <a:lnTo>
                  <a:pt x="334823" y="405312"/>
                </a:lnTo>
                <a:moveTo>
                  <a:pt x="234940" y="209105"/>
                </a:moveTo>
                <a:lnTo>
                  <a:pt x="298521" y="259963"/>
                </a:lnTo>
                <a:moveTo>
                  <a:pt x="89168" y="259963"/>
                </a:moveTo>
                <a:lnTo>
                  <a:pt x="152732" y="209105"/>
                </a:lnTo>
                <a:moveTo>
                  <a:pt x="58347" y="247028"/>
                </a:moveTo>
                <a:lnTo>
                  <a:pt x="49871" y="158054"/>
                </a:lnTo>
                <a:moveTo>
                  <a:pt x="160327" y="327985"/>
                </a:moveTo>
                <a:lnTo>
                  <a:pt x="93521" y="296811"/>
                </a:lnTo>
                <a:moveTo>
                  <a:pt x="294150" y="296829"/>
                </a:moveTo>
                <a:lnTo>
                  <a:pt x="227362" y="327985"/>
                </a:lnTo>
                <a:moveTo>
                  <a:pt x="337766" y="158600"/>
                </a:moveTo>
                <a:lnTo>
                  <a:pt x="329342" y="246940"/>
                </a:lnTo>
                <a:moveTo>
                  <a:pt x="312037" y="83917"/>
                </a:moveTo>
                <a:lnTo>
                  <a:pt x="226428" y="48672"/>
                </a:lnTo>
                <a:moveTo>
                  <a:pt x="75634" y="83917"/>
                </a:moveTo>
                <a:lnTo>
                  <a:pt x="161279" y="48655"/>
                </a:lnTo>
                <a:moveTo>
                  <a:pt x="61677" y="246711"/>
                </a:moveTo>
                <a:cubicBezTo>
                  <a:pt x="81142" y="246711"/>
                  <a:pt x="96922" y="262491"/>
                  <a:pt x="96922" y="281956"/>
                </a:cubicBezTo>
                <a:cubicBezTo>
                  <a:pt x="96922" y="301421"/>
                  <a:pt x="81142" y="317200"/>
                  <a:pt x="61677" y="317200"/>
                </a:cubicBezTo>
                <a:cubicBezTo>
                  <a:pt x="42212" y="317200"/>
                  <a:pt x="26433" y="301421"/>
                  <a:pt x="26433" y="281956"/>
                </a:cubicBezTo>
                <a:cubicBezTo>
                  <a:pt x="26433" y="262491"/>
                  <a:pt x="42212" y="246711"/>
                  <a:pt x="61677" y="246711"/>
                </a:cubicBezTo>
                <a:close/>
                <a:moveTo>
                  <a:pt x="193844" y="0"/>
                </a:moveTo>
                <a:cubicBezTo>
                  <a:pt x="213309" y="0"/>
                  <a:pt x="229089" y="15779"/>
                  <a:pt x="229089" y="35244"/>
                </a:cubicBezTo>
                <a:cubicBezTo>
                  <a:pt x="229089" y="54709"/>
                  <a:pt x="213309" y="70489"/>
                  <a:pt x="193844" y="70489"/>
                </a:cubicBezTo>
                <a:cubicBezTo>
                  <a:pt x="174379" y="70489"/>
                  <a:pt x="158600" y="54709"/>
                  <a:pt x="158600" y="35244"/>
                </a:cubicBezTo>
                <a:cubicBezTo>
                  <a:pt x="158600" y="15779"/>
                  <a:pt x="174379" y="0"/>
                  <a:pt x="193844" y="0"/>
                </a:cubicBezTo>
                <a:close/>
                <a:moveTo>
                  <a:pt x="44055" y="70489"/>
                </a:moveTo>
                <a:cubicBezTo>
                  <a:pt x="68386" y="70489"/>
                  <a:pt x="88111" y="90213"/>
                  <a:pt x="88111" y="114544"/>
                </a:cubicBezTo>
                <a:cubicBezTo>
                  <a:pt x="88111" y="138875"/>
                  <a:pt x="68386" y="158600"/>
                  <a:pt x="44055" y="158600"/>
                </a:cubicBezTo>
                <a:cubicBezTo>
                  <a:pt x="19724" y="158600"/>
                  <a:pt x="0" y="138875"/>
                  <a:pt x="0" y="114544"/>
                </a:cubicBezTo>
                <a:cubicBezTo>
                  <a:pt x="0" y="90213"/>
                  <a:pt x="19724" y="70489"/>
                  <a:pt x="44055" y="70489"/>
                </a:cubicBezTo>
                <a:close/>
                <a:moveTo>
                  <a:pt x="326011" y="246711"/>
                </a:moveTo>
                <a:cubicBezTo>
                  <a:pt x="345477" y="246711"/>
                  <a:pt x="361256" y="262491"/>
                  <a:pt x="361256" y="281956"/>
                </a:cubicBezTo>
                <a:cubicBezTo>
                  <a:pt x="361256" y="301421"/>
                  <a:pt x="345477" y="317200"/>
                  <a:pt x="326011" y="317200"/>
                </a:cubicBezTo>
                <a:cubicBezTo>
                  <a:pt x="306546" y="317200"/>
                  <a:pt x="290767" y="301421"/>
                  <a:pt x="290767" y="281956"/>
                </a:cubicBezTo>
                <a:cubicBezTo>
                  <a:pt x="290767" y="262491"/>
                  <a:pt x="306546" y="246711"/>
                  <a:pt x="326011" y="246711"/>
                </a:cubicBezTo>
                <a:close/>
                <a:moveTo>
                  <a:pt x="343634" y="70489"/>
                </a:moveTo>
                <a:cubicBezTo>
                  <a:pt x="367965" y="70489"/>
                  <a:pt x="387689" y="90213"/>
                  <a:pt x="387689" y="114544"/>
                </a:cubicBezTo>
                <a:cubicBezTo>
                  <a:pt x="387689" y="138875"/>
                  <a:pt x="367965" y="158600"/>
                  <a:pt x="343634" y="158600"/>
                </a:cubicBezTo>
                <a:cubicBezTo>
                  <a:pt x="319302" y="158600"/>
                  <a:pt x="299578" y="138875"/>
                  <a:pt x="299578" y="114544"/>
                </a:cubicBezTo>
                <a:cubicBezTo>
                  <a:pt x="299578" y="90213"/>
                  <a:pt x="319302" y="70489"/>
                  <a:pt x="343634" y="70489"/>
                </a:cubicBezTo>
                <a:close/>
                <a:moveTo>
                  <a:pt x="144766" y="156591"/>
                </a:moveTo>
                <a:lnTo>
                  <a:pt x="61677" y="123355"/>
                </a:lnTo>
                <a:moveTo>
                  <a:pt x="242887" y="156609"/>
                </a:moveTo>
                <a:lnTo>
                  <a:pt x="326011" y="123355"/>
                </a:lnTo>
                <a:moveTo>
                  <a:pt x="193844" y="70489"/>
                </a:moveTo>
                <a:lnTo>
                  <a:pt x="193844" y="123355"/>
                </a:lnTo>
                <a:moveTo>
                  <a:pt x="213352" y="225353"/>
                </a:moveTo>
                <a:lnTo>
                  <a:pt x="237900" y="405312"/>
                </a:lnTo>
                <a:moveTo>
                  <a:pt x="149789" y="405312"/>
                </a:moveTo>
                <a:lnTo>
                  <a:pt x="174337" y="225353"/>
                </a:lnTo>
                <a:moveTo>
                  <a:pt x="193844" y="123355"/>
                </a:moveTo>
                <a:cubicBezTo>
                  <a:pt x="223042" y="123355"/>
                  <a:pt x="246711" y="147025"/>
                  <a:pt x="246711" y="176222"/>
                </a:cubicBezTo>
                <a:cubicBezTo>
                  <a:pt x="246711" y="205420"/>
                  <a:pt x="223042" y="229089"/>
                  <a:pt x="193844" y="229089"/>
                </a:cubicBezTo>
                <a:cubicBezTo>
                  <a:pt x="164647" y="229089"/>
                  <a:pt x="140978" y="205420"/>
                  <a:pt x="140978" y="176222"/>
                </a:cubicBezTo>
                <a:cubicBezTo>
                  <a:pt x="140978" y="147025"/>
                  <a:pt x="164647" y="123355"/>
                  <a:pt x="193844" y="123355"/>
                </a:cubicBezTo>
                <a:close/>
              </a:path>
            </a:pathLst>
          </a:custGeom>
          <a:noFill/>
          <a:ln w="13216">
            <a:solidFill>
              <a:srgbClr val="E55753"/>
            </a:solidFill>
          </a:ln>
        </p:spPr>
        <p:txBody>
          <a:bodyPr rtlCol="0" anchor="ctr"/>
          <a:lstStyle/>
          <a:p>
            <a:pPr algn="ctr" defTabSz="457200"/>
            <a:endParaRPr>
              <a:solidFill>
                <a:prstClr val="black"/>
              </a:solidFill>
              <a:latin typeface="Calibri"/>
            </a:endParaRPr>
          </a:p>
        </p:txBody>
      </p:sp>
      <p:sp>
        <p:nvSpPr>
          <p:cNvPr id="31" name="Rounded Rectangle 29">
            <a:extLst>
              <a:ext uri="{FF2B5EF4-FFF2-40B4-BE49-F238E27FC236}">
                <a16:creationId xmlns:a16="http://schemas.microsoft.com/office/drawing/2014/main" id="{2E8D92E0-0E1B-2753-AAE5-C07CE300642B}"/>
              </a:ext>
            </a:extLst>
          </p:cNvPr>
          <p:cNvSpPr>
            <a:spLocks noChangeAspect="1"/>
          </p:cNvSpPr>
          <p:nvPr/>
        </p:nvSpPr>
        <p:spPr>
          <a:xfrm>
            <a:off x="6508175" y="2643118"/>
            <a:ext cx="646249" cy="640080"/>
          </a:xfrm>
          <a:custGeom>
            <a:avLst/>
            <a:gdLst/>
            <a:ahLst/>
            <a:cxnLst/>
            <a:rect l="0" t="0" r="0" b="0"/>
            <a:pathLst>
              <a:path w="413666" h="409717">
                <a:moveTo>
                  <a:pt x="13216" y="409717"/>
                </a:moveTo>
                <a:cubicBezTo>
                  <a:pt x="39533" y="409717"/>
                  <a:pt x="65849" y="409717"/>
                  <a:pt x="92166" y="383284"/>
                </a:cubicBezTo>
                <a:cubicBezTo>
                  <a:pt x="118482" y="409717"/>
                  <a:pt x="144798" y="409717"/>
                  <a:pt x="151816" y="409717"/>
                </a:cubicBezTo>
                <a:cubicBezTo>
                  <a:pt x="158834" y="409717"/>
                  <a:pt x="185150" y="409717"/>
                  <a:pt x="211467" y="383284"/>
                </a:cubicBezTo>
                <a:cubicBezTo>
                  <a:pt x="237784" y="409717"/>
                  <a:pt x="264099" y="409717"/>
                  <a:pt x="271118" y="409717"/>
                </a:cubicBezTo>
                <a:cubicBezTo>
                  <a:pt x="278135" y="409717"/>
                  <a:pt x="304451" y="409717"/>
                  <a:pt x="330768" y="383284"/>
                </a:cubicBezTo>
                <a:cubicBezTo>
                  <a:pt x="357085" y="409717"/>
                  <a:pt x="383400" y="409717"/>
                  <a:pt x="409717" y="409717"/>
                </a:cubicBezTo>
                <a:moveTo>
                  <a:pt x="355088" y="77464"/>
                </a:moveTo>
                <a:cubicBezTo>
                  <a:pt x="387439" y="77464"/>
                  <a:pt x="413666" y="63081"/>
                  <a:pt x="413666" y="45340"/>
                </a:cubicBezTo>
                <a:cubicBezTo>
                  <a:pt x="413666" y="27598"/>
                  <a:pt x="387439" y="13216"/>
                  <a:pt x="355088" y="13216"/>
                </a:cubicBezTo>
                <a:cubicBezTo>
                  <a:pt x="322736" y="13216"/>
                  <a:pt x="296510" y="27598"/>
                  <a:pt x="296510" y="45340"/>
                </a:cubicBezTo>
                <a:cubicBezTo>
                  <a:pt x="296510" y="63081"/>
                  <a:pt x="322736" y="77464"/>
                  <a:pt x="355088" y="77464"/>
                </a:cubicBezTo>
                <a:close/>
                <a:moveTo>
                  <a:pt x="413666" y="45339"/>
                </a:moveTo>
                <a:lnTo>
                  <a:pt x="413666" y="132262"/>
                </a:lnTo>
                <a:cubicBezTo>
                  <a:pt x="413666" y="149269"/>
                  <a:pt x="387212" y="164386"/>
                  <a:pt x="355088" y="164386"/>
                </a:cubicBezTo>
                <a:cubicBezTo>
                  <a:pt x="322965" y="164386"/>
                  <a:pt x="296510" y="149269"/>
                  <a:pt x="296510" y="132262"/>
                </a:cubicBezTo>
                <a:lnTo>
                  <a:pt x="296510" y="45339"/>
                </a:lnTo>
                <a:moveTo>
                  <a:pt x="40465" y="341870"/>
                </a:moveTo>
                <a:cubicBezTo>
                  <a:pt x="40465" y="336032"/>
                  <a:pt x="38519" y="330193"/>
                  <a:pt x="32680" y="324353"/>
                </a:cubicBezTo>
                <a:lnTo>
                  <a:pt x="21002" y="312675"/>
                </a:lnTo>
                <a:cubicBezTo>
                  <a:pt x="13216" y="306837"/>
                  <a:pt x="11270" y="295158"/>
                  <a:pt x="15162" y="287373"/>
                </a:cubicBezTo>
                <a:cubicBezTo>
                  <a:pt x="19055" y="277642"/>
                  <a:pt x="26841" y="273749"/>
                  <a:pt x="36572" y="273749"/>
                </a:cubicBezTo>
                <a:lnTo>
                  <a:pt x="52143" y="273749"/>
                </a:lnTo>
                <a:cubicBezTo>
                  <a:pt x="57982" y="273749"/>
                  <a:pt x="65767" y="271804"/>
                  <a:pt x="69660" y="267911"/>
                </a:cubicBezTo>
                <a:cubicBezTo>
                  <a:pt x="73552" y="264018"/>
                  <a:pt x="75499" y="258275"/>
                  <a:pt x="75499" y="250393"/>
                </a:cubicBezTo>
                <a:lnTo>
                  <a:pt x="75499" y="234823"/>
                </a:lnTo>
                <a:cubicBezTo>
                  <a:pt x="75499" y="225091"/>
                  <a:pt x="81338" y="215359"/>
                  <a:pt x="89123" y="213412"/>
                </a:cubicBezTo>
                <a:cubicBezTo>
                  <a:pt x="98855" y="209521"/>
                  <a:pt x="108586" y="211467"/>
                  <a:pt x="114425" y="219252"/>
                </a:cubicBezTo>
                <a:lnTo>
                  <a:pt x="126103" y="230931"/>
                </a:lnTo>
                <a:cubicBezTo>
                  <a:pt x="129996" y="234823"/>
                  <a:pt x="135835" y="238716"/>
                  <a:pt x="143620" y="238716"/>
                </a:cubicBezTo>
                <a:cubicBezTo>
                  <a:pt x="151405" y="238716"/>
                  <a:pt x="155298" y="236769"/>
                  <a:pt x="161137" y="230931"/>
                </a:cubicBezTo>
                <a:lnTo>
                  <a:pt x="172815" y="219252"/>
                </a:lnTo>
                <a:cubicBezTo>
                  <a:pt x="178654" y="211467"/>
                  <a:pt x="190332" y="209521"/>
                  <a:pt x="198118" y="213412"/>
                </a:cubicBezTo>
                <a:cubicBezTo>
                  <a:pt x="207849" y="217305"/>
                  <a:pt x="211742" y="225091"/>
                  <a:pt x="211742" y="234823"/>
                </a:cubicBezTo>
                <a:lnTo>
                  <a:pt x="211742" y="250393"/>
                </a:lnTo>
                <a:cubicBezTo>
                  <a:pt x="211742" y="256233"/>
                  <a:pt x="213689" y="264018"/>
                  <a:pt x="217580" y="267911"/>
                </a:cubicBezTo>
                <a:cubicBezTo>
                  <a:pt x="221473" y="271804"/>
                  <a:pt x="229258" y="275696"/>
                  <a:pt x="235098" y="273749"/>
                </a:cubicBezTo>
                <a:lnTo>
                  <a:pt x="250667" y="273749"/>
                </a:lnTo>
                <a:cubicBezTo>
                  <a:pt x="260400" y="273749"/>
                  <a:pt x="270131" y="279587"/>
                  <a:pt x="272079" y="287373"/>
                </a:cubicBezTo>
                <a:cubicBezTo>
                  <a:pt x="275971" y="297106"/>
                  <a:pt x="274024" y="306837"/>
                  <a:pt x="266239" y="312675"/>
                </a:cubicBezTo>
                <a:lnTo>
                  <a:pt x="254560" y="324353"/>
                </a:lnTo>
                <a:cubicBezTo>
                  <a:pt x="250667" y="328246"/>
                  <a:pt x="246775" y="334086"/>
                  <a:pt x="246775" y="341870"/>
                </a:cubicBezTo>
                <a:moveTo>
                  <a:pt x="188385" y="341870"/>
                </a:moveTo>
                <a:cubicBezTo>
                  <a:pt x="188385" y="316566"/>
                  <a:pt x="168922" y="297104"/>
                  <a:pt x="145566" y="297104"/>
                </a:cubicBezTo>
                <a:cubicBezTo>
                  <a:pt x="120264" y="297104"/>
                  <a:pt x="100800" y="318513"/>
                  <a:pt x="100800" y="341870"/>
                </a:cubicBezTo>
                <a:moveTo>
                  <a:pt x="355088" y="206178"/>
                </a:moveTo>
                <a:lnTo>
                  <a:pt x="355088" y="334821"/>
                </a:lnTo>
                <a:moveTo>
                  <a:pt x="0" y="0"/>
                </a:moveTo>
                <a:moveTo>
                  <a:pt x="319844" y="241425"/>
                </a:moveTo>
                <a:lnTo>
                  <a:pt x="355088" y="206180"/>
                </a:lnTo>
                <a:lnTo>
                  <a:pt x="390333" y="241425"/>
                </a:lnTo>
                <a:moveTo>
                  <a:pt x="296510" y="88460"/>
                </a:moveTo>
                <a:cubicBezTo>
                  <a:pt x="296510" y="106577"/>
                  <a:pt x="322736" y="121264"/>
                  <a:pt x="355088" y="121264"/>
                </a:cubicBezTo>
                <a:cubicBezTo>
                  <a:pt x="387441" y="121264"/>
                  <a:pt x="413666" y="106577"/>
                  <a:pt x="413666" y="88460"/>
                </a:cubicBezTo>
              </a:path>
            </a:pathLst>
          </a:custGeom>
          <a:noFill/>
          <a:ln w="13216">
            <a:solidFill>
              <a:srgbClr val="DE58A9"/>
            </a:solidFill>
          </a:ln>
        </p:spPr>
        <p:txBody>
          <a:bodyPr rtlCol="0" anchor="ctr"/>
          <a:lstStyle/>
          <a:p>
            <a:pPr algn="ctr" defTabSz="457200"/>
            <a:endParaRPr>
              <a:solidFill>
                <a:prstClr val="black"/>
              </a:solidFill>
              <a:latin typeface="Calibri"/>
            </a:endParaRPr>
          </a:p>
        </p:txBody>
      </p:sp>
      <p:sp>
        <p:nvSpPr>
          <p:cNvPr id="32" name="Rounded Rectangle 30">
            <a:extLst>
              <a:ext uri="{FF2B5EF4-FFF2-40B4-BE49-F238E27FC236}">
                <a16:creationId xmlns:a16="http://schemas.microsoft.com/office/drawing/2014/main" id="{2C11B335-83A3-7D07-FFA6-99D6021AFF3B}"/>
              </a:ext>
            </a:extLst>
          </p:cNvPr>
          <p:cNvSpPr>
            <a:spLocks noChangeAspect="1"/>
          </p:cNvSpPr>
          <p:nvPr/>
        </p:nvSpPr>
        <p:spPr>
          <a:xfrm>
            <a:off x="8144477" y="2643118"/>
            <a:ext cx="482604" cy="640080"/>
          </a:xfrm>
          <a:custGeom>
            <a:avLst/>
            <a:gdLst/>
            <a:ahLst/>
            <a:cxnLst/>
            <a:rect l="0" t="0" r="0" b="0"/>
            <a:pathLst>
              <a:path w="293764" h="389621">
                <a:moveTo>
                  <a:pt x="45983" y="42557"/>
                </a:moveTo>
                <a:cubicBezTo>
                  <a:pt x="45983" y="19053"/>
                  <a:pt x="90340" y="0"/>
                  <a:pt x="145058" y="0"/>
                </a:cubicBezTo>
                <a:cubicBezTo>
                  <a:pt x="199777" y="0"/>
                  <a:pt x="244134" y="19053"/>
                  <a:pt x="244134" y="42557"/>
                </a:cubicBezTo>
                <a:cubicBezTo>
                  <a:pt x="244134" y="66061"/>
                  <a:pt x="199777" y="85114"/>
                  <a:pt x="145058" y="85114"/>
                </a:cubicBezTo>
                <a:cubicBezTo>
                  <a:pt x="90340" y="85114"/>
                  <a:pt x="45983" y="66061"/>
                  <a:pt x="45983" y="42557"/>
                </a:cubicBezTo>
                <a:close/>
                <a:moveTo>
                  <a:pt x="72833" y="123901"/>
                </a:moveTo>
                <a:cubicBezTo>
                  <a:pt x="56416" y="130263"/>
                  <a:pt x="46396" y="138747"/>
                  <a:pt x="46396" y="148064"/>
                </a:cubicBezTo>
                <a:cubicBezTo>
                  <a:pt x="46396" y="167806"/>
                  <a:pt x="91391" y="183810"/>
                  <a:pt x="146896" y="183810"/>
                </a:cubicBezTo>
                <a:cubicBezTo>
                  <a:pt x="202401" y="183810"/>
                  <a:pt x="247398" y="167806"/>
                  <a:pt x="247398" y="148064"/>
                </a:cubicBezTo>
                <a:cubicBezTo>
                  <a:pt x="247398" y="138747"/>
                  <a:pt x="237376" y="130263"/>
                  <a:pt x="220959" y="123901"/>
                </a:cubicBezTo>
                <a:moveTo>
                  <a:pt x="65251" y="67780"/>
                </a:moveTo>
                <a:lnTo>
                  <a:pt x="878" y="94760"/>
                </a:lnTo>
                <a:moveTo>
                  <a:pt x="246901" y="143547"/>
                </a:moveTo>
                <a:cubicBezTo>
                  <a:pt x="256013" y="159959"/>
                  <a:pt x="261203" y="178850"/>
                  <a:pt x="261203" y="198951"/>
                </a:cubicBezTo>
                <a:lnTo>
                  <a:pt x="261203" y="245740"/>
                </a:lnTo>
                <a:cubicBezTo>
                  <a:pt x="261203" y="282271"/>
                  <a:pt x="244065" y="314800"/>
                  <a:pt x="217392" y="335727"/>
                </a:cubicBezTo>
                <a:lnTo>
                  <a:pt x="199527" y="345978"/>
                </a:lnTo>
                <a:cubicBezTo>
                  <a:pt x="166934" y="364684"/>
                  <a:pt x="126863" y="364684"/>
                  <a:pt x="94269" y="345978"/>
                </a:cubicBezTo>
                <a:lnTo>
                  <a:pt x="76405" y="335727"/>
                </a:lnTo>
                <a:cubicBezTo>
                  <a:pt x="49731" y="314800"/>
                  <a:pt x="32594" y="282271"/>
                  <a:pt x="32594" y="245740"/>
                </a:cubicBezTo>
                <a:lnTo>
                  <a:pt x="32594" y="198951"/>
                </a:lnTo>
                <a:cubicBezTo>
                  <a:pt x="32594" y="178850"/>
                  <a:pt x="37783" y="159959"/>
                  <a:pt x="46896" y="143547"/>
                </a:cubicBezTo>
                <a:moveTo>
                  <a:pt x="209295" y="343583"/>
                </a:moveTo>
                <a:cubicBezTo>
                  <a:pt x="240879" y="352723"/>
                  <a:pt x="269593" y="368626"/>
                  <a:pt x="293764" y="389621"/>
                </a:cubicBezTo>
                <a:moveTo>
                  <a:pt x="0" y="389621"/>
                </a:moveTo>
                <a:cubicBezTo>
                  <a:pt x="24171" y="368626"/>
                  <a:pt x="52885" y="352723"/>
                  <a:pt x="84470" y="343583"/>
                </a:cubicBezTo>
                <a:moveTo>
                  <a:pt x="102083" y="226957"/>
                </a:moveTo>
                <a:cubicBezTo>
                  <a:pt x="97992" y="226957"/>
                  <a:pt x="94676" y="230273"/>
                  <a:pt x="94676" y="234363"/>
                </a:cubicBezTo>
                <a:cubicBezTo>
                  <a:pt x="94676" y="238453"/>
                  <a:pt x="97992" y="241770"/>
                  <a:pt x="102083" y="241770"/>
                </a:cubicBezTo>
                <a:moveTo>
                  <a:pt x="102087" y="241770"/>
                </a:moveTo>
                <a:cubicBezTo>
                  <a:pt x="106177" y="241770"/>
                  <a:pt x="109493" y="238453"/>
                  <a:pt x="109493" y="234363"/>
                </a:cubicBezTo>
                <a:cubicBezTo>
                  <a:pt x="109493" y="230273"/>
                  <a:pt x="106177" y="226957"/>
                  <a:pt x="102087" y="226957"/>
                </a:cubicBezTo>
                <a:moveTo>
                  <a:pt x="191674" y="226955"/>
                </a:moveTo>
                <a:cubicBezTo>
                  <a:pt x="187584" y="226955"/>
                  <a:pt x="184268" y="230271"/>
                  <a:pt x="184268" y="234362"/>
                </a:cubicBezTo>
                <a:cubicBezTo>
                  <a:pt x="184268" y="238453"/>
                  <a:pt x="187584" y="241768"/>
                  <a:pt x="191674" y="241768"/>
                </a:cubicBezTo>
                <a:moveTo>
                  <a:pt x="191678" y="241768"/>
                </a:moveTo>
                <a:cubicBezTo>
                  <a:pt x="195768" y="241768"/>
                  <a:pt x="199084" y="238453"/>
                  <a:pt x="199084" y="234362"/>
                </a:cubicBezTo>
                <a:cubicBezTo>
                  <a:pt x="199084" y="230271"/>
                  <a:pt x="195768" y="226955"/>
                  <a:pt x="191678" y="226955"/>
                </a:cubicBezTo>
              </a:path>
            </a:pathLst>
          </a:custGeom>
          <a:noFill/>
          <a:ln w="13216">
            <a:solidFill>
              <a:srgbClr val="BA5DE5"/>
            </a:solidFill>
          </a:ln>
        </p:spPr>
        <p:txBody>
          <a:bodyPr rtlCol="0" anchor="ctr"/>
          <a:lstStyle/>
          <a:p>
            <a:pPr algn="ctr" defTabSz="457200"/>
            <a:endParaRPr>
              <a:solidFill>
                <a:prstClr val="black"/>
              </a:solidFill>
              <a:latin typeface="Calibri"/>
            </a:endParaRPr>
          </a:p>
        </p:txBody>
      </p:sp>
      <p:sp>
        <p:nvSpPr>
          <p:cNvPr id="33" name="Rounded Rectangle 31">
            <a:extLst>
              <a:ext uri="{FF2B5EF4-FFF2-40B4-BE49-F238E27FC236}">
                <a16:creationId xmlns:a16="http://schemas.microsoft.com/office/drawing/2014/main" id="{8C1A7E54-381C-FE00-3825-D6DE4751122B}"/>
              </a:ext>
            </a:extLst>
          </p:cNvPr>
          <p:cNvSpPr>
            <a:spLocks noChangeAspect="1"/>
          </p:cNvSpPr>
          <p:nvPr/>
        </p:nvSpPr>
        <p:spPr>
          <a:xfrm>
            <a:off x="9624357" y="2643118"/>
            <a:ext cx="639026" cy="640080"/>
          </a:xfrm>
          <a:custGeom>
            <a:avLst/>
            <a:gdLst/>
            <a:ahLst/>
            <a:cxnLst/>
            <a:rect l="0" t="0" r="0" b="0"/>
            <a:pathLst>
              <a:path w="407532" h="408204">
                <a:moveTo>
                  <a:pt x="191606" y="355337"/>
                </a:moveTo>
                <a:cubicBezTo>
                  <a:pt x="191606" y="384590"/>
                  <a:pt x="167993" y="408204"/>
                  <a:pt x="138741" y="408204"/>
                </a:cubicBezTo>
                <a:cubicBezTo>
                  <a:pt x="109488" y="408204"/>
                  <a:pt x="85874" y="384590"/>
                  <a:pt x="85874" y="355337"/>
                </a:cubicBezTo>
                <a:cubicBezTo>
                  <a:pt x="85874" y="351812"/>
                  <a:pt x="86226" y="348464"/>
                  <a:pt x="86931" y="345116"/>
                </a:cubicBezTo>
                <a:cubicBezTo>
                  <a:pt x="83759" y="345997"/>
                  <a:pt x="80587" y="346526"/>
                  <a:pt x="77063" y="346526"/>
                </a:cubicBezTo>
                <a:cubicBezTo>
                  <a:pt x="57678" y="346526"/>
                  <a:pt x="41818" y="330666"/>
                  <a:pt x="41818" y="311281"/>
                </a:cubicBezTo>
                <a:cubicBezTo>
                  <a:pt x="41818" y="300531"/>
                  <a:pt x="46576" y="291015"/>
                  <a:pt x="54154" y="284495"/>
                </a:cubicBezTo>
                <a:cubicBezTo>
                  <a:pt x="32302" y="281852"/>
                  <a:pt x="15385" y="263348"/>
                  <a:pt x="15385" y="240792"/>
                </a:cubicBezTo>
                <a:cubicBezTo>
                  <a:pt x="15385" y="218235"/>
                  <a:pt x="32302" y="199732"/>
                  <a:pt x="54154" y="197089"/>
                </a:cubicBezTo>
                <a:cubicBezTo>
                  <a:pt x="46576" y="190568"/>
                  <a:pt x="41818" y="181052"/>
                  <a:pt x="41818" y="170302"/>
                </a:cubicBezTo>
                <a:cubicBezTo>
                  <a:pt x="41818" y="150918"/>
                  <a:pt x="57678" y="135058"/>
                  <a:pt x="77063" y="135058"/>
                </a:cubicBezTo>
                <a:cubicBezTo>
                  <a:pt x="81468" y="135058"/>
                  <a:pt x="85874" y="135939"/>
                  <a:pt x="89751" y="137349"/>
                </a:cubicBezTo>
                <a:cubicBezTo>
                  <a:pt x="87284" y="131181"/>
                  <a:pt x="85874" y="124484"/>
                  <a:pt x="85874" y="117435"/>
                </a:cubicBezTo>
                <a:cubicBezTo>
                  <a:pt x="85874" y="88182"/>
                  <a:pt x="109488" y="64569"/>
                  <a:pt x="138741" y="64569"/>
                </a:cubicBezTo>
                <a:cubicBezTo>
                  <a:pt x="167994" y="64569"/>
                  <a:pt x="191607" y="88182"/>
                  <a:pt x="191607" y="117435"/>
                </a:cubicBezTo>
                <a:moveTo>
                  <a:pt x="0" y="0"/>
                </a:moveTo>
                <a:moveTo>
                  <a:pt x="191606" y="111791"/>
                </a:moveTo>
                <a:lnTo>
                  <a:pt x="191606" y="355405"/>
                </a:lnTo>
                <a:moveTo>
                  <a:pt x="92868" y="216457"/>
                </a:moveTo>
                <a:cubicBezTo>
                  <a:pt x="85312" y="203775"/>
                  <a:pt x="74140" y="195857"/>
                  <a:pt x="53348" y="197323"/>
                </a:cubicBezTo>
                <a:moveTo>
                  <a:pt x="86769" y="345167"/>
                </a:moveTo>
                <a:cubicBezTo>
                  <a:pt x="108525" y="339330"/>
                  <a:pt x="119158" y="325779"/>
                  <a:pt x="123448" y="313484"/>
                </a:cubicBezTo>
                <a:moveTo>
                  <a:pt x="259766" y="313484"/>
                </a:moveTo>
                <a:cubicBezTo>
                  <a:pt x="264057" y="325779"/>
                  <a:pt x="274688" y="339330"/>
                  <a:pt x="296447" y="345167"/>
                </a:cubicBezTo>
                <a:moveTo>
                  <a:pt x="152990" y="164313"/>
                </a:moveTo>
                <a:cubicBezTo>
                  <a:pt x="166413" y="162794"/>
                  <a:pt x="191606" y="146250"/>
                  <a:pt x="191606" y="116472"/>
                </a:cubicBezTo>
                <a:moveTo>
                  <a:pt x="294996" y="60021"/>
                </a:moveTo>
                <a:lnTo>
                  <a:pt x="372288" y="60021"/>
                </a:lnTo>
                <a:cubicBezTo>
                  <a:pt x="372288" y="60021"/>
                  <a:pt x="407532" y="60021"/>
                  <a:pt x="407532" y="95265"/>
                </a:cubicBezTo>
                <a:lnTo>
                  <a:pt x="407532" y="139744"/>
                </a:lnTo>
                <a:cubicBezTo>
                  <a:pt x="407532" y="139744"/>
                  <a:pt x="407532" y="174989"/>
                  <a:pt x="372288" y="174989"/>
                </a:cubicBezTo>
                <a:lnTo>
                  <a:pt x="294996" y="174989"/>
                </a:lnTo>
                <a:cubicBezTo>
                  <a:pt x="294996" y="174989"/>
                  <a:pt x="259752" y="174989"/>
                  <a:pt x="259752" y="139744"/>
                </a:cubicBezTo>
                <a:lnTo>
                  <a:pt x="259752" y="95265"/>
                </a:lnTo>
                <a:cubicBezTo>
                  <a:pt x="259752" y="95265"/>
                  <a:pt x="259752" y="60021"/>
                  <a:pt x="294996" y="60021"/>
                </a:cubicBezTo>
                <a:moveTo>
                  <a:pt x="0" y="0"/>
                </a:moveTo>
                <a:moveTo>
                  <a:pt x="333653" y="14680"/>
                </a:moveTo>
                <a:lnTo>
                  <a:pt x="333653" y="60025"/>
                </a:lnTo>
                <a:moveTo>
                  <a:pt x="0" y="0"/>
                </a:moveTo>
                <a:moveTo>
                  <a:pt x="309422" y="107287"/>
                </a:moveTo>
                <a:lnTo>
                  <a:pt x="309422" y="127761"/>
                </a:lnTo>
                <a:moveTo>
                  <a:pt x="0" y="0"/>
                </a:moveTo>
                <a:moveTo>
                  <a:pt x="357883" y="107287"/>
                </a:moveTo>
                <a:lnTo>
                  <a:pt x="357883" y="127761"/>
                </a:lnTo>
                <a:moveTo>
                  <a:pt x="359217" y="213814"/>
                </a:moveTo>
                <a:cubicBezTo>
                  <a:pt x="364631" y="221120"/>
                  <a:pt x="367829" y="230162"/>
                  <a:pt x="367829" y="239971"/>
                </a:cubicBezTo>
                <a:cubicBezTo>
                  <a:pt x="367829" y="262527"/>
                  <a:pt x="350912" y="281031"/>
                  <a:pt x="329060" y="283674"/>
                </a:cubicBezTo>
                <a:cubicBezTo>
                  <a:pt x="336638" y="290194"/>
                  <a:pt x="341396" y="299710"/>
                  <a:pt x="341396" y="310460"/>
                </a:cubicBezTo>
                <a:cubicBezTo>
                  <a:pt x="341396" y="329844"/>
                  <a:pt x="325536" y="345704"/>
                  <a:pt x="306151" y="345704"/>
                </a:cubicBezTo>
                <a:cubicBezTo>
                  <a:pt x="302627" y="345704"/>
                  <a:pt x="299455" y="345176"/>
                  <a:pt x="296283" y="344295"/>
                </a:cubicBezTo>
                <a:cubicBezTo>
                  <a:pt x="296988" y="347643"/>
                  <a:pt x="297340" y="350991"/>
                  <a:pt x="297340" y="354516"/>
                </a:cubicBezTo>
                <a:cubicBezTo>
                  <a:pt x="297340" y="383768"/>
                  <a:pt x="273726" y="407382"/>
                  <a:pt x="244473" y="407382"/>
                </a:cubicBezTo>
                <a:cubicBezTo>
                  <a:pt x="215220" y="407382"/>
                  <a:pt x="191606" y="383768"/>
                  <a:pt x="191606" y="354516"/>
                </a:cubicBezTo>
                <a:moveTo>
                  <a:pt x="191606" y="116615"/>
                </a:moveTo>
                <a:cubicBezTo>
                  <a:pt x="191606" y="102449"/>
                  <a:pt x="197145" y="89606"/>
                  <a:pt x="206178" y="80126"/>
                </a:cubicBezTo>
              </a:path>
            </a:pathLst>
          </a:custGeom>
          <a:noFill/>
          <a:ln w="13216">
            <a:solidFill>
              <a:srgbClr val="7F64EA"/>
            </a:solidFill>
          </a:ln>
        </p:spPr>
        <p:txBody>
          <a:bodyPr rtlCol="0" anchor="ctr"/>
          <a:lstStyle/>
          <a:p>
            <a:pPr algn="ctr" defTabSz="457200"/>
            <a:endParaRPr>
              <a:solidFill>
                <a:prstClr val="black"/>
              </a:solidFill>
              <a:latin typeface="Calibri"/>
            </a:endParaRPr>
          </a:p>
        </p:txBody>
      </p:sp>
    </p:spTree>
    <p:extLst>
      <p:ext uri="{BB962C8B-B14F-4D97-AF65-F5344CB8AC3E}">
        <p14:creationId xmlns:p14="http://schemas.microsoft.com/office/powerpoint/2010/main" val="301351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Introduction to Linear Programming</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1.2</a:t>
            </a:r>
          </a:p>
        </p:txBody>
      </p:sp>
    </p:spTree>
    <p:extLst>
      <p:ext uri="{BB962C8B-B14F-4D97-AF65-F5344CB8AC3E}">
        <p14:creationId xmlns:p14="http://schemas.microsoft.com/office/powerpoint/2010/main" val="3364693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B7009-D369-4592-A821-B82567AB9551}"/>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FE944683-B675-43E2-807C-F507557A9215}"/>
              </a:ext>
            </a:extLst>
          </p:cNvPr>
          <p:cNvSpPr>
            <a:spLocks noGrp="1"/>
          </p:cNvSpPr>
          <p:nvPr>
            <p:ph idx="1"/>
          </p:nvPr>
        </p:nvSpPr>
        <p:spPr/>
        <p:txBody>
          <a:bodyPr/>
          <a:lstStyle/>
          <a:p>
            <a:r>
              <a:rPr lang="en-US" dirty="0"/>
              <a:t>Linear programming is perhaps the most widely applied </a:t>
            </a:r>
            <a:r>
              <a:rPr lang="en-US" b="1" dirty="0">
                <a:solidFill>
                  <a:schemeClr val="accent6"/>
                </a:solidFill>
              </a:rPr>
              <a:t>mathematical technique </a:t>
            </a:r>
            <a:r>
              <a:rPr lang="en-US" dirty="0"/>
              <a:t>that helps managers in </a:t>
            </a:r>
            <a:r>
              <a:rPr lang="en-US" dirty="0">
                <a:solidFill>
                  <a:srgbClr val="0070C0"/>
                </a:solidFill>
              </a:rPr>
              <a:t>decision-making and planning for the optimal allocation of limited resources</a:t>
            </a:r>
            <a:r>
              <a:rPr lang="en-US" dirty="0"/>
              <a:t>.</a:t>
            </a:r>
          </a:p>
          <a:p>
            <a:r>
              <a:rPr lang="en-US" dirty="0"/>
              <a:t>Linear programming is </a:t>
            </a:r>
            <a:r>
              <a:rPr lang="en-US" b="1" dirty="0"/>
              <a:t>most widely accepted tool</a:t>
            </a:r>
            <a:r>
              <a:rPr lang="en-US" dirty="0"/>
              <a:t>, as most of the situations in practice can be represented or at least approximated as linear programming models.</a:t>
            </a:r>
          </a:p>
          <a:p>
            <a:r>
              <a:rPr lang="en-US" dirty="0"/>
              <a:t>It deals with the </a:t>
            </a:r>
            <a:r>
              <a:rPr lang="en-US" b="1" dirty="0">
                <a:solidFill>
                  <a:schemeClr val="accent6"/>
                </a:solidFill>
              </a:rPr>
              <a:t>optimization (maximization or minimization) </a:t>
            </a:r>
            <a:r>
              <a:rPr lang="en-US" dirty="0"/>
              <a:t>of a function of variables known as </a:t>
            </a:r>
            <a:r>
              <a:rPr lang="en-US" b="1" dirty="0">
                <a:solidFill>
                  <a:srgbClr val="0070C0"/>
                </a:solidFill>
              </a:rPr>
              <a:t>objective function</a:t>
            </a:r>
            <a:r>
              <a:rPr lang="en-US" dirty="0"/>
              <a:t>, subject to a set of linear equations and/or inequalities known as </a:t>
            </a:r>
            <a:r>
              <a:rPr lang="en-US" b="1" dirty="0">
                <a:solidFill>
                  <a:srgbClr val="0070C0"/>
                </a:solidFill>
              </a:rPr>
              <a:t>constraints</a:t>
            </a:r>
            <a:r>
              <a:rPr lang="en-US" dirty="0">
                <a:solidFill>
                  <a:srgbClr val="0070C0"/>
                </a:solidFill>
              </a:rPr>
              <a:t>.</a:t>
            </a:r>
          </a:p>
          <a:p>
            <a:r>
              <a:rPr lang="en-US" dirty="0"/>
              <a:t>The objective function may be profit, cost, production capacity or any other measure of effectiveness, which is to be obtained in the best possible or optimal manner.</a:t>
            </a:r>
          </a:p>
          <a:p>
            <a:r>
              <a:rPr lang="en-US" dirty="0"/>
              <a:t>The constraints may be imposed by different resources such as raw material availability, market demand, production process and equipment, storage capacity, etc.</a:t>
            </a:r>
          </a:p>
          <a:p>
            <a:endParaRPr lang="en-IN" dirty="0"/>
          </a:p>
        </p:txBody>
      </p:sp>
    </p:spTree>
    <p:extLst>
      <p:ext uri="{BB962C8B-B14F-4D97-AF65-F5344CB8AC3E}">
        <p14:creationId xmlns:p14="http://schemas.microsoft.com/office/powerpoint/2010/main" val="363170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F90B-E012-4776-A070-E844815B538D}"/>
              </a:ext>
            </a:extLst>
          </p:cNvPr>
          <p:cNvSpPr>
            <a:spLocks noGrp="1"/>
          </p:cNvSpPr>
          <p:nvPr>
            <p:ph type="title"/>
          </p:nvPr>
        </p:nvSpPr>
        <p:spPr/>
        <p:txBody>
          <a:bodyPr>
            <a:normAutofit/>
          </a:bodyPr>
          <a:lstStyle/>
          <a:p>
            <a:r>
              <a:rPr lang="en-US" dirty="0"/>
              <a:t>Assumptions in Linear Programming Models</a:t>
            </a:r>
            <a:endParaRPr lang="en-IN" dirty="0"/>
          </a:p>
        </p:txBody>
      </p:sp>
      <p:sp>
        <p:nvSpPr>
          <p:cNvPr id="3" name="Content Placeholder 2">
            <a:extLst>
              <a:ext uri="{FF2B5EF4-FFF2-40B4-BE49-F238E27FC236}">
                <a16:creationId xmlns:a16="http://schemas.microsoft.com/office/drawing/2014/main" id="{E74C711A-2156-464F-90E5-94247B5D1C60}"/>
              </a:ext>
            </a:extLst>
          </p:cNvPr>
          <p:cNvSpPr>
            <a:spLocks noGrp="1"/>
          </p:cNvSpPr>
          <p:nvPr>
            <p:ph idx="1"/>
          </p:nvPr>
        </p:nvSpPr>
        <p:spPr/>
        <p:txBody>
          <a:bodyPr/>
          <a:lstStyle/>
          <a:p>
            <a:pPr marL="457200" indent="-457200">
              <a:buClr>
                <a:srgbClr val="0070C0"/>
              </a:buClr>
              <a:buFont typeface="+mj-lt"/>
              <a:buAutoNum type="arabicPeriod"/>
            </a:pPr>
            <a:r>
              <a:rPr lang="en-IN" b="1" dirty="0">
                <a:solidFill>
                  <a:srgbClr val="0070C0"/>
                </a:solidFill>
              </a:rPr>
              <a:t>Proportionality</a:t>
            </a:r>
          </a:p>
          <a:p>
            <a:pPr marL="0" indent="0">
              <a:buNone/>
            </a:pPr>
            <a:r>
              <a:rPr lang="en-US" dirty="0"/>
              <a:t>A basic assumption of linear programming is that proportionality exists in the objective function and the constraints. This assumption implies that if a product yields a profit of ₹ 100, the profit earned from the sale of 15 such products will be  ₹ (100 x 15) = ₹ 1500. This may not always be true because of </a:t>
            </a:r>
            <a:r>
              <a:rPr lang="en-US" b="1" dirty="0"/>
              <a:t>quantity discounts</a:t>
            </a:r>
            <a:r>
              <a:rPr lang="en-US" dirty="0"/>
              <a:t>. </a:t>
            </a:r>
            <a:endParaRPr lang="en-IN" dirty="0"/>
          </a:p>
          <a:p>
            <a:pPr marL="457200" indent="-457200">
              <a:buClr>
                <a:srgbClr val="0070C0"/>
              </a:buClr>
              <a:buFont typeface="+mj-lt"/>
              <a:buAutoNum type="arabicPeriod" startAt="2"/>
            </a:pPr>
            <a:r>
              <a:rPr lang="en-IN" b="1" dirty="0">
                <a:solidFill>
                  <a:srgbClr val="0070C0"/>
                </a:solidFill>
              </a:rPr>
              <a:t>Additivity</a:t>
            </a:r>
          </a:p>
          <a:p>
            <a:pPr marL="0" indent="0">
              <a:buNone/>
            </a:pPr>
            <a:r>
              <a:rPr lang="en-US" dirty="0"/>
              <a:t>It means that if we use t</a:t>
            </a:r>
            <a:r>
              <a:rPr lang="en-US" baseline="-25000" dirty="0"/>
              <a:t>1</a:t>
            </a:r>
            <a:r>
              <a:rPr lang="en-US" dirty="0"/>
              <a:t> hours on machine A to make product 1 and t</a:t>
            </a:r>
            <a:r>
              <a:rPr lang="en-US" baseline="-25000" dirty="0"/>
              <a:t>2 </a:t>
            </a:r>
            <a:r>
              <a:rPr lang="en-US" dirty="0"/>
              <a:t>hours to make product 2, the total time required to make products 1 and 2 on machine A is </a:t>
            </a:r>
            <a:r>
              <a:rPr lang="en-US" b="1" dirty="0"/>
              <a:t>t</a:t>
            </a:r>
            <a:r>
              <a:rPr lang="en-US" b="1" baseline="-25000" dirty="0"/>
              <a:t>1</a:t>
            </a:r>
            <a:r>
              <a:rPr lang="en-US" b="1" dirty="0"/>
              <a:t> + t</a:t>
            </a:r>
            <a:r>
              <a:rPr lang="en-US" b="1" baseline="-25000" dirty="0"/>
              <a:t>2</a:t>
            </a:r>
            <a:r>
              <a:rPr lang="en-US" b="1" dirty="0"/>
              <a:t> </a:t>
            </a:r>
            <a:r>
              <a:rPr lang="en-US" dirty="0"/>
              <a:t>hours. This, however, is true only if the </a:t>
            </a:r>
            <a:r>
              <a:rPr lang="en-US" b="1" dirty="0"/>
              <a:t>change-over time from product 1 to product 2 is negligible.</a:t>
            </a:r>
            <a:endParaRPr lang="en-IN" b="1" dirty="0">
              <a:solidFill>
                <a:srgbClr val="0070C0"/>
              </a:solidFill>
            </a:endParaRPr>
          </a:p>
          <a:p>
            <a:pPr marL="457200" indent="-457200">
              <a:buClr>
                <a:srgbClr val="0070C0"/>
              </a:buClr>
              <a:buFont typeface="+mj-lt"/>
              <a:buAutoNum type="arabicPeriod" startAt="3"/>
            </a:pPr>
            <a:r>
              <a:rPr lang="en-IN" b="1" dirty="0">
                <a:solidFill>
                  <a:srgbClr val="0070C0"/>
                </a:solidFill>
              </a:rPr>
              <a:t>Continuity</a:t>
            </a:r>
          </a:p>
          <a:p>
            <a:pPr marL="0" indent="0">
              <a:buNone/>
            </a:pPr>
            <a:r>
              <a:rPr lang="en-US" b="1" dirty="0"/>
              <a:t>The decision variables are continuous </a:t>
            </a:r>
            <a:r>
              <a:rPr lang="en-US" dirty="0"/>
              <a:t>i.e., they are permitted to take any real values (fractions, decimals, etc.) that satisfy the constraints. However, </a:t>
            </a:r>
            <a:r>
              <a:rPr lang="en-US" dirty="0">
                <a:solidFill>
                  <a:srgbClr val="C00000"/>
                </a:solidFill>
              </a:rPr>
              <a:t>there are problems wherein variables are restricted to have integer values only</a:t>
            </a:r>
            <a:r>
              <a:rPr lang="en-US" dirty="0"/>
              <a:t>. Though such problems, strictly speaking, are not linear programming problems, they are frequently solved by linear programming techniques and the values are then rounded off to nearest integers to satisfy the constraints. </a:t>
            </a:r>
            <a:endParaRPr lang="en-IN" dirty="0"/>
          </a:p>
        </p:txBody>
      </p:sp>
    </p:spTree>
    <p:extLst>
      <p:ext uri="{BB962C8B-B14F-4D97-AF65-F5344CB8AC3E}">
        <p14:creationId xmlns:p14="http://schemas.microsoft.com/office/powerpoint/2010/main" val="206479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F90B-E012-4776-A070-E844815B538D}"/>
              </a:ext>
            </a:extLst>
          </p:cNvPr>
          <p:cNvSpPr>
            <a:spLocks noGrp="1"/>
          </p:cNvSpPr>
          <p:nvPr>
            <p:ph type="title"/>
          </p:nvPr>
        </p:nvSpPr>
        <p:spPr/>
        <p:txBody>
          <a:bodyPr>
            <a:normAutofit/>
          </a:bodyPr>
          <a:lstStyle/>
          <a:p>
            <a:r>
              <a:rPr lang="en-US" dirty="0"/>
              <a:t>Assumptions in Linear Programming Models</a:t>
            </a:r>
            <a:endParaRPr lang="en-IN" dirty="0"/>
          </a:p>
        </p:txBody>
      </p:sp>
      <p:sp>
        <p:nvSpPr>
          <p:cNvPr id="3" name="Content Placeholder 2">
            <a:extLst>
              <a:ext uri="{FF2B5EF4-FFF2-40B4-BE49-F238E27FC236}">
                <a16:creationId xmlns:a16="http://schemas.microsoft.com/office/drawing/2014/main" id="{E74C711A-2156-464F-90E5-94247B5D1C60}"/>
              </a:ext>
            </a:extLst>
          </p:cNvPr>
          <p:cNvSpPr>
            <a:spLocks noGrp="1"/>
          </p:cNvSpPr>
          <p:nvPr>
            <p:ph idx="1"/>
          </p:nvPr>
        </p:nvSpPr>
        <p:spPr/>
        <p:txBody>
          <a:bodyPr/>
          <a:lstStyle/>
          <a:p>
            <a:pPr marL="457200" indent="-457200">
              <a:buClr>
                <a:srgbClr val="0070C0"/>
              </a:buClr>
              <a:buFont typeface="+mj-lt"/>
              <a:buAutoNum type="arabicPeriod" startAt="4"/>
            </a:pPr>
            <a:r>
              <a:rPr lang="en-IN" b="1" dirty="0">
                <a:solidFill>
                  <a:srgbClr val="0070C0"/>
                </a:solidFill>
              </a:rPr>
              <a:t>Certainty</a:t>
            </a:r>
          </a:p>
          <a:p>
            <a:pPr marL="0" indent="0">
              <a:buNone/>
            </a:pPr>
            <a:r>
              <a:rPr lang="en-US" dirty="0"/>
              <a:t>The various parameters, namely, the objective function coefficients, R.H.S. coefficients of the constraints and resource values in the constraints are </a:t>
            </a:r>
            <a:r>
              <a:rPr lang="en-US" b="1" dirty="0"/>
              <a:t>certainly and precisely known </a:t>
            </a:r>
            <a:r>
              <a:rPr lang="en-US" dirty="0"/>
              <a:t>and that their values do not change with time. Thus the profit or cost per unit of the product, </a:t>
            </a:r>
            <a:r>
              <a:rPr lang="en-US" dirty="0" err="1"/>
              <a:t>labour</a:t>
            </a:r>
            <a:r>
              <a:rPr lang="en-US" dirty="0"/>
              <a:t> and materials required per unit, availability of </a:t>
            </a:r>
            <a:r>
              <a:rPr lang="en-US" dirty="0" err="1"/>
              <a:t>labour</a:t>
            </a:r>
            <a:r>
              <a:rPr lang="en-US" dirty="0"/>
              <a:t> and materials, market demand of the product produced, etc. are assumed to be known with certainty. The linear programming problem is, therefore, assumed to be deterministic in nature. </a:t>
            </a:r>
            <a:endParaRPr lang="en-IN" dirty="0"/>
          </a:p>
          <a:p>
            <a:pPr marL="457200" indent="-457200">
              <a:buClr>
                <a:srgbClr val="0070C0"/>
              </a:buClr>
              <a:buFont typeface="+mj-lt"/>
              <a:buAutoNum type="arabicPeriod" startAt="5"/>
            </a:pPr>
            <a:r>
              <a:rPr lang="en-IN" b="1" dirty="0">
                <a:solidFill>
                  <a:srgbClr val="0070C0"/>
                </a:solidFill>
              </a:rPr>
              <a:t>Finite Choices</a:t>
            </a:r>
          </a:p>
          <a:p>
            <a:pPr marL="0" indent="0">
              <a:buNone/>
            </a:pPr>
            <a:r>
              <a:rPr lang="en-US" dirty="0"/>
              <a:t>A linear programming model also assumes that a </a:t>
            </a:r>
            <a:r>
              <a:rPr lang="en-US" b="1" dirty="0"/>
              <a:t>finite (limited) number of choices (alternatives) are available </a:t>
            </a:r>
            <a:r>
              <a:rPr lang="en-US" dirty="0"/>
              <a:t>to the decision-maker and that the decision variables are interrelated and non negative. The non-negativity condition shows that linear programming deals with real-life situations as it is not possible to produce/use negative quantities.</a:t>
            </a:r>
            <a:endParaRPr lang="en-IN" dirty="0"/>
          </a:p>
        </p:txBody>
      </p:sp>
    </p:spTree>
    <p:extLst>
      <p:ext uri="{BB962C8B-B14F-4D97-AF65-F5344CB8AC3E}">
        <p14:creationId xmlns:p14="http://schemas.microsoft.com/office/powerpoint/2010/main" val="327273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7498DDD-296E-3F13-6D40-283D1EDE3D87}"/>
              </a:ext>
            </a:extLst>
          </p:cNvPr>
          <p:cNvSpPr>
            <a:spLocks noGrp="1"/>
          </p:cNvSpPr>
          <p:nvPr>
            <p:ph type="title"/>
          </p:nvPr>
        </p:nvSpPr>
        <p:spPr/>
        <p:txBody>
          <a:bodyPr/>
          <a:lstStyle/>
          <a:p>
            <a:r>
              <a:rPr lang="en-US" dirty="0"/>
              <a:t>Course Outline</a:t>
            </a:r>
            <a:endParaRPr lang="en-IN" dirty="0"/>
          </a:p>
        </p:txBody>
      </p:sp>
      <p:sp>
        <p:nvSpPr>
          <p:cNvPr id="10" name="Content Placeholder 9">
            <a:extLst>
              <a:ext uri="{FF2B5EF4-FFF2-40B4-BE49-F238E27FC236}">
                <a16:creationId xmlns:a16="http://schemas.microsoft.com/office/drawing/2014/main" id="{16B5AF32-812D-C376-1CC3-32F1294ABB8B}"/>
              </a:ext>
            </a:extLst>
          </p:cNvPr>
          <p:cNvSpPr>
            <a:spLocks noGrp="1"/>
          </p:cNvSpPr>
          <p:nvPr>
            <p:ph idx="1"/>
          </p:nvPr>
        </p:nvSpPr>
        <p:spPr/>
        <p:txBody>
          <a:bodyPr/>
          <a:lstStyle/>
          <a:p>
            <a:r>
              <a:rPr lang="en-US" dirty="0"/>
              <a:t>Introduction to Operation Research</a:t>
            </a:r>
          </a:p>
          <a:p>
            <a:r>
              <a:rPr lang="en-US" dirty="0"/>
              <a:t>Phases of Operation Research</a:t>
            </a:r>
          </a:p>
          <a:p>
            <a:r>
              <a:rPr lang="en-US" dirty="0"/>
              <a:t>Applications of Operation Research</a:t>
            </a:r>
          </a:p>
          <a:p>
            <a:r>
              <a:rPr lang="en-US" dirty="0"/>
              <a:t>Limitations of Operation Research</a:t>
            </a:r>
          </a:p>
          <a:p>
            <a:r>
              <a:rPr lang="en-US" dirty="0"/>
              <a:t>Introduction to Linear Programming Problem</a:t>
            </a:r>
          </a:p>
          <a:p>
            <a:r>
              <a:rPr lang="en-US" dirty="0"/>
              <a:t>Formulation of Linear Programming Problem</a:t>
            </a:r>
          </a:p>
          <a:p>
            <a:r>
              <a:rPr lang="en-US" dirty="0"/>
              <a:t>Simplex Method</a:t>
            </a:r>
          </a:p>
          <a:p>
            <a:r>
              <a:rPr lang="en-US" dirty="0"/>
              <a:t>Artificial Variables Technique</a:t>
            </a:r>
          </a:p>
          <a:p>
            <a:pPr lvl="1"/>
            <a:r>
              <a:rPr lang="en-US" dirty="0"/>
              <a:t>Big M Method</a:t>
            </a:r>
          </a:p>
          <a:p>
            <a:pPr lvl="1"/>
            <a:r>
              <a:rPr lang="en-US" dirty="0"/>
              <a:t>Two Phase Method</a:t>
            </a:r>
          </a:p>
          <a:p>
            <a:r>
              <a:rPr lang="en-US" dirty="0"/>
              <a:t>Primal &amp; Dual Conversion</a:t>
            </a:r>
          </a:p>
        </p:txBody>
      </p:sp>
    </p:spTree>
    <p:extLst>
      <p:ext uri="{BB962C8B-B14F-4D97-AF65-F5344CB8AC3E}">
        <p14:creationId xmlns:p14="http://schemas.microsoft.com/office/powerpoint/2010/main" val="169819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500"/>
                                        <p:tgtEl>
                                          <p:spTgt spid="10">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fade">
                                      <p:cBhvr>
                                        <p:cTn id="27" dur="500"/>
                                        <p:tgtEl>
                                          <p:spTgt spid="10">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Effect transition="in" filter="fade">
                                      <p:cBhvr>
                                        <p:cTn id="31" dur="500"/>
                                        <p:tgtEl>
                                          <p:spTgt spid="10">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animEffect transition="in" filter="fade">
                                      <p:cBhvr>
                                        <p:cTn id="35" dur="500"/>
                                        <p:tgtEl>
                                          <p:spTgt spid="10">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animEffect transition="in" filter="fade">
                                      <p:cBhvr>
                                        <p:cTn id="39" dur="500"/>
                                        <p:tgtEl>
                                          <p:spTgt spid="10">
                                            <p:txEl>
                                              <p:pRg st="8" end="8"/>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
                                            <p:txEl>
                                              <p:pRg st="9" end="9"/>
                                            </p:txEl>
                                          </p:spTgt>
                                        </p:tgtEl>
                                        <p:attrNameLst>
                                          <p:attrName>style.visibility</p:attrName>
                                        </p:attrNameLst>
                                      </p:cBhvr>
                                      <p:to>
                                        <p:strVal val="visible"/>
                                      </p:to>
                                    </p:set>
                                    <p:animEffect transition="in" filter="fade">
                                      <p:cBhvr>
                                        <p:cTn id="43" dur="500"/>
                                        <p:tgtEl>
                                          <p:spTgt spid="10">
                                            <p:txEl>
                                              <p:pRg st="9" end="9"/>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0">
                                            <p:txEl>
                                              <p:pRg st="10" end="10"/>
                                            </p:txEl>
                                          </p:spTgt>
                                        </p:tgtEl>
                                        <p:attrNameLst>
                                          <p:attrName>style.visibility</p:attrName>
                                        </p:attrNameLst>
                                      </p:cBhvr>
                                      <p:to>
                                        <p:strVal val="visible"/>
                                      </p:to>
                                    </p:set>
                                    <p:animEffect transition="in" filter="fade">
                                      <p:cBhvr>
                                        <p:cTn id="47" dur="500"/>
                                        <p:tgtEl>
                                          <p:spTgt spid="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F8257A-BEF1-4AA6-B9DD-B454163A432C}"/>
              </a:ext>
            </a:extLst>
          </p:cNvPr>
          <p:cNvSpPr>
            <a:spLocks noGrp="1"/>
          </p:cNvSpPr>
          <p:nvPr>
            <p:ph type="title"/>
          </p:nvPr>
        </p:nvSpPr>
        <p:spPr/>
        <p:txBody>
          <a:bodyPr/>
          <a:lstStyle/>
          <a:p>
            <a:r>
              <a:rPr lang="en-US" dirty="0"/>
              <a:t>The General Linear Programming Problem</a:t>
            </a:r>
            <a:endParaRPr lang="en-IN" dirty="0"/>
          </a:p>
        </p:txBody>
      </p:sp>
      <p:sp>
        <p:nvSpPr>
          <p:cNvPr id="5" name="Content Placeholder 4">
            <a:extLst>
              <a:ext uri="{FF2B5EF4-FFF2-40B4-BE49-F238E27FC236}">
                <a16:creationId xmlns:a16="http://schemas.microsoft.com/office/drawing/2014/main" id="{5BD0B666-1577-4132-B6C3-BC86F77BEC98}"/>
              </a:ext>
            </a:extLst>
          </p:cNvPr>
          <p:cNvSpPr>
            <a:spLocks noGrp="1"/>
          </p:cNvSpPr>
          <p:nvPr>
            <p:ph idx="1"/>
          </p:nvPr>
        </p:nvSpPr>
        <p:spPr>
          <a:xfrm>
            <a:off x="131180" y="788495"/>
            <a:ext cx="11929641" cy="1284670"/>
          </a:xfrm>
        </p:spPr>
        <p:txBody>
          <a:bodyPr/>
          <a:lstStyle/>
          <a:p>
            <a:r>
              <a:rPr lang="en-US" dirty="0"/>
              <a:t>The general linear programming problem can be expressed as follows.</a:t>
            </a:r>
          </a:p>
          <a:p>
            <a:r>
              <a:rPr lang="en-US" dirty="0"/>
              <a:t>Find the values of variables x</a:t>
            </a:r>
            <a:r>
              <a:rPr lang="en-US" baseline="-25000" dirty="0"/>
              <a:t>1</a:t>
            </a:r>
            <a:r>
              <a:rPr lang="en-US" dirty="0"/>
              <a:t>, x</a:t>
            </a:r>
            <a:r>
              <a:rPr lang="en-US" baseline="-25000" dirty="0"/>
              <a:t>2</a:t>
            </a:r>
            <a:r>
              <a:rPr lang="en-US" dirty="0"/>
              <a:t>, ..., </a:t>
            </a:r>
            <a:r>
              <a:rPr lang="en-US" dirty="0" err="1"/>
              <a:t>x</a:t>
            </a:r>
            <a:r>
              <a:rPr lang="en-US" baseline="-25000" dirty="0" err="1"/>
              <a:t>n</a:t>
            </a:r>
            <a:r>
              <a:rPr lang="en-US" dirty="0"/>
              <a:t> which maximize (or minimize) an objective function which is a linear function of variables, such as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4E482F9-015D-4440-A639-F8CC06072E8A}"/>
                  </a:ext>
                </a:extLst>
              </p:cNvPr>
              <p:cNvSpPr txBox="1"/>
              <p:nvPr/>
            </p:nvSpPr>
            <p:spPr>
              <a:xfrm>
                <a:off x="1059542" y="1998215"/>
                <a:ext cx="37682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𝑍</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𝑐</m:t>
                          </m:r>
                        </m:e>
                        <m:sub>
                          <m:r>
                            <a:rPr lang="en-IN" sz="2400" b="0" i="1" smtClean="0">
                              <a:latin typeface="Cambria Math" panose="02040503050406030204" pitchFamily="18" charset="0"/>
                            </a:rPr>
                            <m:t>1</m:t>
                          </m:r>
                        </m:sub>
                      </m:sSub>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1</m:t>
                          </m:r>
                        </m:sub>
                      </m:sSub>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𝑐</m:t>
                          </m:r>
                        </m:e>
                        <m:sub>
                          <m:r>
                            <a:rPr lang="en-IN" sz="2400" b="0" i="1" smtClean="0">
                              <a:latin typeface="Cambria Math" panose="02040503050406030204" pitchFamily="18" charset="0"/>
                            </a:rPr>
                            <m:t>2</m:t>
                          </m:r>
                        </m:sub>
                      </m:sSub>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2</m:t>
                          </m:r>
                        </m:sub>
                      </m:sSub>
                      <m:r>
                        <a:rPr lang="en-IN" sz="2400" b="0" i="1" smtClean="0">
                          <a:latin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𝑐</m:t>
                          </m:r>
                        </m:e>
                        <m:sub>
                          <m:r>
                            <a:rPr lang="en-IN" sz="2400" b="0" i="1" smtClean="0">
                              <a:latin typeface="Cambria Math" panose="02040503050406030204" pitchFamily="18" charset="0"/>
                            </a:rPr>
                            <m:t>𝑛</m:t>
                          </m:r>
                        </m:sub>
                      </m:sSub>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𝑛</m:t>
                          </m:r>
                        </m:sub>
                      </m:sSub>
                    </m:oMath>
                  </m:oMathPara>
                </a14:m>
                <a:endParaRPr lang="en-IN" sz="2400" dirty="0"/>
              </a:p>
            </p:txBody>
          </p:sp>
        </mc:Choice>
        <mc:Fallback xmlns="">
          <p:sp>
            <p:nvSpPr>
              <p:cNvPr id="8" name="TextBox 7">
                <a:extLst>
                  <a:ext uri="{FF2B5EF4-FFF2-40B4-BE49-F238E27FC236}">
                    <a16:creationId xmlns:a16="http://schemas.microsoft.com/office/drawing/2014/main" id="{A4E482F9-015D-4440-A639-F8CC06072E8A}"/>
                  </a:ext>
                </a:extLst>
              </p:cNvPr>
              <p:cNvSpPr txBox="1">
                <a:spLocks noRot="1" noChangeAspect="1" noMove="1" noResize="1" noEditPoints="1" noAdjustHandles="1" noChangeArrowheads="1" noChangeShapeType="1" noTextEdit="1"/>
              </p:cNvSpPr>
              <p:nvPr/>
            </p:nvSpPr>
            <p:spPr>
              <a:xfrm>
                <a:off x="1059542" y="1998215"/>
                <a:ext cx="3768211" cy="369332"/>
              </a:xfrm>
              <a:prstGeom prst="rect">
                <a:avLst/>
              </a:prstGeom>
              <a:blipFill>
                <a:blip r:embed="rId2"/>
                <a:stretch>
                  <a:fillRect l="-1456" b="-16667"/>
                </a:stretch>
              </a:blipFill>
            </p:spPr>
            <p:txBody>
              <a:bodyPr/>
              <a:lstStyle/>
              <a:p>
                <a:r>
                  <a:rPr lang="en-IN">
                    <a:noFill/>
                  </a:rPr>
                  <a:t> </a:t>
                </a:r>
              </a:p>
            </p:txBody>
          </p:sp>
        </mc:Fallback>
      </mc:AlternateContent>
      <p:sp>
        <p:nvSpPr>
          <p:cNvPr id="9" name="Content Placeholder 4">
            <a:extLst>
              <a:ext uri="{FF2B5EF4-FFF2-40B4-BE49-F238E27FC236}">
                <a16:creationId xmlns:a16="http://schemas.microsoft.com/office/drawing/2014/main" id="{F1E7EA62-AEDF-45E9-8B37-7FB1A65F02D2}"/>
              </a:ext>
            </a:extLst>
          </p:cNvPr>
          <p:cNvSpPr txBox="1">
            <a:spLocks/>
          </p:cNvSpPr>
          <p:nvPr/>
        </p:nvSpPr>
        <p:spPr>
          <a:xfrm>
            <a:off x="131179" y="2400731"/>
            <a:ext cx="11929641" cy="47904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Subject to the constraints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911AEA6-0B66-47A5-BA17-9308AB2E0685}"/>
                  </a:ext>
                </a:extLst>
              </p:cNvPr>
              <p:cNvSpPr txBox="1"/>
              <p:nvPr/>
            </p:nvSpPr>
            <p:spPr>
              <a:xfrm>
                <a:off x="1006202" y="2834810"/>
                <a:ext cx="5365443" cy="36933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𝑎</m:t>
                          </m:r>
                        </m:e>
                        <m:sub>
                          <m:r>
                            <a:rPr lang="en-IN" sz="2400" b="0" i="1" smtClean="0">
                              <a:latin typeface="Cambria Math" panose="02040503050406030204" pitchFamily="18" charset="0"/>
                            </a:rPr>
                            <m:t>11</m:t>
                          </m:r>
                        </m:sub>
                      </m:sSub>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1</m:t>
                          </m:r>
                        </m:sub>
                      </m:sSub>
                      <m:r>
                        <a:rPr lang="en-IN" sz="2400" b="0" i="1" smtClean="0">
                          <a:latin typeface="Cambria Math" panose="02040503050406030204" pitchFamily="18" charset="0"/>
                        </a:rPr>
                        <m:t>+</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𝑎</m:t>
                          </m:r>
                        </m:e>
                        <m:sub>
                          <m:r>
                            <a:rPr lang="en-IN" sz="2400" b="0" i="1" smtClean="0">
                              <a:latin typeface="Cambria Math" panose="02040503050406030204" pitchFamily="18" charset="0"/>
                            </a:rPr>
                            <m:t>12</m:t>
                          </m:r>
                        </m:sub>
                      </m:sSub>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2</m:t>
                          </m:r>
                        </m:sub>
                      </m:sSub>
                      <m:r>
                        <a:rPr lang="en-IN" sz="2400" b="0" i="1" smtClean="0">
                          <a:latin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rPr>
                        <m:t>+</m:t>
                      </m:r>
                      <m:sSub>
                        <m:sSubPr>
                          <m:ctrlPr>
                            <a:rPr lang="en-IN" sz="2400" b="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rPr>
                            <m:t>𝑎</m:t>
                          </m:r>
                        </m:e>
                        <m:sub>
                          <m:r>
                            <a:rPr lang="en-IN" sz="2400" b="0" i="1" smtClean="0">
                              <a:latin typeface="Cambria Math" panose="02040503050406030204" pitchFamily="18" charset="0"/>
                            </a:rPr>
                            <m:t>1</m:t>
                          </m:r>
                          <m:r>
                            <a:rPr lang="en-IN" sz="2400" b="0" i="1" smtClean="0">
                              <a:latin typeface="Cambria Math" panose="02040503050406030204" pitchFamily="18" charset="0"/>
                            </a:rPr>
                            <m:t>𝑛</m:t>
                          </m:r>
                        </m:sub>
                      </m:sSub>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𝑥</m:t>
                          </m:r>
                        </m:e>
                        <m:sub>
                          <m:r>
                            <a:rPr lang="en-IN" sz="2400" b="0" i="1" smtClean="0">
                              <a:latin typeface="Cambria Math" panose="02040503050406030204" pitchFamily="18" charset="0"/>
                            </a:rPr>
                            <m:t>𝑛</m:t>
                          </m:r>
                        </m:sub>
                      </m:sSub>
                      <m:d>
                        <m:dPr>
                          <m:ctrlPr>
                            <a:rPr lang="en-IN" sz="2400" b="0" i="1" smtClean="0">
                              <a:latin typeface="Cambria Math" panose="02040503050406030204" pitchFamily="18" charset="0"/>
                            </a:rPr>
                          </m:ctrlPr>
                        </m:dPr>
                        <m:e>
                          <m:r>
                            <a:rPr lang="en-IN" sz="2400" b="0" i="1" smtClean="0">
                              <a:latin typeface="Cambria Math" panose="02040503050406030204" pitchFamily="18" charset="0"/>
                            </a:rPr>
                            <m:t>≤, =, ≥</m:t>
                          </m:r>
                        </m:e>
                      </m:d>
                      <m:r>
                        <a:rPr lang="en-IN" sz="2400" b="0" i="1" smtClean="0">
                          <a:latin typeface="Cambria Math" panose="02040503050406030204" pitchFamily="18" charset="0"/>
                        </a:rPr>
                        <m:t> </m:t>
                      </m:r>
                      <m:sSub>
                        <m:sSubPr>
                          <m:ctrlPr>
                            <a:rPr lang="en-IN" sz="2400" b="0" i="1" smtClean="0">
                              <a:latin typeface="Cambria Math" panose="02040503050406030204" pitchFamily="18" charset="0"/>
                            </a:rPr>
                          </m:ctrlPr>
                        </m:sSubPr>
                        <m:e>
                          <m:r>
                            <a:rPr lang="en-IN" sz="2400" b="0" i="1" smtClean="0">
                              <a:latin typeface="Cambria Math" panose="02040503050406030204" pitchFamily="18" charset="0"/>
                            </a:rPr>
                            <m:t>𝑏</m:t>
                          </m:r>
                        </m:e>
                        <m:sub>
                          <m:r>
                            <a:rPr lang="en-IN" sz="2400" b="0" i="1" smtClean="0">
                              <a:latin typeface="Cambria Math" panose="02040503050406030204" pitchFamily="18" charset="0"/>
                            </a:rPr>
                            <m:t>1</m:t>
                          </m:r>
                        </m:sub>
                      </m:sSub>
                      <m:r>
                        <a:rPr lang="en-IN" sz="2400" b="0" i="1" smtClean="0">
                          <a:latin typeface="Cambria Math" panose="02040503050406030204" pitchFamily="18" charset="0"/>
                        </a:rPr>
                        <m:t>,</m:t>
                      </m:r>
                    </m:oMath>
                  </m:oMathPara>
                </a14:m>
                <a:endParaRPr lang="en-IN" sz="2400" dirty="0"/>
              </a:p>
            </p:txBody>
          </p:sp>
        </mc:Choice>
        <mc:Fallback xmlns="">
          <p:sp>
            <p:nvSpPr>
              <p:cNvPr id="10" name="TextBox 9">
                <a:extLst>
                  <a:ext uri="{FF2B5EF4-FFF2-40B4-BE49-F238E27FC236}">
                    <a16:creationId xmlns:a16="http://schemas.microsoft.com/office/drawing/2014/main" id="{0911AEA6-0B66-47A5-BA17-9308AB2E0685}"/>
                  </a:ext>
                </a:extLst>
              </p:cNvPr>
              <p:cNvSpPr txBox="1">
                <a:spLocks noRot="1" noChangeAspect="1" noMove="1" noResize="1" noEditPoints="1" noAdjustHandles="1" noChangeArrowheads="1" noChangeShapeType="1" noTextEdit="1"/>
              </p:cNvSpPr>
              <p:nvPr/>
            </p:nvSpPr>
            <p:spPr>
              <a:xfrm>
                <a:off x="1006202" y="2834810"/>
                <a:ext cx="5365443" cy="369332"/>
              </a:xfrm>
              <a:prstGeom prst="rect">
                <a:avLst/>
              </a:prstGeom>
              <a:blipFill>
                <a:blip r:embed="rId3"/>
                <a:stretch>
                  <a:fillRect l="-1364"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FF6F856-0018-4F3B-B81D-03BEA558B581}"/>
                  </a:ext>
                </a:extLst>
              </p:cNvPr>
              <p:cNvSpPr txBox="1"/>
              <p:nvPr/>
            </p:nvSpPr>
            <p:spPr>
              <a:xfrm>
                <a:off x="1006202" y="3302661"/>
                <a:ext cx="5263236" cy="36933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IN" sz="2400" i="1" smtClean="0">
                              <a:latin typeface="Cambria Math" panose="02040503050406030204" pitchFamily="18" charset="0"/>
                            </a:rPr>
                          </m:ctrlPr>
                        </m:sSubPr>
                        <m:e>
                          <m:r>
                            <a:rPr lang="en-IN" sz="2400" i="1">
                              <a:latin typeface="Cambria Math" panose="02040503050406030204" pitchFamily="18" charset="0"/>
                            </a:rPr>
                            <m:t>𝑎</m:t>
                          </m:r>
                        </m:e>
                        <m:sub>
                          <m:r>
                            <a:rPr lang="en-IN" sz="2400" b="0" i="1" smtClean="0">
                              <a:latin typeface="Cambria Math" panose="02040503050406030204" pitchFamily="18" charset="0"/>
                            </a:rPr>
                            <m:t>2</m:t>
                          </m:r>
                          <m:r>
                            <a:rPr lang="en-IN" sz="2400" i="1">
                              <a:latin typeface="Cambria Math" panose="02040503050406030204" pitchFamily="18" charset="0"/>
                            </a:rPr>
                            <m:t>1</m:t>
                          </m:r>
                        </m:sub>
                      </m:sSub>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1</m:t>
                          </m:r>
                        </m:sub>
                      </m:sSub>
                      <m:r>
                        <a:rPr lang="en-IN" sz="2400" i="1">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𝑎</m:t>
                          </m:r>
                        </m:e>
                        <m:sub>
                          <m:r>
                            <a:rPr lang="en-IN" sz="2400" b="0" i="1" smtClean="0">
                              <a:latin typeface="Cambria Math" panose="02040503050406030204" pitchFamily="18" charset="0"/>
                            </a:rPr>
                            <m:t>2</m:t>
                          </m:r>
                          <m:r>
                            <a:rPr lang="en-IN" sz="2400" i="1">
                              <a:latin typeface="Cambria Math" panose="02040503050406030204" pitchFamily="18" charset="0"/>
                            </a:rPr>
                            <m:t>2</m:t>
                          </m:r>
                        </m:sub>
                      </m:sSub>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2</m:t>
                          </m:r>
                        </m:sub>
                      </m:sSub>
                      <m:r>
                        <a:rPr lang="en-IN" sz="2400" i="1">
                          <a:latin typeface="Cambria Math" panose="02040503050406030204" pitchFamily="18" charset="0"/>
                        </a:rPr>
                        <m:t>+</m:t>
                      </m:r>
                      <m:r>
                        <a:rPr lang="en-IN" sz="2400" i="1">
                          <a:latin typeface="Cambria Math" panose="02040503050406030204" pitchFamily="18" charset="0"/>
                          <a:ea typeface="Cambria Math" panose="02040503050406030204" pitchFamily="18" charset="0"/>
                        </a:rPr>
                        <m:t>⋯</m:t>
                      </m:r>
                      <m:r>
                        <a:rPr lang="en-IN" sz="2400" i="1">
                          <a:latin typeface="Cambria Math" panose="02040503050406030204" pitchFamily="18" charset="0"/>
                        </a:rPr>
                        <m:t>+</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rPr>
                            <m:t>𝑎</m:t>
                          </m:r>
                        </m:e>
                        <m:sub>
                          <m:r>
                            <a:rPr lang="en-IN" sz="2400" b="0" i="1" smtClean="0">
                              <a:latin typeface="Cambria Math" panose="02040503050406030204" pitchFamily="18" charset="0"/>
                            </a:rPr>
                            <m:t>2</m:t>
                          </m:r>
                          <m:r>
                            <a:rPr lang="en-IN" sz="2400" i="1">
                              <a:latin typeface="Cambria Math" panose="02040503050406030204" pitchFamily="18" charset="0"/>
                            </a:rPr>
                            <m:t>𝑛</m:t>
                          </m:r>
                        </m:sub>
                      </m:sSub>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𝑛</m:t>
                          </m:r>
                        </m:sub>
                      </m:sSub>
                      <m:d>
                        <m:dPr>
                          <m:ctrlPr>
                            <a:rPr lang="en-IN" sz="2400" i="1">
                              <a:latin typeface="Cambria Math" panose="02040503050406030204" pitchFamily="18" charset="0"/>
                            </a:rPr>
                          </m:ctrlPr>
                        </m:dPr>
                        <m:e>
                          <m:r>
                            <a:rPr lang="en-IN" sz="2400" i="1">
                              <a:latin typeface="Cambria Math" panose="02040503050406030204" pitchFamily="18" charset="0"/>
                            </a:rPr>
                            <m:t>≤, =, ≥</m:t>
                          </m:r>
                        </m:e>
                      </m:d>
                      <m:r>
                        <a:rPr lang="en-IN" sz="2400" i="1">
                          <a:latin typeface="Cambria Math" panose="02040503050406030204" pitchFamily="18" charset="0"/>
                        </a:rPr>
                        <m:t> </m:t>
                      </m:r>
                      <m:sSub>
                        <m:sSubPr>
                          <m:ctrlPr>
                            <a:rPr lang="en-IN" sz="2400" i="1">
                              <a:latin typeface="Cambria Math" panose="02040503050406030204" pitchFamily="18" charset="0"/>
                            </a:rPr>
                          </m:ctrlPr>
                        </m:sSubPr>
                        <m:e>
                          <m:r>
                            <a:rPr lang="en-IN" sz="2400" i="1">
                              <a:latin typeface="Cambria Math" panose="02040503050406030204" pitchFamily="18" charset="0"/>
                            </a:rPr>
                            <m:t>𝑏</m:t>
                          </m:r>
                        </m:e>
                        <m:sub>
                          <m:r>
                            <a:rPr lang="en-IN" sz="2400" b="0" i="1" smtClean="0">
                              <a:latin typeface="Cambria Math" panose="02040503050406030204" pitchFamily="18" charset="0"/>
                            </a:rPr>
                            <m:t>2</m:t>
                          </m:r>
                        </m:sub>
                      </m:sSub>
                      <m:r>
                        <a:rPr lang="en-IN" sz="2400" i="1">
                          <a:latin typeface="Cambria Math" panose="02040503050406030204" pitchFamily="18" charset="0"/>
                        </a:rPr>
                        <m:t>,</m:t>
                      </m:r>
                    </m:oMath>
                  </m:oMathPara>
                </a14:m>
                <a:endParaRPr lang="en-IN" sz="2400" dirty="0"/>
              </a:p>
            </p:txBody>
          </p:sp>
        </mc:Choice>
        <mc:Fallback xmlns="">
          <p:sp>
            <p:nvSpPr>
              <p:cNvPr id="11" name="TextBox 10">
                <a:extLst>
                  <a:ext uri="{FF2B5EF4-FFF2-40B4-BE49-F238E27FC236}">
                    <a16:creationId xmlns:a16="http://schemas.microsoft.com/office/drawing/2014/main" id="{AFF6F856-0018-4F3B-B81D-03BEA558B581}"/>
                  </a:ext>
                </a:extLst>
              </p:cNvPr>
              <p:cNvSpPr txBox="1">
                <a:spLocks noRot="1" noChangeAspect="1" noMove="1" noResize="1" noEditPoints="1" noAdjustHandles="1" noChangeArrowheads="1" noChangeShapeType="1" noTextEdit="1"/>
              </p:cNvSpPr>
              <p:nvPr/>
            </p:nvSpPr>
            <p:spPr>
              <a:xfrm>
                <a:off x="1006202" y="3302661"/>
                <a:ext cx="5263236" cy="369332"/>
              </a:xfrm>
              <a:prstGeom prst="rect">
                <a:avLst/>
              </a:prstGeom>
              <a:blipFill>
                <a:blip r:embed="rId4"/>
                <a:stretch>
                  <a:fillRect l="-1390" b="-1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D1C1504-10A7-44C6-9C42-B804E2F764E1}"/>
                  </a:ext>
                </a:extLst>
              </p:cNvPr>
              <p:cNvSpPr txBox="1"/>
              <p:nvPr/>
            </p:nvSpPr>
            <p:spPr>
              <a:xfrm>
                <a:off x="1204684" y="3751842"/>
                <a:ext cx="1667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m:t>
                      </m:r>
                    </m:oMath>
                  </m:oMathPara>
                </a14:m>
                <a:endParaRPr lang="en-IN" sz="2400" dirty="0"/>
              </a:p>
            </p:txBody>
          </p:sp>
        </mc:Choice>
        <mc:Fallback xmlns="">
          <p:sp>
            <p:nvSpPr>
              <p:cNvPr id="12" name="TextBox 11">
                <a:extLst>
                  <a:ext uri="{FF2B5EF4-FFF2-40B4-BE49-F238E27FC236}">
                    <a16:creationId xmlns:a16="http://schemas.microsoft.com/office/drawing/2014/main" id="{2D1C1504-10A7-44C6-9C42-B804E2F764E1}"/>
                  </a:ext>
                </a:extLst>
              </p:cNvPr>
              <p:cNvSpPr txBox="1">
                <a:spLocks noRot="1" noChangeAspect="1" noMove="1" noResize="1" noEditPoints="1" noAdjustHandles="1" noChangeArrowheads="1" noChangeShapeType="1" noTextEdit="1"/>
              </p:cNvSpPr>
              <p:nvPr/>
            </p:nvSpPr>
            <p:spPr>
              <a:xfrm>
                <a:off x="1204684" y="3751842"/>
                <a:ext cx="166712" cy="369332"/>
              </a:xfrm>
              <a:prstGeom prst="rect">
                <a:avLst/>
              </a:prstGeom>
              <a:blipFill>
                <a:blip r:embed="rId5"/>
                <a:stretch>
                  <a:fillRect l="-40741" r="-40741"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7D399AD-B591-4E2D-901D-41BD4ABA5BAA}"/>
                  </a:ext>
                </a:extLst>
              </p:cNvPr>
              <p:cNvSpPr txBox="1"/>
              <p:nvPr/>
            </p:nvSpPr>
            <p:spPr>
              <a:xfrm>
                <a:off x="1006202" y="4085288"/>
                <a:ext cx="5616153" cy="36933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IN" sz="2400" i="1" smtClean="0">
                              <a:latin typeface="Cambria Math" panose="02040503050406030204" pitchFamily="18" charset="0"/>
                            </a:rPr>
                          </m:ctrlPr>
                        </m:sSubPr>
                        <m:e>
                          <m:r>
                            <a:rPr lang="en-IN" sz="2400" i="1">
                              <a:latin typeface="Cambria Math" panose="02040503050406030204" pitchFamily="18" charset="0"/>
                            </a:rPr>
                            <m:t>𝑎</m:t>
                          </m:r>
                        </m:e>
                        <m:sub>
                          <m:r>
                            <a:rPr lang="en-IN" sz="2400" b="0" i="1" smtClean="0">
                              <a:latin typeface="Cambria Math" panose="02040503050406030204" pitchFamily="18" charset="0"/>
                            </a:rPr>
                            <m:t>𝑚</m:t>
                          </m:r>
                          <m:r>
                            <a:rPr lang="en-IN" sz="2400" i="1">
                              <a:latin typeface="Cambria Math" panose="02040503050406030204" pitchFamily="18" charset="0"/>
                            </a:rPr>
                            <m:t>1</m:t>
                          </m:r>
                        </m:sub>
                      </m:sSub>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1</m:t>
                          </m:r>
                        </m:sub>
                      </m:sSub>
                      <m:r>
                        <a:rPr lang="en-IN" sz="2400" i="1">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rPr>
                            <m:t>𝑎</m:t>
                          </m:r>
                        </m:e>
                        <m:sub>
                          <m:r>
                            <a:rPr lang="en-IN" sz="2400" b="0" i="1" smtClean="0">
                              <a:latin typeface="Cambria Math" panose="02040503050406030204" pitchFamily="18" charset="0"/>
                            </a:rPr>
                            <m:t>𝑚</m:t>
                          </m:r>
                          <m:r>
                            <a:rPr lang="en-IN" sz="2400" i="1">
                              <a:latin typeface="Cambria Math" panose="02040503050406030204" pitchFamily="18" charset="0"/>
                            </a:rPr>
                            <m:t>2</m:t>
                          </m:r>
                        </m:sub>
                      </m:sSub>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2</m:t>
                          </m:r>
                        </m:sub>
                      </m:sSub>
                      <m:r>
                        <a:rPr lang="en-IN" sz="2400" i="1">
                          <a:latin typeface="Cambria Math" panose="02040503050406030204" pitchFamily="18" charset="0"/>
                        </a:rPr>
                        <m:t>+</m:t>
                      </m:r>
                      <m:r>
                        <a:rPr lang="en-IN" sz="2400" i="1">
                          <a:latin typeface="Cambria Math" panose="02040503050406030204" pitchFamily="18" charset="0"/>
                          <a:ea typeface="Cambria Math" panose="02040503050406030204" pitchFamily="18" charset="0"/>
                        </a:rPr>
                        <m:t>⋯</m:t>
                      </m:r>
                      <m:r>
                        <a:rPr lang="en-IN" sz="2400" i="1">
                          <a:latin typeface="Cambria Math" panose="02040503050406030204" pitchFamily="18" charset="0"/>
                        </a:rPr>
                        <m:t>+</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rPr>
                            <m:t>𝑎</m:t>
                          </m:r>
                        </m:e>
                        <m:sub>
                          <m:r>
                            <a:rPr lang="en-IN" sz="2400" b="0" i="1" smtClean="0">
                              <a:latin typeface="Cambria Math" panose="02040503050406030204" pitchFamily="18" charset="0"/>
                            </a:rPr>
                            <m:t>𝑚</m:t>
                          </m:r>
                          <m:r>
                            <a:rPr lang="en-IN" sz="2400" i="1">
                              <a:latin typeface="Cambria Math" panose="02040503050406030204" pitchFamily="18" charset="0"/>
                            </a:rPr>
                            <m:t>𝑛</m:t>
                          </m:r>
                        </m:sub>
                      </m:sSub>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𝑛</m:t>
                          </m:r>
                        </m:sub>
                      </m:sSub>
                      <m:d>
                        <m:dPr>
                          <m:ctrlPr>
                            <a:rPr lang="en-IN" sz="2400" i="1">
                              <a:latin typeface="Cambria Math" panose="02040503050406030204" pitchFamily="18" charset="0"/>
                            </a:rPr>
                          </m:ctrlPr>
                        </m:dPr>
                        <m:e>
                          <m:r>
                            <a:rPr lang="en-IN" sz="2400" i="1">
                              <a:latin typeface="Cambria Math" panose="02040503050406030204" pitchFamily="18" charset="0"/>
                            </a:rPr>
                            <m:t>≤, =, ≥</m:t>
                          </m:r>
                        </m:e>
                      </m:d>
                      <m:r>
                        <a:rPr lang="en-IN" sz="2400" i="1">
                          <a:latin typeface="Cambria Math" panose="02040503050406030204" pitchFamily="18" charset="0"/>
                        </a:rPr>
                        <m:t> </m:t>
                      </m:r>
                      <m:sSub>
                        <m:sSubPr>
                          <m:ctrlPr>
                            <a:rPr lang="en-IN" sz="2400" i="1">
                              <a:latin typeface="Cambria Math" panose="02040503050406030204" pitchFamily="18" charset="0"/>
                            </a:rPr>
                          </m:ctrlPr>
                        </m:sSubPr>
                        <m:e>
                          <m:r>
                            <a:rPr lang="en-IN" sz="2400" i="1">
                              <a:latin typeface="Cambria Math" panose="02040503050406030204" pitchFamily="18" charset="0"/>
                            </a:rPr>
                            <m:t>𝑏</m:t>
                          </m:r>
                        </m:e>
                        <m:sub>
                          <m:r>
                            <a:rPr lang="en-IN" sz="2400" b="0" i="1" smtClean="0">
                              <a:latin typeface="Cambria Math" panose="02040503050406030204" pitchFamily="18" charset="0"/>
                            </a:rPr>
                            <m:t>𝑚</m:t>
                          </m:r>
                        </m:sub>
                      </m:sSub>
                      <m:r>
                        <a:rPr lang="en-IN" sz="2400" i="1">
                          <a:latin typeface="Cambria Math" panose="02040503050406030204" pitchFamily="18" charset="0"/>
                        </a:rPr>
                        <m:t>,</m:t>
                      </m:r>
                    </m:oMath>
                  </m:oMathPara>
                </a14:m>
                <a:endParaRPr lang="en-IN" sz="2400" dirty="0"/>
              </a:p>
            </p:txBody>
          </p:sp>
        </mc:Choice>
        <mc:Fallback xmlns="">
          <p:sp>
            <p:nvSpPr>
              <p:cNvPr id="13" name="TextBox 12">
                <a:extLst>
                  <a:ext uri="{FF2B5EF4-FFF2-40B4-BE49-F238E27FC236}">
                    <a16:creationId xmlns:a16="http://schemas.microsoft.com/office/drawing/2014/main" id="{F7D399AD-B591-4E2D-901D-41BD4ABA5BAA}"/>
                  </a:ext>
                </a:extLst>
              </p:cNvPr>
              <p:cNvSpPr txBox="1">
                <a:spLocks noRot="1" noChangeAspect="1" noMove="1" noResize="1" noEditPoints="1" noAdjustHandles="1" noChangeArrowheads="1" noChangeShapeType="1" noTextEdit="1"/>
              </p:cNvSpPr>
              <p:nvPr/>
            </p:nvSpPr>
            <p:spPr>
              <a:xfrm>
                <a:off x="1006202" y="4085288"/>
                <a:ext cx="5616153" cy="369332"/>
              </a:xfrm>
              <a:prstGeom prst="rect">
                <a:avLst/>
              </a:prstGeom>
              <a:blipFill>
                <a:blip r:embed="rId6"/>
                <a:stretch>
                  <a:fillRect l="-1303" b="-14754"/>
                </a:stretch>
              </a:blipFill>
            </p:spPr>
            <p:txBody>
              <a:bodyPr/>
              <a:lstStyle/>
              <a:p>
                <a:r>
                  <a:rPr lang="en-IN">
                    <a:noFill/>
                  </a:rPr>
                  <a:t> </a:t>
                </a:r>
              </a:p>
            </p:txBody>
          </p:sp>
        </mc:Fallback>
      </mc:AlternateContent>
      <p:sp>
        <p:nvSpPr>
          <p:cNvPr id="17" name="TextBox 16">
            <a:extLst>
              <a:ext uri="{FF2B5EF4-FFF2-40B4-BE49-F238E27FC236}">
                <a16:creationId xmlns:a16="http://schemas.microsoft.com/office/drawing/2014/main" id="{0CFD5A55-41BB-4FF0-A7F0-659429DD574D}"/>
              </a:ext>
            </a:extLst>
          </p:cNvPr>
          <p:cNvSpPr txBox="1"/>
          <p:nvPr/>
        </p:nvSpPr>
        <p:spPr>
          <a:xfrm>
            <a:off x="425193" y="4553139"/>
            <a:ext cx="6778170" cy="461665"/>
          </a:xfrm>
          <a:prstGeom prst="rect">
            <a:avLst/>
          </a:prstGeom>
          <a:noFill/>
        </p:spPr>
        <p:txBody>
          <a:bodyPr wrap="square">
            <a:spAutoFit/>
          </a:bodyPr>
          <a:lstStyle/>
          <a:p>
            <a:r>
              <a:rPr lang="en-US" sz="2400" dirty="0"/>
              <a:t>and meet the non-negativity restrictions </a:t>
            </a:r>
            <a:endParaRPr lang="en-IN" sz="240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D69F61E-23FD-43C8-B013-EC11CCBBF698}"/>
                  </a:ext>
                </a:extLst>
              </p:cNvPr>
              <p:cNvSpPr txBox="1"/>
              <p:nvPr/>
            </p:nvSpPr>
            <p:spPr>
              <a:xfrm>
                <a:off x="1006202" y="5031964"/>
                <a:ext cx="2168607" cy="36933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IN" sz="2400" i="1" smtClean="0">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1</m:t>
                          </m:r>
                        </m:sub>
                      </m:sSub>
                      <m:r>
                        <a:rPr lang="en-IN" sz="2400" b="0" i="1" smtClean="0">
                          <a:latin typeface="Cambria Math" panose="02040503050406030204" pitchFamily="18" charset="0"/>
                        </a:rPr>
                        <m:t>, </m:t>
                      </m:r>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2</m:t>
                          </m:r>
                        </m:sub>
                      </m:sSub>
                      <m:r>
                        <a:rPr lang="en-IN" sz="2400" b="0" i="1" smtClean="0">
                          <a:latin typeface="Cambria Math" panose="02040503050406030204" pitchFamily="18" charset="0"/>
                        </a:rPr>
                        <m:t>,</m:t>
                      </m:r>
                      <m:r>
                        <a:rPr lang="en-IN" sz="2400" i="1" smtClean="0">
                          <a:latin typeface="Cambria Math" panose="02040503050406030204" pitchFamily="18" charset="0"/>
                          <a:ea typeface="Cambria Math" panose="02040503050406030204" pitchFamily="18" charset="0"/>
                        </a:rPr>
                        <m:t> ⋯</m:t>
                      </m:r>
                      <m:sSub>
                        <m:sSubPr>
                          <m:ctrlPr>
                            <a:rPr lang="en-IN" sz="2400" i="1">
                              <a:latin typeface="Cambria Math" panose="02040503050406030204" pitchFamily="18" charset="0"/>
                            </a:rPr>
                          </m:ctrlPr>
                        </m:sSubPr>
                        <m:e>
                          <m:r>
                            <a:rPr lang="en-IN" sz="2400" i="1">
                              <a:latin typeface="Cambria Math" panose="02040503050406030204" pitchFamily="18" charset="0"/>
                            </a:rPr>
                            <m:t>𝑥</m:t>
                          </m:r>
                        </m:e>
                        <m:sub>
                          <m:r>
                            <a:rPr lang="en-IN" sz="2400" i="1">
                              <a:latin typeface="Cambria Math" panose="02040503050406030204" pitchFamily="18" charset="0"/>
                            </a:rPr>
                            <m:t>𝑛</m:t>
                          </m:r>
                        </m:sub>
                      </m:sSub>
                      <m:r>
                        <a:rPr lang="en-IN" sz="2400" i="1">
                          <a:latin typeface="Cambria Math" panose="02040503050406030204" pitchFamily="18" charset="0"/>
                        </a:rPr>
                        <m:t>≥</m:t>
                      </m:r>
                      <m:r>
                        <a:rPr lang="en-IN" sz="2400" i="1" smtClean="0">
                          <a:latin typeface="Cambria Math" panose="02040503050406030204" pitchFamily="18" charset="0"/>
                        </a:rPr>
                        <m:t>0</m:t>
                      </m:r>
                      <m:r>
                        <a:rPr lang="en-IN" sz="2400" i="1">
                          <a:latin typeface="Cambria Math" panose="02040503050406030204" pitchFamily="18" charset="0"/>
                        </a:rPr>
                        <m:t>,</m:t>
                      </m:r>
                    </m:oMath>
                  </m:oMathPara>
                </a14:m>
                <a:endParaRPr lang="en-IN" sz="2400" dirty="0"/>
              </a:p>
            </p:txBody>
          </p:sp>
        </mc:Choice>
        <mc:Fallback xmlns="">
          <p:sp>
            <p:nvSpPr>
              <p:cNvPr id="18" name="TextBox 17">
                <a:extLst>
                  <a:ext uri="{FF2B5EF4-FFF2-40B4-BE49-F238E27FC236}">
                    <a16:creationId xmlns:a16="http://schemas.microsoft.com/office/drawing/2014/main" id="{6D69F61E-23FD-43C8-B013-EC11CCBBF698}"/>
                  </a:ext>
                </a:extLst>
              </p:cNvPr>
              <p:cNvSpPr txBox="1">
                <a:spLocks noRot="1" noChangeAspect="1" noMove="1" noResize="1" noEditPoints="1" noAdjustHandles="1" noChangeArrowheads="1" noChangeShapeType="1" noTextEdit="1"/>
              </p:cNvSpPr>
              <p:nvPr/>
            </p:nvSpPr>
            <p:spPr>
              <a:xfrm>
                <a:off x="1006202" y="5031964"/>
                <a:ext cx="2168607" cy="369332"/>
              </a:xfrm>
              <a:prstGeom prst="rect">
                <a:avLst/>
              </a:prstGeom>
              <a:blipFill>
                <a:blip r:embed="rId7"/>
                <a:stretch>
                  <a:fillRect l="-3371" b="-14754"/>
                </a:stretch>
              </a:blipFill>
            </p:spPr>
            <p:txBody>
              <a:bodyPr/>
              <a:lstStyle/>
              <a:p>
                <a:r>
                  <a:rPr lang="en-IN">
                    <a:noFill/>
                  </a:rPr>
                  <a:t> </a:t>
                </a:r>
              </a:p>
            </p:txBody>
          </p:sp>
        </mc:Fallback>
      </mc:AlternateContent>
      <p:sp>
        <p:nvSpPr>
          <p:cNvPr id="20" name="TextBox 19">
            <a:extLst>
              <a:ext uri="{FF2B5EF4-FFF2-40B4-BE49-F238E27FC236}">
                <a16:creationId xmlns:a16="http://schemas.microsoft.com/office/drawing/2014/main" id="{A2187BF0-8D94-47B7-9DF1-19352D67809F}"/>
              </a:ext>
            </a:extLst>
          </p:cNvPr>
          <p:cNvSpPr txBox="1"/>
          <p:nvPr/>
        </p:nvSpPr>
        <p:spPr>
          <a:xfrm>
            <a:off x="5591822" y="4769410"/>
            <a:ext cx="6850742" cy="369332"/>
          </a:xfrm>
          <a:prstGeom prst="rect">
            <a:avLst/>
          </a:prstGeom>
          <a:noFill/>
        </p:spPr>
        <p:txBody>
          <a:bodyPr wrap="square">
            <a:spAutoFit/>
          </a:bodyPr>
          <a:lstStyle/>
          <a:p>
            <a:endParaRPr lang="en-IN" dirty="0"/>
          </a:p>
        </p:txBody>
      </p:sp>
      <mc:AlternateContent xmlns:mc="http://schemas.openxmlformats.org/markup-compatibility/2006" xmlns:a14="http://schemas.microsoft.com/office/drawing/2010/main">
        <mc:Choice Requires="a14">
          <p:sp>
            <p:nvSpPr>
              <p:cNvPr id="21" name="Content Placeholder 4">
                <a:extLst>
                  <a:ext uri="{FF2B5EF4-FFF2-40B4-BE49-F238E27FC236}">
                    <a16:creationId xmlns:a16="http://schemas.microsoft.com/office/drawing/2014/main" id="{8CCB6EDE-E81A-4F75-BA0B-61F254D3AED3}"/>
                  </a:ext>
                </a:extLst>
              </p:cNvPr>
              <p:cNvSpPr txBox="1">
                <a:spLocks/>
              </p:cNvSpPr>
              <p:nvPr/>
            </p:nvSpPr>
            <p:spPr>
              <a:xfrm>
                <a:off x="131179" y="5427746"/>
                <a:ext cx="11929641" cy="646684"/>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For each constraint one and only one of signs </a:t>
                </a:r>
                <a14:m>
                  <m:oMath xmlns:m="http://schemas.openxmlformats.org/officeDocument/2006/math">
                    <m:r>
                      <a:rPr lang="en-US" i="1" dirty="0" smtClean="0">
                        <a:latin typeface="Cambria Math" panose="02040503050406030204" pitchFamily="18" charset="0"/>
                      </a:rPr>
                      <m:t>(≤</m:t>
                    </m:r>
                    <m:r>
                      <a:rPr lang="en-IN" b="0" i="1" dirty="0" smtClean="0">
                        <a:latin typeface="Cambria Math" panose="02040503050406030204" pitchFamily="18" charset="0"/>
                      </a:rPr>
                      <m:t> </m:t>
                    </m:r>
                    <m:r>
                      <a:rPr lang="en-US" i="1" dirty="0" smtClean="0">
                        <a:latin typeface="Cambria Math" panose="02040503050406030204" pitchFamily="18" charset="0"/>
                      </a:rPr>
                      <m:t>, =, ≥) </m:t>
                    </m:r>
                  </m:oMath>
                </a14:m>
                <a:r>
                  <a:rPr lang="en-US" dirty="0"/>
                  <a:t>holds but the sign may vary from one constraint to another. </a:t>
                </a:r>
              </a:p>
            </p:txBody>
          </p:sp>
        </mc:Choice>
        <mc:Fallback xmlns="">
          <p:sp>
            <p:nvSpPr>
              <p:cNvPr id="21" name="Content Placeholder 4">
                <a:extLst>
                  <a:ext uri="{FF2B5EF4-FFF2-40B4-BE49-F238E27FC236}">
                    <a16:creationId xmlns:a16="http://schemas.microsoft.com/office/drawing/2014/main" id="{8CCB6EDE-E81A-4F75-BA0B-61F254D3AED3}"/>
                  </a:ext>
                </a:extLst>
              </p:cNvPr>
              <p:cNvSpPr txBox="1">
                <a:spLocks noRot="1" noChangeAspect="1" noMove="1" noResize="1" noEditPoints="1" noAdjustHandles="1" noChangeArrowheads="1" noChangeShapeType="1" noTextEdit="1"/>
              </p:cNvSpPr>
              <p:nvPr/>
            </p:nvSpPr>
            <p:spPr>
              <a:xfrm>
                <a:off x="131179" y="5427746"/>
                <a:ext cx="11929641" cy="646684"/>
              </a:xfrm>
              <a:prstGeom prst="rect">
                <a:avLst/>
              </a:prstGeom>
              <a:blipFill>
                <a:blip r:embed="rId8"/>
                <a:stretch>
                  <a:fillRect l="-716" t="-12264" r="-818" b="-38679"/>
                </a:stretch>
              </a:blipFill>
            </p:spPr>
            <p:txBody>
              <a:bodyPr/>
              <a:lstStyle/>
              <a:p>
                <a:r>
                  <a:rPr lang="en-IN">
                    <a:noFill/>
                  </a:rPr>
                  <a:t> </a:t>
                </a:r>
              </a:p>
            </p:txBody>
          </p:sp>
        </mc:Fallback>
      </mc:AlternateContent>
    </p:spTree>
    <p:extLst>
      <p:ext uri="{BB962C8B-B14F-4D97-AF65-F5344CB8AC3E}">
        <p14:creationId xmlns:p14="http://schemas.microsoft.com/office/powerpoint/2010/main" val="30481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P spid="9" grpId="0"/>
      <p:bldP spid="10" grpId="0"/>
      <p:bldP spid="11" grpId="0"/>
      <p:bldP spid="12" grpId="0"/>
      <p:bldP spid="13" grpId="0"/>
      <p:bldP spid="17" grpId="0"/>
      <p:bldP spid="18"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B70DC-616A-42A2-8184-5D1C926B0BA4}"/>
              </a:ext>
            </a:extLst>
          </p:cNvPr>
          <p:cNvSpPr>
            <a:spLocks noGrp="1"/>
          </p:cNvSpPr>
          <p:nvPr>
            <p:ph type="title"/>
          </p:nvPr>
        </p:nvSpPr>
        <p:spPr/>
        <p:txBody>
          <a:bodyPr/>
          <a:lstStyle/>
          <a:p>
            <a:r>
              <a:rPr lang="en-IN" dirty="0"/>
              <a:t>Important Definitions: </a:t>
            </a:r>
            <a:r>
              <a:rPr lang="en-IN" dirty="0">
                <a:solidFill>
                  <a:srgbClr val="0070C0"/>
                </a:solidFill>
              </a:rPr>
              <a:t>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C03114-A860-4762-8459-5B1F32218EED}"/>
                  </a:ext>
                </a:extLst>
              </p:cNvPr>
              <p:cNvSpPr>
                <a:spLocks noGrp="1"/>
              </p:cNvSpPr>
              <p:nvPr>
                <p:ph idx="1"/>
              </p:nvPr>
            </p:nvSpPr>
            <p:spPr>
              <a:xfrm>
                <a:off x="44097" y="863445"/>
                <a:ext cx="5964820" cy="1260965"/>
              </a:xfrm>
            </p:spPr>
            <p:txBody>
              <a:bodyPr/>
              <a:lstStyle/>
              <a:p>
                <a:r>
                  <a:rPr lang="en-US" sz="2000" dirty="0"/>
                  <a:t>Consider the general linear programming problem involving n variables and m constraints </a:t>
                </a:r>
                <a14:m>
                  <m:oMath xmlns:m="http://schemas.openxmlformats.org/officeDocument/2006/math">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𝑚</m:t>
                        </m:r>
                        <m:r>
                          <a:rPr lang="en-IN" sz="2000" b="0" i="1" smtClean="0">
                            <a:latin typeface="Cambria Math" panose="02040503050406030204" pitchFamily="18" charset="0"/>
                          </a:rPr>
                          <m:t>≤</m:t>
                        </m:r>
                        <m:r>
                          <a:rPr lang="en-IN" sz="2000" b="0" i="1" smtClean="0">
                            <a:latin typeface="Cambria Math" panose="02040503050406030204" pitchFamily="18" charset="0"/>
                          </a:rPr>
                          <m:t>𝑛</m:t>
                        </m:r>
                      </m:e>
                    </m:d>
                    <m:r>
                      <a:rPr lang="en-IN" sz="2000" b="0" i="1" smtClean="0">
                        <a:latin typeface="Cambria Math" panose="02040503050406030204" pitchFamily="18" charset="0"/>
                      </a:rPr>
                      <m:t>.</m:t>
                    </m:r>
                  </m:oMath>
                </a14:m>
                <a:endParaRPr lang="en-IN" sz="2000" dirty="0"/>
              </a:p>
              <a:p>
                <a:r>
                  <a:rPr lang="en-US" sz="2000" dirty="0"/>
                  <a:t>Determine the values of variables </a:t>
                </a:r>
                <a14:m>
                  <m:oMath xmlns:m="http://schemas.openxmlformats.org/officeDocument/2006/math">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1</m:t>
                        </m:r>
                      </m:sub>
                    </m:sSub>
                    <m:r>
                      <a:rPr lang="en-IN" sz="2000" b="0" i="1" dirty="0" smtClean="0">
                        <a:latin typeface="Cambria Math" panose="02040503050406030204" pitchFamily="18" charset="0"/>
                      </a:rPr>
                      <m:t>, </m:t>
                    </m:r>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2</m:t>
                        </m:r>
                      </m:sub>
                    </m:sSub>
                    <m:r>
                      <a:rPr lang="en-IN" sz="2000" b="0" i="1" dirty="0" smtClean="0">
                        <a:latin typeface="Cambria Math" panose="02040503050406030204" pitchFamily="18" charset="0"/>
                      </a:rPr>
                      <m:t>,…,</m:t>
                    </m:r>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𝑛</m:t>
                        </m:r>
                      </m:sub>
                    </m:sSub>
                  </m:oMath>
                </a14:m>
                <a:r>
                  <a:rPr lang="en-US" sz="2000" dirty="0"/>
                  <a:t> which</a:t>
                </a:r>
                <a:endParaRPr lang="en-IN" sz="2000" dirty="0"/>
              </a:p>
            </p:txBody>
          </p:sp>
        </mc:Choice>
        <mc:Fallback xmlns="">
          <p:sp>
            <p:nvSpPr>
              <p:cNvPr id="3" name="Content Placeholder 2">
                <a:extLst>
                  <a:ext uri="{FF2B5EF4-FFF2-40B4-BE49-F238E27FC236}">
                    <a16:creationId xmlns:a16="http://schemas.microsoft.com/office/drawing/2014/main" id="{17C03114-A860-4762-8459-5B1F32218EED}"/>
                  </a:ext>
                </a:extLst>
              </p:cNvPr>
              <p:cNvSpPr>
                <a:spLocks noGrp="1" noRot="1" noChangeAspect="1" noMove="1" noResize="1" noEditPoints="1" noAdjustHandles="1" noChangeArrowheads="1" noChangeShapeType="1" noTextEdit="1"/>
              </p:cNvSpPr>
              <p:nvPr>
                <p:ph idx="1"/>
              </p:nvPr>
            </p:nvSpPr>
            <p:spPr>
              <a:xfrm>
                <a:off x="44097" y="863445"/>
                <a:ext cx="5964820" cy="1260965"/>
              </a:xfrm>
              <a:blipFill>
                <a:blip r:embed="rId2"/>
                <a:stretch>
                  <a:fillRect l="-919" t="-4854" r="-10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2ED800B-1A3C-487A-975D-47AA80FEA32B}"/>
                  </a:ext>
                </a:extLst>
              </p:cNvPr>
              <p:cNvSpPr txBox="1"/>
              <p:nvPr/>
            </p:nvSpPr>
            <p:spPr>
              <a:xfrm>
                <a:off x="1454013" y="2051840"/>
                <a:ext cx="315349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𝑍</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4" name="TextBox 3">
                <a:extLst>
                  <a:ext uri="{FF2B5EF4-FFF2-40B4-BE49-F238E27FC236}">
                    <a16:creationId xmlns:a16="http://schemas.microsoft.com/office/drawing/2014/main" id="{02ED800B-1A3C-487A-975D-47AA80FEA32B}"/>
                  </a:ext>
                </a:extLst>
              </p:cNvPr>
              <p:cNvSpPr txBox="1">
                <a:spLocks noRot="1" noChangeAspect="1" noMove="1" noResize="1" noEditPoints="1" noAdjustHandles="1" noChangeArrowheads="1" noChangeShapeType="1" noTextEdit="1"/>
              </p:cNvSpPr>
              <p:nvPr/>
            </p:nvSpPr>
            <p:spPr>
              <a:xfrm>
                <a:off x="1454013" y="2051840"/>
                <a:ext cx="3153492" cy="307777"/>
              </a:xfrm>
              <a:prstGeom prst="rect">
                <a:avLst/>
              </a:prstGeom>
              <a:blipFill>
                <a:blip r:embed="rId3"/>
                <a:stretch>
                  <a:fillRect l="-1547"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AC63B7-22C1-4745-B868-8BC93A51651B}"/>
                  </a:ext>
                </a:extLst>
              </p:cNvPr>
              <p:cNvSpPr txBox="1"/>
              <p:nvPr/>
            </p:nvSpPr>
            <p:spPr>
              <a:xfrm>
                <a:off x="1454013" y="2635792"/>
                <a:ext cx="439985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5" name="TextBox 4">
                <a:extLst>
                  <a:ext uri="{FF2B5EF4-FFF2-40B4-BE49-F238E27FC236}">
                    <a16:creationId xmlns:a16="http://schemas.microsoft.com/office/drawing/2014/main" id="{72AC63B7-22C1-4745-B868-8BC93A51651B}"/>
                  </a:ext>
                </a:extLst>
              </p:cNvPr>
              <p:cNvSpPr txBox="1">
                <a:spLocks noRot="1" noChangeAspect="1" noMove="1" noResize="1" noEditPoints="1" noAdjustHandles="1" noChangeArrowheads="1" noChangeShapeType="1" noTextEdit="1"/>
              </p:cNvSpPr>
              <p:nvPr/>
            </p:nvSpPr>
            <p:spPr>
              <a:xfrm>
                <a:off x="1454013" y="2635792"/>
                <a:ext cx="4399859" cy="307777"/>
              </a:xfrm>
              <a:prstGeom prst="rect">
                <a:avLst/>
              </a:prstGeom>
              <a:blipFill>
                <a:blip r:embed="rId4"/>
                <a:stretch>
                  <a:fillRect l="-1526"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919510-5D13-4C93-ACC1-D0F175B95499}"/>
                  </a:ext>
                </a:extLst>
              </p:cNvPr>
              <p:cNvSpPr txBox="1"/>
              <p:nvPr/>
            </p:nvSpPr>
            <p:spPr>
              <a:xfrm>
                <a:off x="1454013" y="3149810"/>
                <a:ext cx="442371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6" name="TextBox 5">
                <a:extLst>
                  <a:ext uri="{FF2B5EF4-FFF2-40B4-BE49-F238E27FC236}">
                    <a16:creationId xmlns:a16="http://schemas.microsoft.com/office/drawing/2014/main" id="{BC919510-5D13-4C93-ACC1-D0F175B95499}"/>
                  </a:ext>
                </a:extLst>
              </p:cNvPr>
              <p:cNvSpPr txBox="1">
                <a:spLocks noRot="1" noChangeAspect="1" noMove="1" noResize="1" noEditPoints="1" noAdjustHandles="1" noChangeArrowheads="1" noChangeShapeType="1" noTextEdit="1"/>
              </p:cNvSpPr>
              <p:nvPr/>
            </p:nvSpPr>
            <p:spPr>
              <a:xfrm>
                <a:off x="1454013" y="3149810"/>
                <a:ext cx="4423712" cy="307777"/>
              </a:xfrm>
              <a:prstGeom prst="rect">
                <a:avLst/>
              </a:prstGeom>
              <a:blipFill>
                <a:blip r:embed="rId5"/>
                <a:stretch>
                  <a:fillRect l="-1517"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EAF2CF-103B-422A-9657-8FAC78440311}"/>
                  </a:ext>
                </a:extLst>
              </p:cNvPr>
              <p:cNvSpPr txBox="1"/>
              <p:nvPr/>
            </p:nvSpPr>
            <p:spPr>
              <a:xfrm>
                <a:off x="1652495" y="3598991"/>
                <a:ext cx="13946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7" name="TextBox 6">
                <a:extLst>
                  <a:ext uri="{FF2B5EF4-FFF2-40B4-BE49-F238E27FC236}">
                    <a16:creationId xmlns:a16="http://schemas.microsoft.com/office/drawing/2014/main" id="{1EEAF2CF-103B-422A-9657-8FAC78440311}"/>
                  </a:ext>
                </a:extLst>
              </p:cNvPr>
              <p:cNvSpPr txBox="1">
                <a:spLocks noRot="1" noChangeAspect="1" noMove="1" noResize="1" noEditPoints="1" noAdjustHandles="1" noChangeArrowheads="1" noChangeShapeType="1" noTextEdit="1"/>
              </p:cNvSpPr>
              <p:nvPr/>
            </p:nvSpPr>
            <p:spPr>
              <a:xfrm>
                <a:off x="1652495" y="3598991"/>
                <a:ext cx="139461" cy="307777"/>
              </a:xfrm>
              <a:prstGeom prst="rect">
                <a:avLst/>
              </a:prstGeom>
              <a:blipFill>
                <a:blip r:embed="rId6"/>
                <a:stretch>
                  <a:fillRect l="-39130" r="-39130" b="-588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F4412B-A7CF-41E0-96A0-430B1248E256}"/>
                  </a:ext>
                </a:extLst>
              </p:cNvPr>
              <p:cNvSpPr txBox="1"/>
              <p:nvPr/>
            </p:nvSpPr>
            <p:spPr>
              <a:xfrm>
                <a:off x="1454013" y="3932437"/>
                <a:ext cx="468981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8" name="TextBox 7">
                <a:extLst>
                  <a:ext uri="{FF2B5EF4-FFF2-40B4-BE49-F238E27FC236}">
                    <a16:creationId xmlns:a16="http://schemas.microsoft.com/office/drawing/2014/main" id="{C3F4412B-A7CF-41E0-96A0-430B1248E256}"/>
                  </a:ext>
                </a:extLst>
              </p:cNvPr>
              <p:cNvSpPr txBox="1">
                <a:spLocks noRot="1" noChangeAspect="1" noMove="1" noResize="1" noEditPoints="1" noAdjustHandles="1" noChangeArrowheads="1" noChangeShapeType="1" noTextEdit="1"/>
              </p:cNvSpPr>
              <p:nvPr/>
            </p:nvSpPr>
            <p:spPr>
              <a:xfrm>
                <a:off x="1454013" y="3932437"/>
                <a:ext cx="4689810" cy="307777"/>
              </a:xfrm>
              <a:prstGeom prst="rect">
                <a:avLst/>
              </a:prstGeom>
              <a:blipFill>
                <a:blip r:embed="rId7"/>
                <a:stretch>
                  <a:fillRect l="-1430"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306F30-2792-48E2-8D5C-C8EDDDF6DAF9}"/>
                  </a:ext>
                </a:extLst>
              </p:cNvPr>
              <p:cNvSpPr txBox="1"/>
              <p:nvPr/>
            </p:nvSpPr>
            <p:spPr>
              <a:xfrm>
                <a:off x="1454013" y="4401537"/>
                <a:ext cx="181370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9" name="TextBox 8">
                <a:extLst>
                  <a:ext uri="{FF2B5EF4-FFF2-40B4-BE49-F238E27FC236}">
                    <a16:creationId xmlns:a16="http://schemas.microsoft.com/office/drawing/2014/main" id="{39306F30-2792-48E2-8D5C-C8EDDDF6DAF9}"/>
                  </a:ext>
                </a:extLst>
              </p:cNvPr>
              <p:cNvSpPr txBox="1">
                <a:spLocks noRot="1" noChangeAspect="1" noMove="1" noResize="1" noEditPoints="1" noAdjustHandles="1" noChangeArrowheads="1" noChangeShapeType="1" noTextEdit="1"/>
              </p:cNvSpPr>
              <p:nvPr/>
            </p:nvSpPr>
            <p:spPr>
              <a:xfrm>
                <a:off x="1454013" y="4401537"/>
                <a:ext cx="1813702" cy="307777"/>
              </a:xfrm>
              <a:prstGeom prst="rect">
                <a:avLst/>
              </a:prstGeom>
              <a:blipFill>
                <a:blip r:embed="rId8"/>
                <a:stretch>
                  <a:fillRect l="-3704" b="-17647"/>
                </a:stretch>
              </a:blipFill>
            </p:spPr>
            <p:txBody>
              <a:bodyPr/>
              <a:lstStyle/>
              <a:p>
                <a:r>
                  <a:rPr lang="en-IN">
                    <a:noFill/>
                  </a:rPr>
                  <a:t> </a:t>
                </a:r>
              </a:p>
            </p:txBody>
          </p:sp>
        </mc:Fallback>
      </mc:AlternateContent>
      <p:sp>
        <p:nvSpPr>
          <p:cNvPr id="13" name="TextBox 12">
            <a:extLst>
              <a:ext uri="{FF2B5EF4-FFF2-40B4-BE49-F238E27FC236}">
                <a16:creationId xmlns:a16="http://schemas.microsoft.com/office/drawing/2014/main" id="{0C8CAECA-DA43-4864-B462-6EAF857207C3}"/>
              </a:ext>
            </a:extLst>
          </p:cNvPr>
          <p:cNvSpPr txBox="1"/>
          <p:nvPr/>
        </p:nvSpPr>
        <p:spPr>
          <a:xfrm>
            <a:off x="258228" y="2016740"/>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maximize </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4" name="TextBox 13">
            <a:extLst>
              <a:ext uri="{FF2B5EF4-FFF2-40B4-BE49-F238E27FC236}">
                <a16:creationId xmlns:a16="http://schemas.microsoft.com/office/drawing/2014/main" id="{ABD62817-8DC7-4566-A99C-5CE689AC9CC5}"/>
              </a:ext>
            </a:extLst>
          </p:cNvPr>
          <p:cNvSpPr txBox="1"/>
          <p:nvPr/>
        </p:nvSpPr>
        <p:spPr>
          <a:xfrm>
            <a:off x="243714" y="2619606"/>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subject to</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5" name="TextBox 14">
            <a:extLst>
              <a:ext uri="{FF2B5EF4-FFF2-40B4-BE49-F238E27FC236}">
                <a16:creationId xmlns:a16="http://schemas.microsoft.com/office/drawing/2014/main" id="{7899AB40-9AB7-40D1-AFD2-A7E2CABEA9B5}"/>
              </a:ext>
            </a:extLst>
          </p:cNvPr>
          <p:cNvSpPr txBox="1"/>
          <p:nvPr/>
        </p:nvSpPr>
        <p:spPr>
          <a:xfrm>
            <a:off x="631036" y="4352360"/>
            <a:ext cx="109118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where</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cxnSp>
        <p:nvCxnSpPr>
          <p:cNvPr id="17" name="Straight Connector 16">
            <a:extLst>
              <a:ext uri="{FF2B5EF4-FFF2-40B4-BE49-F238E27FC236}">
                <a16:creationId xmlns:a16="http://schemas.microsoft.com/office/drawing/2014/main" id="{BA5FC00E-52AD-4439-BBCA-B3F8205F9DB1}"/>
              </a:ext>
            </a:extLst>
          </p:cNvPr>
          <p:cNvCxnSpPr>
            <a:cxnSpLocks/>
            <a:stCxn id="2" idx="2"/>
          </p:cNvCxnSpPr>
          <p:nvPr/>
        </p:nvCxnSpPr>
        <p:spPr>
          <a:xfrm>
            <a:off x="6096000" y="711201"/>
            <a:ext cx="0" cy="4476698"/>
          </a:xfrm>
          <a:prstGeom prst="line">
            <a:avLst/>
          </a:prstGeom>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5EF8D3E-C09E-4F9E-ADE7-DE54943A838B}"/>
              </a:ext>
            </a:extLst>
          </p:cNvPr>
          <p:cNvSpPr txBox="1">
            <a:spLocks/>
          </p:cNvSpPr>
          <p:nvPr/>
        </p:nvSpPr>
        <p:spPr>
          <a:xfrm>
            <a:off x="6183084" y="863446"/>
            <a:ext cx="5964820" cy="90729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1D6AA4"/>
              </a:buClr>
              <a:buSzTx/>
              <a:buFont typeface="Wingdings 3" panose="05040102010807070707" pitchFamily="18" charset="2"/>
              <a:buChar char=""/>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Introducing slack variables s</a:t>
            </a:r>
            <a:r>
              <a:rPr kumimoji="0" lang="en-US" sz="2000" b="0" i="0" u="none" strike="noStrike" kern="1200" cap="none" spc="0" normalizeH="0" baseline="-25000" noProof="0" dirty="0">
                <a:ln>
                  <a:noFill/>
                </a:ln>
                <a:solidFill>
                  <a:srgbClr val="212121"/>
                </a:solidFill>
                <a:effectLst/>
                <a:uLnTx/>
                <a:uFillTx/>
                <a:latin typeface="Roboto Condensed"/>
                <a:ea typeface="+mn-ea"/>
                <a:cs typeface="+mn-cs"/>
              </a:rPr>
              <a:t>1</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s</a:t>
            </a:r>
            <a:r>
              <a:rPr kumimoji="0" lang="en-US" sz="2000" b="0" i="0" u="none" strike="noStrike" kern="1200" cap="none" spc="0" normalizeH="0" baseline="-25000" noProof="0" dirty="0">
                <a:ln>
                  <a:noFill/>
                </a:ln>
                <a:solidFill>
                  <a:srgbClr val="212121"/>
                </a:solidFill>
                <a:effectLst/>
                <a:uLnTx/>
                <a:uFillTx/>
                <a:latin typeface="Roboto Condensed"/>
                <a:ea typeface="+mn-ea"/>
                <a:cs typeface="+mn-cs"/>
              </a:rPr>
              <a:t>2</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 </a:t>
            </a:r>
            <a:r>
              <a:rPr kumimoji="0" lang="en-US" sz="2000" b="0" i="0" u="none" strike="noStrike" kern="1200" cap="none" spc="0" normalizeH="0" baseline="0" noProof="0" dirty="0" err="1">
                <a:ln>
                  <a:noFill/>
                </a:ln>
                <a:solidFill>
                  <a:srgbClr val="212121"/>
                </a:solidFill>
                <a:effectLst/>
                <a:uLnTx/>
                <a:uFillTx/>
                <a:latin typeface="Roboto Condensed"/>
                <a:ea typeface="+mn-ea"/>
                <a:cs typeface="+mn-cs"/>
              </a:rPr>
              <a:t>s</a:t>
            </a:r>
            <a:r>
              <a:rPr kumimoji="0" lang="en-US" sz="2000" b="0" i="0" u="none" strike="noStrike" kern="1200" cap="none" spc="0" normalizeH="0" baseline="-25000" noProof="0" dirty="0" err="1">
                <a:ln>
                  <a:noFill/>
                </a:ln>
                <a:solidFill>
                  <a:srgbClr val="212121"/>
                </a:solidFill>
                <a:effectLst/>
                <a:uLnTx/>
                <a:uFillTx/>
                <a:latin typeface="Roboto Condensed"/>
                <a:ea typeface="+mn-ea"/>
                <a:cs typeface="+mn-cs"/>
              </a:rPr>
              <a:t>m</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in the constraints, it can be put in the following standard form</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CED18FA-829D-4E01-8699-9B51382C03DE}"/>
                  </a:ext>
                </a:extLst>
              </p:cNvPr>
              <p:cNvSpPr txBox="1"/>
              <p:nvPr/>
            </p:nvSpPr>
            <p:spPr>
              <a:xfrm>
                <a:off x="6544191" y="2268673"/>
                <a:ext cx="508523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𝑍</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1" name="TextBox 20">
                <a:extLst>
                  <a:ext uri="{FF2B5EF4-FFF2-40B4-BE49-F238E27FC236}">
                    <a16:creationId xmlns:a16="http://schemas.microsoft.com/office/drawing/2014/main" id="{1CED18FA-829D-4E01-8699-9B51382C03DE}"/>
                  </a:ext>
                </a:extLst>
              </p:cNvPr>
              <p:cNvSpPr txBox="1">
                <a:spLocks noRot="1" noChangeAspect="1" noMove="1" noResize="1" noEditPoints="1" noAdjustHandles="1" noChangeArrowheads="1" noChangeShapeType="1" noTextEdit="1"/>
              </p:cNvSpPr>
              <p:nvPr/>
            </p:nvSpPr>
            <p:spPr>
              <a:xfrm>
                <a:off x="6544191" y="2268673"/>
                <a:ext cx="5085238" cy="307777"/>
              </a:xfrm>
              <a:prstGeom prst="rect">
                <a:avLst/>
              </a:prstGeom>
              <a:blipFill>
                <a:blip r:embed="rId9"/>
                <a:stretch>
                  <a:fillRect l="-719"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AD88393-05CE-499D-BB44-C14EEB862E6F}"/>
                  </a:ext>
                </a:extLst>
              </p:cNvPr>
              <p:cNvSpPr txBox="1"/>
              <p:nvPr/>
            </p:nvSpPr>
            <p:spPr>
              <a:xfrm>
                <a:off x="6692088" y="3071221"/>
                <a:ext cx="422968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2" name="TextBox 21">
                <a:extLst>
                  <a:ext uri="{FF2B5EF4-FFF2-40B4-BE49-F238E27FC236}">
                    <a16:creationId xmlns:a16="http://schemas.microsoft.com/office/drawing/2014/main" id="{DAD88393-05CE-499D-BB44-C14EEB862E6F}"/>
                  </a:ext>
                </a:extLst>
              </p:cNvPr>
              <p:cNvSpPr txBox="1">
                <a:spLocks noRot="1" noChangeAspect="1" noMove="1" noResize="1" noEditPoints="1" noAdjustHandles="1" noChangeArrowheads="1" noChangeShapeType="1" noTextEdit="1"/>
              </p:cNvSpPr>
              <p:nvPr/>
            </p:nvSpPr>
            <p:spPr>
              <a:xfrm>
                <a:off x="6692088" y="3071221"/>
                <a:ext cx="4229684" cy="307777"/>
              </a:xfrm>
              <a:prstGeom prst="rect">
                <a:avLst/>
              </a:prstGeom>
              <a:blipFill>
                <a:blip r:embed="rId10"/>
                <a:stretch>
                  <a:fillRect l="-1585"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38D3993-43DF-4D79-A45B-4F2C5B909DDE}"/>
                  </a:ext>
                </a:extLst>
              </p:cNvPr>
              <p:cNvSpPr txBox="1"/>
              <p:nvPr/>
            </p:nvSpPr>
            <p:spPr>
              <a:xfrm>
                <a:off x="6692088" y="3585239"/>
                <a:ext cx="431560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3" name="TextBox 22">
                <a:extLst>
                  <a:ext uri="{FF2B5EF4-FFF2-40B4-BE49-F238E27FC236}">
                    <a16:creationId xmlns:a16="http://schemas.microsoft.com/office/drawing/2014/main" id="{D38D3993-43DF-4D79-A45B-4F2C5B909DDE}"/>
                  </a:ext>
                </a:extLst>
              </p:cNvPr>
              <p:cNvSpPr txBox="1">
                <a:spLocks noRot="1" noChangeAspect="1" noMove="1" noResize="1" noEditPoints="1" noAdjustHandles="1" noChangeArrowheads="1" noChangeShapeType="1" noTextEdit="1"/>
              </p:cNvSpPr>
              <p:nvPr/>
            </p:nvSpPr>
            <p:spPr>
              <a:xfrm>
                <a:off x="6692088" y="3585239"/>
                <a:ext cx="4315605" cy="307777"/>
              </a:xfrm>
              <a:prstGeom prst="rect">
                <a:avLst/>
              </a:prstGeom>
              <a:blipFill>
                <a:blip r:embed="rId11"/>
                <a:stretch>
                  <a:fillRect l="-1554"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0594829-4A67-423B-99F4-A0EB11D689E1}"/>
                  </a:ext>
                </a:extLst>
              </p:cNvPr>
              <p:cNvSpPr txBox="1"/>
              <p:nvPr/>
            </p:nvSpPr>
            <p:spPr>
              <a:xfrm>
                <a:off x="6890570" y="4034420"/>
                <a:ext cx="13946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4" name="TextBox 23">
                <a:extLst>
                  <a:ext uri="{FF2B5EF4-FFF2-40B4-BE49-F238E27FC236}">
                    <a16:creationId xmlns:a16="http://schemas.microsoft.com/office/drawing/2014/main" id="{80594829-4A67-423B-99F4-A0EB11D689E1}"/>
                  </a:ext>
                </a:extLst>
              </p:cNvPr>
              <p:cNvSpPr txBox="1">
                <a:spLocks noRot="1" noChangeAspect="1" noMove="1" noResize="1" noEditPoints="1" noAdjustHandles="1" noChangeArrowheads="1" noChangeShapeType="1" noTextEdit="1"/>
              </p:cNvSpPr>
              <p:nvPr/>
            </p:nvSpPr>
            <p:spPr>
              <a:xfrm>
                <a:off x="6890570" y="4034420"/>
                <a:ext cx="139461" cy="307777"/>
              </a:xfrm>
              <a:prstGeom prst="rect">
                <a:avLst/>
              </a:prstGeom>
              <a:blipFill>
                <a:blip r:embed="rId12"/>
                <a:stretch>
                  <a:fillRect l="-39130" r="-39130" b="-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6D5C371-0233-42E0-9985-3402799C5372}"/>
                  </a:ext>
                </a:extLst>
              </p:cNvPr>
              <p:cNvSpPr txBox="1"/>
              <p:nvPr/>
            </p:nvSpPr>
            <p:spPr>
              <a:xfrm>
                <a:off x="6692088" y="4367866"/>
                <a:ext cx="458952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5" name="TextBox 24">
                <a:extLst>
                  <a:ext uri="{FF2B5EF4-FFF2-40B4-BE49-F238E27FC236}">
                    <a16:creationId xmlns:a16="http://schemas.microsoft.com/office/drawing/2014/main" id="{C6D5C371-0233-42E0-9985-3402799C5372}"/>
                  </a:ext>
                </a:extLst>
              </p:cNvPr>
              <p:cNvSpPr txBox="1">
                <a:spLocks noRot="1" noChangeAspect="1" noMove="1" noResize="1" noEditPoints="1" noAdjustHandles="1" noChangeArrowheads="1" noChangeShapeType="1" noTextEdit="1"/>
              </p:cNvSpPr>
              <p:nvPr/>
            </p:nvSpPr>
            <p:spPr>
              <a:xfrm>
                <a:off x="6692088" y="4367866"/>
                <a:ext cx="4589526" cy="307777"/>
              </a:xfrm>
              <a:prstGeom prst="rect">
                <a:avLst/>
              </a:prstGeom>
              <a:blipFill>
                <a:blip r:embed="rId13"/>
                <a:stretch>
                  <a:fillRect l="-1461"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FFECF53-B375-45B7-B0E2-41A737230D90}"/>
                  </a:ext>
                </a:extLst>
              </p:cNvPr>
              <p:cNvSpPr txBox="1"/>
              <p:nvPr/>
            </p:nvSpPr>
            <p:spPr>
              <a:xfrm>
                <a:off x="7461344" y="4836966"/>
                <a:ext cx="320305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6" name="TextBox 25">
                <a:extLst>
                  <a:ext uri="{FF2B5EF4-FFF2-40B4-BE49-F238E27FC236}">
                    <a16:creationId xmlns:a16="http://schemas.microsoft.com/office/drawing/2014/main" id="{4FFECF53-B375-45B7-B0E2-41A737230D90}"/>
                  </a:ext>
                </a:extLst>
              </p:cNvPr>
              <p:cNvSpPr txBox="1">
                <a:spLocks noRot="1" noChangeAspect="1" noMove="1" noResize="1" noEditPoints="1" noAdjustHandles="1" noChangeArrowheads="1" noChangeShapeType="1" noTextEdit="1"/>
              </p:cNvSpPr>
              <p:nvPr/>
            </p:nvSpPr>
            <p:spPr>
              <a:xfrm>
                <a:off x="7461344" y="4836966"/>
                <a:ext cx="3203056" cy="307777"/>
              </a:xfrm>
              <a:prstGeom prst="rect">
                <a:avLst/>
              </a:prstGeom>
              <a:blipFill>
                <a:blip r:embed="rId14"/>
                <a:stretch>
                  <a:fillRect l="-2095" b="-17647"/>
                </a:stretch>
              </a:blipFill>
            </p:spPr>
            <p:txBody>
              <a:bodyPr/>
              <a:lstStyle/>
              <a:p>
                <a:r>
                  <a:rPr lang="en-IN">
                    <a:noFill/>
                  </a:rPr>
                  <a:t> </a:t>
                </a:r>
              </a:p>
            </p:txBody>
          </p:sp>
        </mc:Fallback>
      </mc:AlternateContent>
      <p:sp>
        <p:nvSpPr>
          <p:cNvPr id="27" name="TextBox 26">
            <a:extLst>
              <a:ext uri="{FF2B5EF4-FFF2-40B4-BE49-F238E27FC236}">
                <a16:creationId xmlns:a16="http://schemas.microsoft.com/office/drawing/2014/main" id="{AB3B0AF6-82AA-49D1-96F8-A38AF1DCAE69}"/>
              </a:ext>
            </a:extLst>
          </p:cNvPr>
          <p:cNvSpPr txBox="1"/>
          <p:nvPr/>
        </p:nvSpPr>
        <p:spPr>
          <a:xfrm>
            <a:off x="6474974" y="1814542"/>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maximize </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28" name="TextBox 27">
            <a:extLst>
              <a:ext uri="{FF2B5EF4-FFF2-40B4-BE49-F238E27FC236}">
                <a16:creationId xmlns:a16="http://schemas.microsoft.com/office/drawing/2014/main" id="{CF9E4DB8-D9B1-441F-A1F6-EC2A9A7C5936}"/>
              </a:ext>
            </a:extLst>
          </p:cNvPr>
          <p:cNvSpPr txBox="1"/>
          <p:nvPr/>
        </p:nvSpPr>
        <p:spPr>
          <a:xfrm>
            <a:off x="6474973" y="2619606"/>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subject to</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29" name="TextBox 28">
            <a:extLst>
              <a:ext uri="{FF2B5EF4-FFF2-40B4-BE49-F238E27FC236}">
                <a16:creationId xmlns:a16="http://schemas.microsoft.com/office/drawing/2014/main" id="{78BD91DC-3A0C-46BF-98B7-BDFA26E36C27}"/>
              </a:ext>
            </a:extLst>
          </p:cNvPr>
          <p:cNvSpPr txBox="1"/>
          <p:nvPr/>
        </p:nvSpPr>
        <p:spPr>
          <a:xfrm>
            <a:off x="6638367" y="4787789"/>
            <a:ext cx="109118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where</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910A2B3F-452E-4DE5-A6B5-CE96D1C7895A}"/>
                  </a:ext>
                </a:extLst>
              </p:cNvPr>
              <p:cNvSpPr txBox="1">
                <a:spLocks/>
              </p:cNvSpPr>
              <p:nvPr/>
            </p:nvSpPr>
            <p:spPr>
              <a:xfrm>
                <a:off x="44095" y="5460189"/>
                <a:ext cx="9549839" cy="787967"/>
              </a:xfrm>
              <a:prstGeom prst="rect">
                <a:avLst/>
              </a:prstGeom>
              <a:solidFill>
                <a:schemeClr val="bg1">
                  <a:lumMod val="95000"/>
                </a:schemeClr>
              </a:solidFill>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114000"/>
                  </a:lnSpc>
                  <a:spcBef>
                    <a:spcPts val="1000"/>
                  </a:spcBef>
                  <a:spcAft>
                    <a:spcPts val="0"/>
                  </a:spcAft>
                  <a:buClr>
                    <a:srgbClr val="1D6AA4"/>
                  </a:buClr>
                  <a:buSzTx/>
                  <a:buFont typeface="Wingdings 3" panose="05040102010807070707" pitchFamily="18" charset="2"/>
                  <a:buChar char=""/>
                  <a:tabLst/>
                  <a:defRPr/>
                </a:pPr>
                <a:r>
                  <a:rPr kumimoji="0" lang="en-US" sz="2000" b="1" i="0" u="none" strike="noStrike" kern="1200" cap="none" spc="0" normalizeH="0" baseline="0" noProof="0" dirty="0">
                    <a:ln>
                      <a:noFill/>
                    </a:ln>
                    <a:solidFill>
                      <a:srgbClr val="1D6FA9"/>
                    </a:solidFill>
                    <a:effectLst/>
                    <a:uLnTx/>
                    <a:uFillTx/>
                    <a:latin typeface="Roboto Condensed"/>
                    <a:ea typeface="+mn-ea"/>
                    <a:cs typeface="+mn-cs"/>
                  </a:rPr>
                  <a:t>Solution</a:t>
                </a:r>
                <a:r>
                  <a:rPr kumimoji="0" lang="en-US" sz="2000" b="1" i="0" u="none" strike="noStrike" kern="1200" cap="none" spc="0" normalizeH="0" baseline="0" noProof="0" dirty="0">
                    <a:ln>
                      <a:noFill/>
                    </a:ln>
                    <a:solidFill>
                      <a:srgbClr val="000000"/>
                    </a:solidFill>
                    <a:effectLst/>
                    <a:uLnTx/>
                    <a:uFillTx/>
                    <a:latin typeface="Roboto Condensed"/>
                    <a:ea typeface="+mn-ea"/>
                    <a:cs typeface="+mn-cs"/>
                  </a:rPr>
                  <a:t>: </a:t>
                </a:r>
                <a:r>
                  <a:rPr kumimoji="0" lang="en-US" sz="2000" b="0" i="0" u="none" strike="noStrike" kern="1200" cap="none" spc="0" normalizeH="0" baseline="0" noProof="0" dirty="0">
                    <a:ln>
                      <a:noFill/>
                    </a:ln>
                    <a:solidFill>
                      <a:srgbClr val="000000"/>
                    </a:solidFill>
                    <a:effectLst/>
                    <a:uLnTx/>
                    <a:uFillTx/>
                    <a:latin typeface="Roboto Condensed"/>
                    <a:ea typeface="+mn-ea"/>
                    <a:cs typeface="+mn-cs"/>
                  </a:rPr>
                  <a:t>A set of variables </a:t>
                </a:r>
                <a14:m>
                  <m:oMath xmlns:m="http://schemas.openxmlformats.org/officeDocument/2006/math">
                    <m:d>
                      <m:dPr>
                        <m:ctrlP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dPr>
                      <m:e>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𝑚</m:t>
                            </m:r>
                          </m:sub>
                        </m:sSub>
                      </m:e>
                    </m:d>
                    <m:r>
                      <a:rPr kumimoji="0" lang="en-US" sz="20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t> </m:t>
                    </m:r>
                  </m:oMath>
                </a14:m>
                <a:r>
                  <a:rPr kumimoji="0" lang="en-US" sz="2000" b="0" i="0" u="none" strike="noStrike" kern="1200" cap="none" spc="0" normalizeH="0" baseline="0" noProof="0" dirty="0">
                    <a:ln>
                      <a:noFill/>
                    </a:ln>
                    <a:solidFill>
                      <a:srgbClr val="000000"/>
                    </a:solidFill>
                    <a:effectLst/>
                    <a:uLnTx/>
                    <a:uFillTx/>
                    <a:latin typeface="Roboto Condensed"/>
                    <a:ea typeface="+mn-ea"/>
                    <a:cs typeface="+mn-cs"/>
                  </a:rPr>
                  <a:t>is called a solution to L.P. problem if it satisfies the constraints (1).</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33" name="Content Placeholder 2">
                <a:extLst>
                  <a:ext uri="{FF2B5EF4-FFF2-40B4-BE49-F238E27FC236}">
                    <a16:creationId xmlns:a16="http://schemas.microsoft.com/office/drawing/2014/main" id="{910A2B3F-452E-4DE5-A6B5-CE96D1C7895A}"/>
                  </a:ext>
                </a:extLst>
              </p:cNvPr>
              <p:cNvSpPr txBox="1">
                <a:spLocks noRot="1" noChangeAspect="1" noMove="1" noResize="1" noEditPoints="1" noAdjustHandles="1" noChangeArrowheads="1" noChangeShapeType="1" noTextEdit="1"/>
              </p:cNvSpPr>
              <p:nvPr/>
            </p:nvSpPr>
            <p:spPr>
              <a:xfrm>
                <a:off x="44095" y="5460189"/>
                <a:ext cx="9549839" cy="787967"/>
              </a:xfrm>
              <a:prstGeom prst="rect">
                <a:avLst/>
              </a:prstGeom>
              <a:blipFill>
                <a:blip r:embed="rId15"/>
                <a:stretch>
                  <a:fillRect l="-574" t="-1550" r="-638" b="-11628"/>
                </a:stretch>
              </a:blipFill>
            </p:spPr>
            <p:txBody>
              <a:bodyPr/>
              <a:lstStyle/>
              <a:p>
                <a:r>
                  <a:rPr lang="en-IN">
                    <a:noFill/>
                  </a:rPr>
                  <a:t> </a:t>
                </a:r>
              </a:p>
            </p:txBody>
          </p:sp>
        </mc:Fallback>
      </mc:AlternateContent>
      <p:sp>
        <p:nvSpPr>
          <p:cNvPr id="34" name="Right Brace 33">
            <a:extLst>
              <a:ext uri="{FF2B5EF4-FFF2-40B4-BE49-F238E27FC236}">
                <a16:creationId xmlns:a16="http://schemas.microsoft.com/office/drawing/2014/main" id="{91FA6CAB-90A2-4492-9D00-72A51539E0CB}"/>
              </a:ext>
            </a:extLst>
          </p:cNvPr>
          <p:cNvSpPr/>
          <p:nvPr/>
        </p:nvSpPr>
        <p:spPr>
          <a:xfrm>
            <a:off x="11281614" y="3149810"/>
            <a:ext cx="139408" cy="15258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35" name="TextBox 34">
            <a:extLst>
              <a:ext uri="{FF2B5EF4-FFF2-40B4-BE49-F238E27FC236}">
                <a16:creationId xmlns:a16="http://schemas.microsoft.com/office/drawing/2014/main" id="{DF71A063-F8FA-4CCB-B741-C06584C3BDE7}"/>
              </a:ext>
            </a:extLst>
          </p:cNvPr>
          <p:cNvSpPr txBox="1"/>
          <p:nvPr/>
        </p:nvSpPr>
        <p:spPr>
          <a:xfrm>
            <a:off x="11506479" y="3664997"/>
            <a:ext cx="7091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(1)</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6" name="TextBox 35">
            <a:extLst>
              <a:ext uri="{FF2B5EF4-FFF2-40B4-BE49-F238E27FC236}">
                <a16:creationId xmlns:a16="http://schemas.microsoft.com/office/drawing/2014/main" id="{62308CA8-AEAB-4DCA-A8A0-2CB346BA0729}"/>
              </a:ext>
            </a:extLst>
          </p:cNvPr>
          <p:cNvSpPr txBox="1"/>
          <p:nvPr/>
        </p:nvSpPr>
        <p:spPr>
          <a:xfrm>
            <a:off x="11506479" y="4787789"/>
            <a:ext cx="7091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(2)</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50719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up)">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left)">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left)">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left)">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wipe(left)">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left)">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left)">
                                      <p:cBhvr>
                                        <p:cTn id="92" dur="500"/>
                                        <p:tgtEl>
                                          <p:spTgt spid="2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wipe(left)">
                                      <p:cBhvr>
                                        <p:cTn id="97" dur="500"/>
                                        <p:tgtEl>
                                          <p:spTgt spid="2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wipe(left)">
                                      <p:cBhvr>
                                        <p:cTn id="102" dur="50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wipe(left)">
                                      <p:cBhvr>
                                        <p:cTn id="107" dur="500"/>
                                        <p:tgtEl>
                                          <p:spTgt spid="2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wipe(left)">
                                      <p:cBhvr>
                                        <p:cTn id="112" dur="500"/>
                                        <p:tgtEl>
                                          <p:spTgt spid="26"/>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wipe(left)">
                                      <p:cBhvr>
                                        <p:cTn id="117" dur="500"/>
                                        <p:tgtEl>
                                          <p:spTgt spid="34"/>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wipe(left)">
                                      <p:cBhvr>
                                        <p:cTn id="122" dur="500"/>
                                        <p:tgtEl>
                                          <p:spTgt spid="35"/>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wipe(left)">
                                      <p:cBhvr>
                                        <p:cTn id="127" dur="500"/>
                                        <p:tgtEl>
                                          <p:spTgt spid="3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wipe(left)">
                                      <p:cBhvr>
                                        <p:cTn id="1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7" grpId="0"/>
      <p:bldP spid="8" grpId="0"/>
      <p:bldP spid="9" grpId="0"/>
      <p:bldP spid="13" grpId="0"/>
      <p:bldP spid="14" grpId="0"/>
      <p:bldP spid="15" grpId="0"/>
      <p:bldP spid="20" grpId="0"/>
      <p:bldP spid="21" grpId="0"/>
      <p:bldP spid="22" grpId="0"/>
      <p:bldP spid="23" grpId="0"/>
      <p:bldP spid="24" grpId="0"/>
      <p:bldP spid="25" grpId="0"/>
      <p:bldP spid="26" grpId="0"/>
      <p:bldP spid="27" grpId="0"/>
      <p:bldP spid="28" grpId="0"/>
      <p:bldP spid="29" grpId="0"/>
      <p:bldP spid="33" grpId="0" animBg="1"/>
      <p:bldP spid="34" grpId="0" animBg="1"/>
      <p:bldP spid="35" grpId="0"/>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B70DC-616A-42A2-8184-5D1C926B0BA4}"/>
              </a:ext>
            </a:extLst>
          </p:cNvPr>
          <p:cNvSpPr>
            <a:spLocks noGrp="1"/>
          </p:cNvSpPr>
          <p:nvPr>
            <p:ph type="title"/>
          </p:nvPr>
        </p:nvSpPr>
        <p:spPr/>
        <p:txBody>
          <a:bodyPr/>
          <a:lstStyle/>
          <a:p>
            <a:r>
              <a:rPr lang="en-IN" dirty="0"/>
              <a:t>Important Definitions: </a:t>
            </a:r>
            <a:r>
              <a:rPr lang="en-IN" dirty="0">
                <a:solidFill>
                  <a:srgbClr val="0070C0"/>
                </a:solidFill>
              </a:rPr>
              <a:t>Feasible Solution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C03114-A860-4762-8459-5B1F32218EED}"/>
                  </a:ext>
                </a:extLst>
              </p:cNvPr>
              <p:cNvSpPr>
                <a:spLocks noGrp="1"/>
              </p:cNvSpPr>
              <p:nvPr>
                <p:ph idx="1"/>
              </p:nvPr>
            </p:nvSpPr>
            <p:spPr>
              <a:xfrm>
                <a:off x="44097" y="863445"/>
                <a:ext cx="5964820" cy="1260965"/>
              </a:xfrm>
            </p:spPr>
            <p:txBody>
              <a:bodyPr/>
              <a:lstStyle/>
              <a:p>
                <a:r>
                  <a:rPr lang="en-US" sz="2000" dirty="0"/>
                  <a:t>Consider the general linear programming problem involving n variables and m constraints </a:t>
                </a:r>
                <a14:m>
                  <m:oMath xmlns:m="http://schemas.openxmlformats.org/officeDocument/2006/math">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𝑚</m:t>
                        </m:r>
                        <m:r>
                          <a:rPr lang="en-IN" sz="2000" b="0" i="1" smtClean="0">
                            <a:latin typeface="Cambria Math" panose="02040503050406030204" pitchFamily="18" charset="0"/>
                          </a:rPr>
                          <m:t>≤</m:t>
                        </m:r>
                        <m:r>
                          <a:rPr lang="en-IN" sz="2000" b="0" i="1" smtClean="0">
                            <a:latin typeface="Cambria Math" panose="02040503050406030204" pitchFamily="18" charset="0"/>
                          </a:rPr>
                          <m:t>𝑛</m:t>
                        </m:r>
                      </m:e>
                    </m:d>
                    <m:r>
                      <a:rPr lang="en-IN" sz="2000" b="0" i="1" smtClean="0">
                        <a:latin typeface="Cambria Math" panose="02040503050406030204" pitchFamily="18" charset="0"/>
                      </a:rPr>
                      <m:t>.</m:t>
                    </m:r>
                  </m:oMath>
                </a14:m>
                <a:endParaRPr lang="en-IN" sz="2000" dirty="0"/>
              </a:p>
              <a:p>
                <a:r>
                  <a:rPr lang="en-US" sz="2000" dirty="0"/>
                  <a:t>Determine the values of variables </a:t>
                </a:r>
                <a14:m>
                  <m:oMath xmlns:m="http://schemas.openxmlformats.org/officeDocument/2006/math">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1</m:t>
                        </m:r>
                      </m:sub>
                    </m:sSub>
                    <m:r>
                      <a:rPr lang="en-IN" sz="2000" b="0" i="1" dirty="0" smtClean="0">
                        <a:latin typeface="Cambria Math" panose="02040503050406030204" pitchFamily="18" charset="0"/>
                      </a:rPr>
                      <m:t>, </m:t>
                    </m:r>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2</m:t>
                        </m:r>
                      </m:sub>
                    </m:sSub>
                    <m:r>
                      <a:rPr lang="en-IN" sz="2000" b="0" i="1" dirty="0" smtClean="0">
                        <a:latin typeface="Cambria Math" panose="02040503050406030204" pitchFamily="18" charset="0"/>
                      </a:rPr>
                      <m:t>,…,</m:t>
                    </m:r>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𝑛</m:t>
                        </m:r>
                      </m:sub>
                    </m:sSub>
                  </m:oMath>
                </a14:m>
                <a:r>
                  <a:rPr lang="en-US" sz="2000" dirty="0"/>
                  <a:t> which</a:t>
                </a:r>
                <a:endParaRPr lang="en-IN" sz="2000" dirty="0"/>
              </a:p>
            </p:txBody>
          </p:sp>
        </mc:Choice>
        <mc:Fallback xmlns="">
          <p:sp>
            <p:nvSpPr>
              <p:cNvPr id="3" name="Content Placeholder 2">
                <a:extLst>
                  <a:ext uri="{FF2B5EF4-FFF2-40B4-BE49-F238E27FC236}">
                    <a16:creationId xmlns:a16="http://schemas.microsoft.com/office/drawing/2014/main" id="{17C03114-A860-4762-8459-5B1F32218EED}"/>
                  </a:ext>
                </a:extLst>
              </p:cNvPr>
              <p:cNvSpPr>
                <a:spLocks noGrp="1" noRot="1" noChangeAspect="1" noMove="1" noResize="1" noEditPoints="1" noAdjustHandles="1" noChangeArrowheads="1" noChangeShapeType="1" noTextEdit="1"/>
              </p:cNvSpPr>
              <p:nvPr>
                <p:ph idx="1"/>
              </p:nvPr>
            </p:nvSpPr>
            <p:spPr>
              <a:xfrm>
                <a:off x="44097" y="863445"/>
                <a:ext cx="5964820" cy="1260965"/>
              </a:xfrm>
              <a:blipFill>
                <a:blip r:embed="rId2"/>
                <a:stretch>
                  <a:fillRect l="-919" t="-4854" r="-10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2ED800B-1A3C-487A-975D-47AA80FEA32B}"/>
                  </a:ext>
                </a:extLst>
              </p:cNvPr>
              <p:cNvSpPr txBox="1"/>
              <p:nvPr/>
            </p:nvSpPr>
            <p:spPr>
              <a:xfrm>
                <a:off x="1454013" y="2051840"/>
                <a:ext cx="315349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𝑍</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4" name="TextBox 3">
                <a:extLst>
                  <a:ext uri="{FF2B5EF4-FFF2-40B4-BE49-F238E27FC236}">
                    <a16:creationId xmlns:a16="http://schemas.microsoft.com/office/drawing/2014/main" id="{02ED800B-1A3C-487A-975D-47AA80FEA32B}"/>
                  </a:ext>
                </a:extLst>
              </p:cNvPr>
              <p:cNvSpPr txBox="1">
                <a:spLocks noRot="1" noChangeAspect="1" noMove="1" noResize="1" noEditPoints="1" noAdjustHandles="1" noChangeArrowheads="1" noChangeShapeType="1" noTextEdit="1"/>
              </p:cNvSpPr>
              <p:nvPr/>
            </p:nvSpPr>
            <p:spPr>
              <a:xfrm>
                <a:off x="1454013" y="2051840"/>
                <a:ext cx="3153492" cy="307777"/>
              </a:xfrm>
              <a:prstGeom prst="rect">
                <a:avLst/>
              </a:prstGeom>
              <a:blipFill>
                <a:blip r:embed="rId3"/>
                <a:stretch>
                  <a:fillRect l="-1547"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AC63B7-22C1-4745-B868-8BC93A51651B}"/>
                  </a:ext>
                </a:extLst>
              </p:cNvPr>
              <p:cNvSpPr txBox="1"/>
              <p:nvPr/>
            </p:nvSpPr>
            <p:spPr>
              <a:xfrm>
                <a:off x="1454013" y="2635792"/>
                <a:ext cx="439985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5" name="TextBox 4">
                <a:extLst>
                  <a:ext uri="{FF2B5EF4-FFF2-40B4-BE49-F238E27FC236}">
                    <a16:creationId xmlns:a16="http://schemas.microsoft.com/office/drawing/2014/main" id="{72AC63B7-22C1-4745-B868-8BC93A51651B}"/>
                  </a:ext>
                </a:extLst>
              </p:cNvPr>
              <p:cNvSpPr txBox="1">
                <a:spLocks noRot="1" noChangeAspect="1" noMove="1" noResize="1" noEditPoints="1" noAdjustHandles="1" noChangeArrowheads="1" noChangeShapeType="1" noTextEdit="1"/>
              </p:cNvSpPr>
              <p:nvPr/>
            </p:nvSpPr>
            <p:spPr>
              <a:xfrm>
                <a:off x="1454013" y="2635792"/>
                <a:ext cx="4399859" cy="307777"/>
              </a:xfrm>
              <a:prstGeom prst="rect">
                <a:avLst/>
              </a:prstGeom>
              <a:blipFill>
                <a:blip r:embed="rId4"/>
                <a:stretch>
                  <a:fillRect l="-1526"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919510-5D13-4C93-ACC1-D0F175B95499}"/>
                  </a:ext>
                </a:extLst>
              </p:cNvPr>
              <p:cNvSpPr txBox="1"/>
              <p:nvPr/>
            </p:nvSpPr>
            <p:spPr>
              <a:xfrm>
                <a:off x="1454013" y="3149810"/>
                <a:ext cx="442371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6" name="TextBox 5">
                <a:extLst>
                  <a:ext uri="{FF2B5EF4-FFF2-40B4-BE49-F238E27FC236}">
                    <a16:creationId xmlns:a16="http://schemas.microsoft.com/office/drawing/2014/main" id="{BC919510-5D13-4C93-ACC1-D0F175B95499}"/>
                  </a:ext>
                </a:extLst>
              </p:cNvPr>
              <p:cNvSpPr txBox="1">
                <a:spLocks noRot="1" noChangeAspect="1" noMove="1" noResize="1" noEditPoints="1" noAdjustHandles="1" noChangeArrowheads="1" noChangeShapeType="1" noTextEdit="1"/>
              </p:cNvSpPr>
              <p:nvPr/>
            </p:nvSpPr>
            <p:spPr>
              <a:xfrm>
                <a:off x="1454013" y="3149810"/>
                <a:ext cx="4423712" cy="307777"/>
              </a:xfrm>
              <a:prstGeom prst="rect">
                <a:avLst/>
              </a:prstGeom>
              <a:blipFill>
                <a:blip r:embed="rId5"/>
                <a:stretch>
                  <a:fillRect l="-1517"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EAF2CF-103B-422A-9657-8FAC78440311}"/>
                  </a:ext>
                </a:extLst>
              </p:cNvPr>
              <p:cNvSpPr txBox="1"/>
              <p:nvPr/>
            </p:nvSpPr>
            <p:spPr>
              <a:xfrm>
                <a:off x="1652495" y="3598991"/>
                <a:ext cx="13946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7" name="TextBox 6">
                <a:extLst>
                  <a:ext uri="{FF2B5EF4-FFF2-40B4-BE49-F238E27FC236}">
                    <a16:creationId xmlns:a16="http://schemas.microsoft.com/office/drawing/2014/main" id="{1EEAF2CF-103B-422A-9657-8FAC78440311}"/>
                  </a:ext>
                </a:extLst>
              </p:cNvPr>
              <p:cNvSpPr txBox="1">
                <a:spLocks noRot="1" noChangeAspect="1" noMove="1" noResize="1" noEditPoints="1" noAdjustHandles="1" noChangeArrowheads="1" noChangeShapeType="1" noTextEdit="1"/>
              </p:cNvSpPr>
              <p:nvPr/>
            </p:nvSpPr>
            <p:spPr>
              <a:xfrm>
                <a:off x="1652495" y="3598991"/>
                <a:ext cx="139461" cy="307777"/>
              </a:xfrm>
              <a:prstGeom prst="rect">
                <a:avLst/>
              </a:prstGeom>
              <a:blipFill>
                <a:blip r:embed="rId6"/>
                <a:stretch>
                  <a:fillRect l="-39130" r="-39130" b="-588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F4412B-A7CF-41E0-96A0-430B1248E256}"/>
                  </a:ext>
                </a:extLst>
              </p:cNvPr>
              <p:cNvSpPr txBox="1"/>
              <p:nvPr/>
            </p:nvSpPr>
            <p:spPr>
              <a:xfrm>
                <a:off x="1454013" y="3932437"/>
                <a:ext cx="468981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8" name="TextBox 7">
                <a:extLst>
                  <a:ext uri="{FF2B5EF4-FFF2-40B4-BE49-F238E27FC236}">
                    <a16:creationId xmlns:a16="http://schemas.microsoft.com/office/drawing/2014/main" id="{C3F4412B-A7CF-41E0-96A0-430B1248E256}"/>
                  </a:ext>
                </a:extLst>
              </p:cNvPr>
              <p:cNvSpPr txBox="1">
                <a:spLocks noRot="1" noChangeAspect="1" noMove="1" noResize="1" noEditPoints="1" noAdjustHandles="1" noChangeArrowheads="1" noChangeShapeType="1" noTextEdit="1"/>
              </p:cNvSpPr>
              <p:nvPr/>
            </p:nvSpPr>
            <p:spPr>
              <a:xfrm>
                <a:off x="1454013" y="3932437"/>
                <a:ext cx="4689810" cy="307777"/>
              </a:xfrm>
              <a:prstGeom prst="rect">
                <a:avLst/>
              </a:prstGeom>
              <a:blipFill>
                <a:blip r:embed="rId7"/>
                <a:stretch>
                  <a:fillRect l="-1430"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306F30-2792-48E2-8D5C-C8EDDDF6DAF9}"/>
                  </a:ext>
                </a:extLst>
              </p:cNvPr>
              <p:cNvSpPr txBox="1"/>
              <p:nvPr/>
            </p:nvSpPr>
            <p:spPr>
              <a:xfrm>
                <a:off x="1454013" y="4401537"/>
                <a:ext cx="181370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9" name="TextBox 8">
                <a:extLst>
                  <a:ext uri="{FF2B5EF4-FFF2-40B4-BE49-F238E27FC236}">
                    <a16:creationId xmlns:a16="http://schemas.microsoft.com/office/drawing/2014/main" id="{39306F30-2792-48E2-8D5C-C8EDDDF6DAF9}"/>
                  </a:ext>
                </a:extLst>
              </p:cNvPr>
              <p:cNvSpPr txBox="1">
                <a:spLocks noRot="1" noChangeAspect="1" noMove="1" noResize="1" noEditPoints="1" noAdjustHandles="1" noChangeArrowheads="1" noChangeShapeType="1" noTextEdit="1"/>
              </p:cNvSpPr>
              <p:nvPr/>
            </p:nvSpPr>
            <p:spPr>
              <a:xfrm>
                <a:off x="1454013" y="4401537"/>
                <a:ext cx="1813702" cy="307777"/>
              </a:xfrm>
              <a:prstGeom prst="rect">
                <a:avLst/>
              </a:prstGeom>
              <a:blipFill>
                <a:blip r:embed="rId8"/>
                <a:stretch>
                  <a:fillRect l="-3704" b="-17647"/>
                </a:stretch>
              </a:blipFill>
            </p:spPr>
            <p:txBody>
              <a:bodyPr/>
              <a:lstStyle/>
              <a:p>
                <a:r>
                  <a:rPr lang="en-IN">
                    <a:noFill/>
                  </a:rPr>
                  <a:t> </a:t>
                </a:r>
              </a:p>
            </p:txBody>
          </p:sp>
        </mc:Fallback>
      </mc:AlternateContent>
      <p:sp>
        <p:nvSpPr>
          <p:cNvPr id="13" name="TextBox 12">
            <a:extLst>
              <a:ext uri="{FF2B5EF4-FFF2-40B4-BE49-F238E27FC236}">
                <a16:creationId xmlns:a16="http://schemas.microsoft.com/office/drawing/2014/main" id="{0C8CAECA-DA43-4864-B462-6EAF857207C3}"/>
              </a:ext>
            </a:extLst>
          </p:cNvPr>
          <p:cNvSpPr txBox="1"/>
          <p:nvPr/>
        </p:nvSpPr>
        <p:spPr>
          <a:xfrm>
            <a:off x="258228" y="2016740"/>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maximize </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4" name="TextBox 13">
            <a:extLst>
              <a:ext uri="{FF2B5EF4-FFF2-40B4-BE49-F238E27FC236}">
                <a16:creationId xmlns:a16="http://schemas.microsoft.com/office/drawing/2014/main" id="{ABD62817-8DC7-4566-A99C-5CE689AC9CC5}"/>
              </a:ext>
            </a:extLst>
          </p:cNvPr>
          <p:cNvSpPr txBox="1"/>
          <p:nvPr/>
        </p:nvSpPr>
        <p:spPr>
          <a:xfrm>
            <a:off x="243714" y="2619606"/>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subject to</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5" name="TextBox 14">
            <a:extLst>
              <a:ext uri="{FF2B5EF4-FFF2-40B4-BE49-F238E27FC236}">
                <a16:creationId xmlns:a16="http://schemas.microsoft.com/office/drawing/2014/main" id="{7899AB40-9AB7-40D1-AFD2-A7E2CABEA9B5}"/>
              </a:ext>
            </a:extLst>
          </p:cNvPr>
          <p:cNvSpPr txBox="1"/>
          <p:nvPr/>
        </p:nvSpPr>
        <p:spPr>
          <a:xfrm>
            <a:off x="631036" y="4352360"/>
            <a:ext cx="109118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where</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cxnSp>
        <p:nvCxnSpPr>
          <p:cNvPr id="17" name="Straight Connector 16">
            <a:extLst>
              <a:ext uri="{FF2B5EF4-FFF2-40B4-BE49-F238E27FC236}">
                <a16:creationId xmlns:a16="http://schemas.microsoft.com/office/drawing/2014/main" id="{BA5FC00E-52AD-4439-BBCA-B3F8205F9DB1}"/>
              </a:ext>
            </a:extLst>
          </p:cNvPr>
          <p:cNvCxnSpPr>
            <a:cxnSpLocks/>
            <a:stCxn id="2" idx="2"/>
          </p:cNvCxnSpPr>
          <p:nvPr/>
        </p:nvCxnSpPr>
        <p:spPr>
          <a:xfrm>
            <a:off x="6096000" y="711201"/>
            <a:ext cx="0" cy="4476698"/>
          </a:xfrm>
          <a:prstGeom prst="line">
            <a:avLst/>
          </a:prstGeom>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5EF8D3E-C09E-4F9E-ADE7-DE54943A838B}"/>
              </a:ext>
            </a:extLst>
          </p:cNvPr>
          <p:cNvSpPr txBox="1">
            <a:spLocks/>
          </p:cNvSpPr>
          <p:nvPr/>
        </p:nvSpPr>
        <p:spPr>
          <a:xfrm>
            <a:off x="6183084" y="863446"/>
            <a:ext cx="5964820" cy="90729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B84742"/>
              </a:buClr>
              <a:buSzTx/>
              <a:buFont typeface="Wingdings 3" panose="05040102010807070707" pitchFamily="18" charset="2"/>
              <a:buChar char=""/>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Introducing slack variables s</a:t>
            </a:r>
            <a:r>
              <a:rPr kumimoji="0" lang="en-US" sz="2000" b="0" i="0" u="none" strike="noStrike" kern="1200" cap="none" spc="0" normalizeH="0" baseline="-25000" noProof="0" dirty="0">
                <a:ln>
                  <a:noFill/>
                </a:ln>
                <a:solidFill>
                  <a:srgbClr val="212121"/>
                </a:solidFill>
                <a:effectLst/>
                <a:uLnTx/>
                <a:uFillTx/>
                <a:latin typeface="Roboto Condensed"/>
                <a:ea typeface="+mn-ea"/>
                <a:cs typeface="+mn-cs"/>
              </a:rPr>
              <a:t>1</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s</a:t>
            </a:r>
            <a:r>
              <a:rPr kumimoji="0" lang="en-US" sz="2000" b="0" i="0" u="none" strike="noStrike" kern="1200" cap="none" spc="0" normalizeH="0" baseline="-25000" noProof="0" dirty="0">
                <a:ln>
                  <a:noFill/>
                </a:ln>
                <a:solidFill>
                  <a:srgbClr val="212121"/>
                </a:solidFill>
                <a:effectLst/>
                <a:uLnTx/>
                <a:uFillTx/>
                <a:latin typeface="Roboto Condensed"/>
                <a:ea typeface="+mn-ea"/>
                <a:cs typeface="+mn-cs"/>
              </a:rPr>
              <a:t>2</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 </a:t>
            </a:r>
            <a:r>
              <a:rPr kumimoji="0" lang="en-US" sz="2000" b="0" i="0" u="none" strike="noStrike" kern="1200" cap="none" spc="0" normalizeH="0" baseline="0" noProof="0" dirty="0" err="1">
                <a:ln>
                  <a:noFill/>
                </a:ln>
                <a:solidFill>
                  <a:srgbClr val="212121"/>
                </a:solidFill>
                <a:effectLst/>
                <a:uLnTx/>
                <a:uFillTx/>
                <a:latin typeface="Roboto Condensed"/>
                <a:ea typeface="+mn-ea"/>
                <a:cs typeface="+mn-cs"/>
              </a:rPr>
              <a:t>s</a:t>
            </a:r>
            <a:r>
              <a:rPr kumimoji="0" lang="en-US" sz="2000" b="0" i="0" u="none" strike="noStrike" kern="1200" cap="none" spc="0" normalizeH="0" baseline="-25000" noProof="0" dirty="0" err="1">
                <a:ln>
                  <a:noFill/>
                </a:ln>
                <a:solidFill>
                  <a:srgbClr val="212121"/>
                </a:solidFill>
                <a:effectLst/>
                <a:uLnTx/>
                <a:uFillTx/>
                <a:latin typeface="Roboto Condensed"/>
                <a:ea typeface="+mn-ea"/>
                <a:cs typeface="+mn-cs"/>
              </a:rPr>
              <a:t>m</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in the constraints, it can be put in the following standard form</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CED18FA-829D-4E01-8699-9B51382C03DE}"/>
                  </a:ext>
                </a:extLst>
              </p:cNvPr>
              <p:cNvSpPr txBox="1"/>
              <p:nvPr/>
            </p:nvSpPr>
            <p:spPr>
              <a:xfrm>
                <a:off x="6544191" y="2268673"/>
                <a:ext cx="508523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𝑍</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1" name="TextBox 20">
                <a:extLst>
                  <a:ext uri="{FF2B5EF4-FFF2-40B4-BE49-F238E27FC236}">
                    <a16:creationId xmlns:a16="http://schemas.microsoft.com/office/drawing/2014/main" id="{1CED18FA-829D-4E01-8699-9B51382C03DE}"/>
                  </a:ext>
                </a:extLst>
              </p:cNvPr>
              <p:cNvSpPr txBox="1">
                <a:spLocks noRot="1" noChangeAspect="1" noMove="1" noResize="1" noEditPoints="1" noAdjustHandles="1" noChangeArrowheads="1" noChangeShapeType="1" noTextEdit="1"/>
              </p:cNvSpPr>
              <p:nvPr/>
            </p:nvSpPr>
            <p:spPr>
              <a:xfrm>
                <a:off x="6544191" y="2268673"/>
                <a:ext cx="5085238" cy="307777"/>
              </a:xfrm>
              <a:prstGeom prst="rect">
                <a:avLst/>
              </a:prstGeom>
              <a:blipFill>
                <a:blip r:embed="rId9"/>
                <a:stretch>
                  <a:fillRect l="-719"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AD88393-05CE-499D-BB44-C14EEB862E6F}"/>
                  </a:ext>
                </a:extLst>
              </p:cNvPr>
              <p:cNvSpPr txBox="1"/>
              <p:nvPr/>
            </p:nvSpPr>
            <p:spPr>
              <a:xfrm>
                <a:off x="6692088" y="3071221"/>
                <a:ext cx="422968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2" name="TextBox 21">
                <a:extLst>
                  <a:ext uri="{FF2B5EF4-FFF2-40B4-BE49-F238E27FC236}">
                    <a16:creationId xmlns:a16="http://schemas.microsoft.com/office/drawing/2014/main" id="{DAD88393-05CE-499D-BB44-C14EEB862E6F}"/>
                  </a:ext>
                </a:extLst>
              </p:cNvPr>
              <p:cNvSpPr txBox="1">
                <a:spLocks noRot="1" noChangeAspect="1" noMove="1" noResize="1" noEditPoints="1" noAdjustHandles="1" noChangeArrowheads="1" noChangeShapeType="1" noTextEdit="1"/>
              </p:cNvSpPr>
              <p:nvPr/>
            </p:nvSpPr>
            <p:spPr>
              <a:xfrm>
                <a:off x="6692088" y="3071221"/>
                <a:ext cx="4229684" cy="307777"/>
              </a:xfrm>
              <a:prstGeom prst="rect">
                <a:avLst/>
              </a:prstGeom>
              <a:blipFill>
                <a:blip r:embed="rId10"/>
                <a:stretch>
                  <a:fillRect l="-1585"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38D3993-43DF-4D79-A45B-4F2C5B909DDE}"/>
                  </a:ext>
                </a:extLst>
              </p:cNvPr>
              <p:cNvSpPr txBox="1"/>
              <p:nvPr/>
            </p:nvSpPr>
            <p:spPr>
              <a:xfrm>
                <a:off x="6692088" y="3585239"/>
                <a:ext cx="431560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3" name="TextBox 22">
                <a:extLst>
                  <a:ext uri="{FF2B5EF4-FFF2-40B4-BE49-F238E27FC236}">
                    <a16:creationId xmlns:a16="http://schemas.microsoft.com/office/drawing/2014/main" id="{D38D3993-43DF-4D79-A45B-4F2C5B909DDE}"/>
                  </a:ext>
                </a:extLst>
              </p:cNvPr>
              <p:cNvSpPr txBox="1">
                <a:spLocks noRot="1" noChangeAspect="1" noMove="1" noResize="1" noEditPoints="1" noAdjustHandles="1" noChangeArrowheads="1" noChangeShapeType="1" noTextEdit="1"/>
              </p:cNvSpPr>
              <p:nvPr/>
            </p:nvSpPr>
            <p:spPr>
              <a:xfrm>
                <a:off x="6692088" y="3585239"/>
                <a:ext cx="4315605" cy="307777"/>
              </a:xfrm>
              <a:prstGeom prst="rect">
                <a:avLst/>
              </a:prstGeom>
              <a:blipFill>
                <a:blip r:embed="rId11"/>
                <a:stretch>
                  <a:fillRect l="-1554"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0594829-4A67-423B-99F4-A0EB11D689E1}"/>
                  </a:ext>
                </a:extLst>
              </p:cNvPr>
              <p:cNvSpPr txBox="1"/>
              <p:nvPr/>
            </p:nvSpPr>
            <p:spPr>
              <a:xfrm>
                <a:off x="6890570" y="4034420"/>
                <a:ext cx="13946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4" name="TextBox 23">
                <a:extLst>
                  <a:ext uri="{FF2B5EF4-FFF2-40B4-BE49-F238E27FC236}">
                    <a16:creationId xmlns:a16="http://schemas.microsoft.com/office/drawing/2014/main" id="{80594829-4A67-423B-99F4-A0EB11D689E1}"/>
                  </a:ext>
                </a:extLst>
              </p:cNvPr>
              <p:cNvSpPr txBox="1">
                <a:spLocks noRot="1" noChangeAspect="1" noMove="1" noResize="1" noEditPoints="1" noAdjustHandles="1" noChangeArrowheads="1" noChangeShapeType="1" noTextEdit="1"/>
              </p:cNvSpPr>
              <p:nvPr/>
            </p:nvSpPr>
            <p:spPr>
              <a:xfrm>
                <a:off x="6890570" y="4034420"/>
                <a:ext cx="139461" cy="307777"/>
              </a:xfrm>
              <a:prstGeom prst="rect">
                <a:avLst/>
              </a:prstGeom>
              <a:blipFill>
                <a:blip r:embed="rId12"/>
                <a:stretch>
                  <a:fillRect l="-39130" r="-39130" b="-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6D5C371-0233-42E0-9985-3402799C5372}"/>
                  </a:ext>
                </a:extLst>
              </p:cNvPr>
              <p:cNvSpPr txBox="1"/>
              <p:nvPr/>
            </p:nvSpPr>
            <p:spPr>
              <a:xfrm>
                <a:off x="6692088" y="4367866"/>
                <a:ext cx="458952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5" name="TextBox 24">
                <a:extLst>
                  <a:ext uri="{FF2B5EF4-FFF2-40B4-BE49-F238E27FC236}">
                    <a16:creationId xmlns:a16="http://schemas.microsoft.com/office/drawing/2014/main" id="{C6D5C371-0233-42E0-9985-3402799C5372}"/>
                  </a:ext>
                </a:extLst>
              </p:cNvPr>
              <p:cNvSpPr txBox="1">
                <a:spLocks noRot="1" noChangeAspect="1" noMove="1" noResize="1" noEditPoints="1" noAdjustHandles="1" noChangeArrowheads="1" noChangeShapeType="1" noTextEdit="1"/>
              </p:cNvSpPr>
              <p:nvPr/>
            </p:nvSpPr>
            <p:spPr>
              <a:xfrm>
                <a:off x="6692088" y="4367866"/>
                <a:ext cx="4589526" cy="307777"/>
              </a:xfrm>
              <a:prstGeom prst="rect">
                <a:avLst/>
              </a:prstGeom>
              <a:blipFill>
                <a:blip r:embed="rId13"/>
                <a:stretch>
                  <a:fillRect l="-1461"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FFECF53-B375-45B7-B0E2-41A737230D90}"/>
                  </a:ext>
                </a:extLst>
              </p:cNvPr>
              <p:cNvSpPr txBox="1"/>
              <p:nvPr/>
            </p:nvSpPr>
            <p:spPr>
              <a:xfrm>
                <a:off x="7461344" y="4836966"/>
                <a:ext cx="320305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6" name="TextBox 25">
                <a:extLst>
                  <a:ext uri="{FF2B5EF4-FFF2-40B4-BE49-F238E27FC236}">
                    <a16:creationId xmlns:a16="http://schemas.microsoft.com/office/drawing/2014/main" id="{4FFECF53-B375-45B7-B0E2-41A737230D90}"/>
                  </a:ext>
                </a:extLst>
              </p:cNvPr>
              <p:cNvSpPr txBox="1">
                <a:spLocks noRot="1" noChangeAspect="1" noMove="1" noResize="1" noEditPoints="1" noAdjustHandles="1" noChangeArrowheads="1" noChangeShapeType="1" noTextEdit="1"/>
              </p:cNvSpPr>
              <p:nvPr/>
            </p:nvSpPr>
            <p:spPr>
              <a:xfrm>
                <a:off x="7461344" y="4836966"/>
                <a:ext cx="3203056" cy="307777"/>
              </a:xfrm>
              <a:prstGeom prst="rect">
                <a:avLst/>
              </a:prstGeom>
              <a:blipFill>
                <a:blip r:embed="rId14"/>
                <a:stretch>
                  <a:fillRect l="-2095" b="-17647"/>
                </a:stretch>
              </a:blipFill>
            </p:spPr>
            <p:txBody>
              <a:bodyPr/>
              <a:lstStyle/>
              <a:p>
                <a:r>
                  <a:rPr lang="en-IN">
                    <a:noFill/>
                  </a:rPr>
                  <a:t> </a:t>
                </a:r>
              </a:p>
            </p:txBody>
          </p:sp>
        </mc:Fallback>
      </mc:AlternateContent>
      <p:sp>
        <p:nvSpPr>
          <p:cNvPr id="27" name="TextBox 26">
            <a:extLst>
              <a:ext uri="{FF2B5EF4-FFF2-40B4-BE49-F238E27FC236}">
                <a16:creationId xmlns:a16="http://schemas.microsoft.com/office/drawing/2014/main" id="{AB3B0AF6-82AA-49D1-96F8-A38AF1DCAE69}"/>
              </a:ext>
            </a:extLst>
          </p:cNvPr>
          <p:cNvSpPr txBox="1"/>
          <p:nvPr/>
        </p:nvSpPr>
        <p:spPr>
          <a:xfrm>
            <a:off x="6474974" y="1814542"/>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maximize </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28" name="TextBox 27">
            <a:extLst>
              <a:ext uri="{FF2B5EF4-FFF2-40B4-BE49-F238E27FC236}">
                <a16:creationId xmlns:a16="http://schemas.microsoft.com/office/drawing/2014/main" id="{CF9E4DB8-D9B1-441F-A1F6-EC2A9A7C5936}"/>
              </a:ext>
            </a:extLst>
          </p:cNvPr>
          <p:cNvSpPr txBox="1"/>
          <p:nvPr/>
        </p:nvSpPr>
        <p:spPr>
          <a:xfrm>
            <a:off x="6474973" y="2619606"/>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subject to</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29" name="TextBox 28">
            <a:extLst>
              <a:ext uri="{FF2B5EF4-FFF2-40B4-BE49-F238E27FC236}">
                <a16:creationId xmlns:a16="http://schemas.microsoft.com/office/drawing/2014/main" id="{78BD91DC-3A0C-46BF-98B7-BDFA26E36C27}"/>
              </a:ext>
            </a:extLst>
          </p:cNvPr>
          <p:cNvSpPr txBox="1"/>
          <p:nvPr/>
        </p:nvSpPr>
        <p:spPr>
          <a:xfrm>
            <a:off x="6638367" y="4787789"/>
            <a:ext cx="109118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where</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910A2B3F-452E-4DE5-A6B5-CE96D1C7895A}"/>
                  </a:ext>
                </a:extLst>
              </p:cNvPr>
              <p:cNvSpPr txBox="1">
                <a:spLocks/>
              </p:cNvSpPr>
              <p:nvPr/>
            </p:nvSpPr>
            <p:spPr>
              <a:xfrm>
                <a:off x="44096" y="5460189"/>
                <a:ext cx="9504000" cy="780763"/>
              </a:xfrm>
              <a:prstGeom prst="rect">
                <a:avLst/>
              </a:prstGeom>
              <a:solidFill>
                <a:schemeClr val="bg1">
                  <a:lumMod val="95000"/>
                </a:schemeClr>
              </a:solidFill>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114000"/>
                  </a:lnSpc>
                  <a:spcBef>
                    <a:spcPts val="1000"/>
                  </a:spcBef>
                  <a:spcAft>
                    <a:spcPts val="0"/>
                  </a:spcAft>
                  <a:buClr>
                    <a:srgbClr val="1D6AA4"/>
                  </a:buClr>
                  <a:buSzTx/>
                  <a:buFont typeface="Wingdings 3" panose="05040102010807070707" pitchFamily="18" charset="2"/>
                  <a:buChar char=""/>
                  <a:tabLst/>
                  <a:defRPr/>
                </a:pPr>
                <a:r>
                  <a:rPr kumimoji="0" lang="en-US" sz="2000" b="1" i="0" u="none" strike="noStrike" kern="1200" cap="none" spc="0" normalizeH="0" baseline="0" noProof="0" dirty="0">
                    <a:ln>
                      <a:noFill/>
                    </a:ln>
                    <a:solidFill>
                      <a:srgbClr val="1D6FA9"/>
                    </a:solidFill>
                    <a:effectLst/>
                    <a:uLnTx/>
                    <a:uFillTx/>
                    <a:latin typeface="Roboto Condensed"/>
                    <a:ea typeface="+mn-ea"/>
                    <a:cs typeface="+mn-cs"/>
                  </a:rPr>
                  <a:t>Feasible solution:</a:t>
                </a:r>
                <a:r>
                  <a:rPr kumimoji="0" lang="en-US" sz="2000" b="1" i="0" u="none" strike="noStrike" kern="1200" cap="none" spc="0" normalizeH="0" baseline="0" noProof="0" dirty="0">
                    <a:ln>
                      <a:noFill/>
                    </a:ln>
                    <a:solidFill>
                      <a:srgbClr val="000000"/>
                    </a:solidFill>
                    <a:effectLst/>
                    <a:uLnTx/>
                    <a:uFillTx/>
                    <a:latin typeface="Roboto Condensed"/>
                    <a:ea typeface="+mn-ea"/>
                    <a:cs typeface="+mn-cs"/>
                  </a:rPr>
                  <a:t> </a:t>
                </a:r>
                <a:r>
                  <a:rPr kumimoji="0" lang="en-US" sz="2000" b="0" i="0" u="none" strike="noStrike" kern="1200" cap="none" spc="0" normalizeH="0" baseline="0" noProof="0" dirty="0">
                    <a:ln>
                      <a:noFill/>
                    </a:ln>
                    <a:solidFill>
                      <a:srgbClr val="000000"/>
                    </a:solidFill>
                    <a:effectLst/>
                    <a:uLnTx/>
                    <a:uFillTx/>
                    <a:latin typeface="Roboto Condensed"/>
                    <a:ea typeface="+mn-ea"/>
                    <a:cs typeface="+mn-cs"/>
                  </a:rPr>
                  <a:t>A set of variables </a:t>
                </a:r>
                <a14:m>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oMath>
                </a14:m>
                <a:r>
                  <a:rPr kumimoji="0" lang="en-US" sz="2000" b="0" i="0" u="none" strike="noStrike" kern="1200" cap="none" spc="0" normalizeH="0" baseline="0" noProof="0" dirty="0">
                    <a:ln>
                      <a:noFill/>
                    </a:ln>
                    <a:solidFill>
                      <a:srgbClr val="000000"/>
                    </a:solidFill>
                    <a:effectLst/>
                    <a:uLnTx/>
                    <a:uFillTx/>
                    <a:latin typeface="Roboto Condensed"/>
                    <a:ea typeface="+mn-ea"/>
                    <a:cs typeface="+mn-cs"/>
                  </a:rPr>
                  <a:t> is called a feasible solution to L.P. problem if it satisfies the constraints (1) as well as non-negativity restrictions (2).</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33" name="Content Placeholder 2">
                <a:extLst>
                  <a:ext uri="{FF2B5EF4-FFF2-40B4-BE49-F238E27FC236}">
                    <a16:creationId xmlns:a16="http://schemas.microsoft.com/office/drawing/2014/main" id="{910A2B3F-452E-4DE5-A6B5-CE96D1C7895A}"/>
                  </a:ext>
                </a:extLst>
              </p:cNvPr>
              <p:cNvSpPr txBox="1">
                <a:spLocks noRot="1" noChangeAspect="1" noMove="1" noResize="1" noEditPoints="1" noAdjustHandles="1" noChangeArrowheads="1" noChangeShapeType="1" noTextEdit="1"/>
              </p:cNvSpPr>
              <p:nvPr/>
            </p:nvSpPr>
            <p:spPr>
              <a:xfrm>
                <a:off x="44096" y="5460189"/>
                <a:ext cx="9504000" cy="780763"/>
              </a:xfrm>
              <a:prstGeom prst="rect">
                <a:avLst/>
              </a:prstGeom>
              <a:blipFill>
                <a:blip r:embed="rId15"/>
                <a:stretch>
                  <a:fillRect l="-577" t="-1563" r="-706" b="-12500"/>
                </a:stretch>
              </a:blipFill>
            </p:spPr>
            <p:txBody>
              <a:bodyPr/>
              <a:lstStyle/>
              <a:p>
                <a:r>
                  <a:rPr lang="en-IN">
                    <a:noFill/>
                  </a:rPr>
                  <a:t> </a:t>
                </a:r>
              </a:p>
            </p:txBody>
          </p:sp>
        </mc:Fallback>
      </mc:AlternateContent>
      <p:sp>
        <p:nvSpPr>
          <p:cNvPr id="34" name="Right Brace 33">
            <a:extLst>
              <a:ext uri="{FF2B5EF4-FFF2-40B4-BE49-F238E27FC236}">
                <a16:creationId xmlns:a16="http://schemas.microsoft.com/office/drawing/2014/main" id="{91FA6CAB-90A2-4492-9D00-72A51539E0CB}"/>
              </a:ext>
            </a:extLst>
          </p:cNvPr>
          <p:cNvSpPr/>
          <p:nvPr/>
        </p:nvSpPr>
        <p:spPr>
          <a:xfrm>
            <a:off x="11281614" y="3149810"/>
            <a:ext cx="139408" cy="15258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35" name="TextBox 34">
            <a:extLst>
              <a:ext uri="{FF2B5EF4-FFF2-40B4-BE49-F238E27FC236}">
                <a16:creationId xmlns:a16="http://schemas.microsoft.com/office/drawing/2014/main" id="{DF71A063-F8FA-4CCB-B741-C06584C3BDE7}"/>
              </a:ext>
            </a:extLst>
          </p:cNvPr>
          <p:cNvSpPr txBox="1"/>
          <p:nvPr/>
        </p:nvSpPr>
        <p:spPr>
          <a:xfrm>
            <a:off x="11506479" y="3664997"/>
            <a:ext cx="7091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(1)</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6" name="TextBox 35">
            <a:extLst>
              <a:ext uri="{FF2B5EF4-FFF2-40B4-BE49-F238E27FC236}">
                <a16:creationId xmlns:a16="http://schemas.microsoft.com/office/drawing/2014/main" id="{62308CA8-AEAB-4DCA-A8A0-2CB346BA0729}"/>
              </a:ext>
            </a:extLst>
          </p:cNvPr>
          <p:cNvSpPr txBox="1"/>
          <p:nvPr/>
        </p:nvSpPr>
        <p:spPr>
          <a:xfrm>
            <a:off x="11506479" y="4787789"/>
            <a:ext cx="7091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(2)</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349185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3D2D4-DD03-24C6-8DC6-F5835AF61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B1DA2-B79D-49D5-D402-EC400E25D716}"/>
              </a:ext>
            </a:extLst>
          </p:cNvPr>
          <p:cNvSpPr>
            <a:spLocks noGrp="1"/>
          </p:cNvSpPr>
          <p:nvPr>
            <p:ph type="title"/>
          </p:nvPr>
        </p:nvSpPr>
        <p:spPr/>
        <p:txBody>
          <a:bodyPr/>
          <a:lstStyle/>
          <a:p>
            <a:r>
              <a:rPr lang="en-IN" dirty="0"/>
              <a:t>Important Definitions: </a:t>
            </a:r>
            <a:r>
              <a:rPr lang="en-IN" dirty="0">
                <a:solidFill>
                  <a:srgbClr val="0070C0"/>
                </a:solidFill>
              </a:rPr>
              <a:t>Basic Solution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E94F30-FB4A-F9A9-B040-2F8939F2D29D}"/>
                  </a:ext>
                </a:extLst>
              </p:cNvPr>
              <p:cNvSpPr>
                <a:spLocks noGrp="1"/>
              </p:cNvSpPr>
              <p:nvPr>
                <p:ph idx="1"/>
              </p:nvPr>
            </p:nvSpPr>
            <p:spPr>
              <a:xfrm>
                <a:off x="44097" y="863445"/>
                <a:ext cx="5964820" cy="1260965"/>
              </a:xfrm>
            </p:spPr>
            <p:txBody>
              <a:bodyPr/>
              <a:lstStyle/>
              <a:p>
                <a:r>
                  <a:rPr lang="en-US" sz="2000" dirty="0"/>
                  <a:t>Consider the general linear programming problem involving n variables and m constraints </a:t>
                </a:r>
                <a14:m>
                  <m:oMath xmlns:m="http://schemas.openxmlformats.org/officeDocument/2006/math">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𝑚</m:t>
                        </m:r>
                        <m:r>
                          <a:rPr lang="en-IN" sz="2000" b="0" i="1" smtClean="0">
                            <a:latin typeface="Cambria Math" panose="02040503050406030204" pitchFamily="18" charset="0"/>
                          </a:rPr>
                          <m:t>≤</m:t>
                        </m:r>
                        <m:r>
                          <a:rPr lang="en-IN" sz="2000" b="0" i="1" smtClean="0">
                            <a:latin typeface="Cambria Math" panose="02040503050406030204" pitchFamily="18" charset="0"/>
                          </a:rPr>
                          <m:t>𝑛</m:t>
                        </m:r>
                      </m:e>
                    </m:d>
                    <m:r>
                      <a:rPr lang="en-IN" sz="2000" b="0" i="1" smtClean="0">
                        <a:latin typeface="Cambria Math" panose="02040503050406030204" pitchFamily="18" charset="0"/>
                      </a:rPr>
                      <m:t>.</m:t>
                    </m:r>
                  </m:oMath>
                </a14:m>
                <a:endParaRPr lang="en-IN" sz="2000" dirty="0"/>
              </a:p>
              <a:p>
                <a:r>
                  <a:rPr lang="en-US" sz="2000" dirty="0"/>
                  <a:t>Determine the values of variables </a:t>
                </a:r>
                <a14:m>
                  <m:oMath xmlns:m="http://schemas.openxmlformats.org/officeDocument/2006/math">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1</m:t>
                        </m:r>
                      </m:sub>
                    </m:sSub>
                    <m:r>
                      <a:rPr lang="en-IN" sz="2000" b="0" i="1" dirty="0" smtClean="0">
                        <a:latin typeface="Cambria Math" panose="02040503050406030204" pitchFamily="18" charset="0"/>
                      </a:rPr>
                      <m:t>, </m:t>
                    </m:r>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2</m:t>
                        </m:r>
                      </m:sub>
                    </m:sSub>
                    <m:r>
                      <a:rPr lang="en-IN" sz="2000" b="0" i="1" dirty="0" smtClean="0">
                        <a:latin typeface="Cambria Math" panose="02040503050406030204" pitchFamily="18" charset="0"/>
                      </a:rPr>
                      <m:t>,…,</m:t>
                    </m:r>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𝑛</m:t>
                        </m:r>
                      </m:sub>
                    </m:sSub>
                  </m:oMath>
                </a14:m>
                <a:r>
                  <a:rPr lang="en-US" sz="2000" dirty="0"/>
                  <a:t> which</a:t>
                </a:r>
                <a:endParaRPr lang="en-IN" sz="2000" dirty="0"/>
              </a:p>
            </p:txBody>
          </p:sp>
        </mc:Choice>
        <mc:Fallback xmlns="">
          <p:sp>
            <p:nvSpPr>
              <p:cNvPr id="3" name="Content Placeholder 2">
                <a:extLst>
                  <a:ext uri="{FF2B5EF4-FFF2-40B4-BE49-F238E27FC236}">
                    <a16:creationId xmlns:a16="http://schemas.microsoft.com/office/drawing/2014/main" id="{4EE94F30-FB4A-F9A9-B040-2F8939F2D29D}"/>
                  </a:ext>
                </a:extLst>
              </p:cNvPr>
              <p:cNvSpPr>
                <a:spLocks noGrp="1" noRot="1" noChangeAspect="1" noMove="1" noResize="1" noEditPoints="1" noAdjustHandles="1" noChangeArrowheads="1" noChangeShapeType="1" noTextEdit="1"/>
              </p:cNvSpPr>
              <p:nvPr>
                <p:ph idx="1"/>
              </p:nvPr>
            </p:nvSpPr>
            <p:spPr>
              <a:xfrm>
                <a:off x="44097" y="863445"/>
                <a:ext cx="5964820" cy="1260965"/>
              </a:xfrm>
              <a:blipFill>
                <a:blip r:embed="rId2"/>
                <a:stretch>
                  <a:fillRect l="-919" t="-4854" r="-10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564F75-FDEA-18B9-72BA-FE8845C249AE}"/>
                  </a:ext>
                </a:extLst>
              </p:cNvPr>
              <p:cNvSpPr txBox="1"/>
              <p:nvPr/>
            </p:nvSpPr>
            <p:spPr>
              <a:xfrm>
                <a:off x="1454013" y="2051840"/>
                <a:ext cx="315349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𝑍</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4" name="TextBox 3">
                <a:extLst>
                  <a:ext uri="{FF2B5EF4-FFF2-40B4-BE49-F238E27FC236}">
                    <a16:creationId xmlns:a16="http://schemas.microsoft.com/office/drawing/2014/main" id="{7A564F75-FDEA-18B9-72BA-FE8845C249AE}"/>
                  </a:ext>
                </a:extLst>
              </p:cNvPr>
              <p:cNvSpPr txBox="1">
                <a:spLocks noRot="1" noChangeAspect="1" noMove="1" noResize="1" noEditPoints="1" noAdjustHandles="1" noChangeArrowheads="1" noChangeShapeType="1" noTextEdit="1"/>
              </p:cNvSpPr>
              <p:nvPr/>
            </p:nvSpPr>
            <p:spPr>
              <a:xfrm>
                <a:off x="1454013" y="2051840"/>
                <a:ext cx="3153492" cy="307777"/>
              </a:xfrm>
              <a:prstGeom prst="rect">
                <a:avLst/>
              </a:prstGeom>
              <a:blipFill>
                <a:blip r:embed="rId3"/>
                <a:stretch>
                  <a:fillRect l="-1547"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2901E61-7A64-48EA-3CF2-1C128527F4C6}"/>
                  </a:ext>
                </a:extLst>
              </p:cNvPr>
              <p:cNvSpPr txBox="1"/>
              <p:nvPr/>
            </p:nvSpPr>
            <p:spPr>
              <a:xfrm>
                <a:off x="1454013" y="2635792"/>
                <a:ext cx="439985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5" name="TextBox 4">
                <a:extLst>
                  <a:ext uri="{FF2B5EF4-FFF2-40B4-BE49-F238E27FC236}">
                    <a16:creationId xmlns:a16="http://schemas.microsoft.com/office/drawing/2014/main" id="{A2901E61-7A64-48EA-3CF2-1C128527F4C6}"/>
                  </a:ext>
                </a:extLst>
              </p:cNvPr>
              <p:cNvSpPr txBox="1">
                <a:spLocks noRot="1" noChangeAspect="1" noMove="1" noResize="1" noEditPoints="1" noAdjustHandles="1" noChangeArrowheads="1" noChangeShapeType="1" noTextEdit="1"/>
              </p:cNvSpPr>
              <p:nvPr/>
            </p:nvSpPr>
            <p:spPr>
              <a:xfrm>
                <a:off x="1454013" y="2635792"/>
                <a:ext cx="4399859" cy="307777"/>
              </a:xfrm>
              <a:prstGeom prst="rect">
                <a:avLst/>
              </a:prstGeom>
              <a:blipFill>
                <a:blip r:embed="rId4"/>
                <a:stretch>
                  <a:fillRect l="-1526" b="-156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89CE504-284A-78CC-77E6-C6A59581DCEB}"/>
                  </a:ext>
                </a:extLst>
              </p:cNvPr>
              <p:cNvSpPr txBox="1"/>
              <p:nvPr/>
            </p:nvSpPr>
            <p:spPr>
              <a:xfrm>
                <a:off x="1454013" y="3149810"/>
                <a:ext cx="442371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6" name="TextBox 5">
                <a:extLst>
                  <a:ext uri="{FF2B5EF4-FFF2-40B4-BE49-F238E27FC236}">
                    <a16:creationId xmlns:a16="http://schemas.microsoft.com/office/drawing/2014/main" id="{089CE504-284A-78CC-77E6-C6A59581DCEB}"/>
                  </a:ext>
                </a:extLst>
              </p:cNvPr>
              <p:cNvSpPr txBox="1">
                <a:spLocks noRot="1" noChangeAspect="1" noMove="1" noResize="1" noEditPoints="1" noAdjustHandles="1" noChangeArrowheads="1" noChangeShapeType="1" noTextEdit="1"/>
              </p:cNvSpPr>
              <p:nvPr/>
            </p:nvSpPr>
            <p:spPr>
              <a:xfrm>
                <a:off x="1454013" y="3149810"/>
                <a:ext cx="4423712" cy="307777"/>
              </a:xfrm>
              <a:prstGeom prst="rect">
                <a:avLst/>
              </a:prstGeom>
              <a:blipFill>
                <a:blip r:embed="rId5"/>
                <a:stretch>
                  <a:fillRect l="-1517"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026C845-D677-D0F7-3D50-4EE266DB1B75}"/>
                  </a:ext>
                </a:extLst>
              </p:cNvPr>
              <p:cNvSpPr txBox="1"/>
              <p:nvPr/>
            </p:nvSpPr>
            <p:spPr>
              <a:xfrm>
                <a:off x="1652495" y="3598991"/>
                <a:ext cx="13946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7" name="TextBox 6">
                <a:extLst>
                  <a:ext uri="{FF2B5EF4-FFF2-40B4-BE49-F238E27FC236}">
                    <a16:creationId xmlns:a16="http://schemas.microsoft.com/office/drawing/2014/main" id="{B026C845-D677-D0F7-3D50-4EE266DB1B75}"/>
                  </a:ext>
                </a:extLst>
              </p:cNvPr>
              <p:cNvSpPr txBox="1">
                <a:spLocks noRot="1" noChangeAspect="1" noMove="1" noResize="1" noEditPoints="1" noAdjustHandles="1" noChangeArrowheads="1" noChangeShapeType="1" noTextEdit="1"/>
              </p:cNvSpPr>
              <p:nvPr/>
            </p:nvSpPr>
            <p:spPr>
              <a:xfrm>
                <a:off x="1652495" y="3598991"/>
                <a:ext cx="139461" cy="307777"/>
              </a:xfrm>
              <a:prstGeom prst="rect">
                <a:avLst/>
              </a:prstGeom>
              <a:blipFill>
                <a:blip r:embed="rId6"/>
                <a:stretch>
                  <a:fillRect l="-39130" r="-39130" b="-588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DFDD91-1037-9511-51DA-FB891A0DDEC9}"/>
                  </a:ext>
                </a:extLst>
              </p:cNvPr>
              <p:cNvSpPr txBox="1"/>
              <p:nvPr/>
            </p:nvSpPr>
            <p:spPr>
              <a:xfrm>
                <a:off x="1454013" y="3932437"/>
                <a:ext cx="468981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8" name="TextBox 7">
                <a:extLst>
                  <a:ext uri="{FF2B5EF4-FFF2-40B4-BE49-F238E27FC236}">
                    <a16:creationId xmlns:a16="http://schemas.microsoft.com/office/drawing/2014/main" id="{C1DFDD91-1037-9511-51DA-FB891A0DDEC9}"/>
                  </a:ext>
                </a:extLst>
              </p:cNvPr>
              <p:cNvSpPr txBox="1">
                <a:spLocks noRot="1" noChangeAspect="1" noMove="1" noResize="1" noEditPoints="1" noAdjustHandles="1" noChangeArrowheads="1" noChangeShapeType="1" noTextEdit="1"/>
              </p:cNvSpPr>
              <p:nvPr/>
            </p:nvSpPr>
            <p:spPr>
              <a:xfrm>
                <a:off x="1454013" y="3932437"/>
                <a:ext cx="4689810" cy="307777"/>
              </a:xfrm>
              <a:prstGeom prst="rect">
                <a:avLst/>
              </a:prstGeom>
              <a:blipFill>
                <a:blip r:embed="rId7"/>
                <a:stretch>
                  <a:fillRect l="-1430" b="-156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E56EA51-B847-2E5E-119F-E522D526201D}"/>
                  </a:ext>
                </a:extLst>
              </p:cNvPr>
              <p:cNvSpPr txBox="1"/>
              <p:nvPr/>
            </p:nvSpPr>
            <p:spPr>
              <a:xfrm>
                <a:off x="1454013" y="4401537"/>
                <a:ext cx="181370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9" name="TextBox 8">
                <a:extLst>
                  <a:ext uri="{FF2B5EF4-FFF2-40B4-BE49-F238E27FC236}">
                    <a16:creationId xmlns:a16="http://schemas.microsoft.com/office/drawing/2014/main" id="{DE56EA51-B847-2E5E-119F-E522D526201D}"/>
                  </a:ext>
                </a:extLst>
              </p:cNvPr>
              <p:cNvSpPr txBox="1">
                <a:spLocks noRot="1" noChangeAspect="1" noMove="1" noResize="1" noEditPoints="1" noAdjustHandles="1" noChangeArrowheads="1" noChangeShapeType="1" noTextEdit="1"/>
              </p:cNvSpPr>
              <p:nvPr/>
            </p:nvSpPr>
            <p:spPr>
              <a:xfrm>
                <a:off x="1454013" y="4401537"/>
                <a:ext cx="1813702" cy="307777"/>
              </a:xfrm>
              <a:prstGeom prst="rect">
                <a:avLst/>
              </a:prstGeom>
              <a:blipFill>
                <a:blip r:embed="rId8"/>
                <a:stretch>
                  <a:fillRect l="-3704" b="-15686"/>
                </a:stretch>
              </a:blipFill>
            </p:spPr>
            <p:txBody>
              <a:bodyPr/>
              <a:lstStyle/>
              <a:p>
                <a:r>
                  <a:rPr lang="en-IN">
                    <a:noFill/>
                  </a:rPr>
                  <a:t> </a:t>
                </a:r>
              </a:p>
            </p:txBody>
          </p:sp>
        </mc:Fallback>
      </mc:AlternateContent>
      <p:sp>
        <p:nvSpPr>
          <p:cNvPr id="13" name="TextBox 12">
            <a:extLst>
              <a:ext uri="{FF2B5EF4-FFF2-40B4-BE49-F238E27FC236}">
                <a16:creationId xmlns:a16="http://schemas.microsoft.com/office/drawing/2014/main" id="{FCFFEB8F-EA15-30E8-8EF4-636583BE2ADB}"/>
              </a:ext>
            </a:extLst>
          </p:cNvPr>
          <p:cNvSpPr txBox="1"/>
          <p:nvPr/>
        </p:nvSpPr>
        <p:spPr>
          <a:xfrm>
            <a:off x="258228" y="2016740"/>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maximize </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4" name="TextBox 13">
            <a:extLst>
              <a:ext uri="{FF2B5EF4-FFF2-40B4-BE49-F238E27FC236}">
                <a16:creationId xmlns:a16="http://schemas.microsoft.com/office/drawing/2014/main" id="{8AF20F14-AB05-0B4E-A276-3A0C4C252C40}"/>
              </a:ext>
            </a:extLst>
          </p:cNvPr>
          <p:cNvSpPr txBox="1"/>
          <p:nvPr/>
        </p:nvSpPr>
        <p:spPr>
          <a:xfrm>
            <a:off x="243714" y="2619606"/>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subject to</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5" name="TextBox 14">
            <a:extLst>
              <a:ext uri="{FF2B5EF4-FFF2-40B4-BE49-F238E27FC236}">
                <a16:creationId xmlns:a16="http://schemas.microsoft.com/office/drawing/2014/main" id="{AB4B25D9-18EC-DF08-F8EC-3C3DCD4ADCC4}"/>
              </a:ext>
            </a:extLst>
          </p:cNvPr>
          <p:cNvSpPr txBox="1"/>
          <p:nvPr/>
        </p:nvSpPr>
        <p:spPr>
          <a:xfrm>
            <a:off x="631036" y="4352360"/>
            <a:ext cx="109118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where</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cxnSp>
        <p:nvCxnSpPr>
          <p:cNvPr id="17" name="Straight Connector 16">
            <a:extLst>
              <a:ext uri="{FF2B5EF4-FFF2-40B4-BE49-F238E27FC236}">
                <a16:creationId xmlns:a16="http://schemas.microsoft.com/office/drawing/2014/main" id="{46881313-1898-85E6-94E7-A9D2370C68A3}"/>
              </a:ext>
            </a:extLst>
          </p:cNvPr>
          <p:cNvCxnSpPr>
            <a:cxnSpLocks/>
            <a:stCxn id="2" idx="2"/>
          </p:cNvCxnSpPr>
          <p:nvPr/>
        </p:nvCxnSpPr>
        <p:spPr>
          <a:xfrm>
            <a:off x="6096000" y="711201"/>
            <a:ext cx="0" cy="4476698"/>
          </a:xfrm>
          <a:prstGeom prst="line">
            <a:avLst/>
          </a:prstGeom>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4429A27A-2564-4D78-FAFC-68DEEED7488C}"/>
              </a:ext>
            </a:extLst>
          </p:cNvPr>
          <p:cNvSpPr txBox="1">
            <a:spLocks/>
          </p:cNvSpPr>
          <p:nvPr/>
        </p:nvSpPr>
        <p:spPr>
          <a:xfrm>
            <a:off x="6183084" y="863446"/>
            <a:ext cx="5964820" cy="90729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B84742"/>
              </a:buClr>
              <a:buSzTx/>
              <a:buFont typeface="Wingdings 3" panose="05040102010807070707" pitchFamily="18" charset="2"/>
              <a:buChar char=""/>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Introducing slack variables s</a:t>
            </a:r>
            <a:r>
              <a:rPr kumimoji="0" lang="en-US" sz="2000" b="0" i="0" u="none" strike="noStrike" kern="1200" cap="none" spc="0" normalizeH="0" baseline="-25000" noProof="0" dirty="0">
                <a:ln>
                  <a:noFill/>
                </a:ln>
                <a:solidFill>
                  <a:srgbClr val="212121"/>
                </a:solidFill>
                <a:effectLst/>
                <a:uLnTx/>
                <a:uFillTx/>
                <a:latin typeface="Roboto Condensed"/>
                <a:ea typeface="+mn-ea"/>
                <a:cs typeface="+mn-cs"/>
              </a:rPr>
              <a:t>1</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s</a:t>
            </a:r>
            <a:r>
              <a:rPr kumimoji="0" lang="en-US" sz="2000" b="0" i="0" u="none" strike="noStrike" kern="1200" cap="none" spc="0" normalizeH="0" baseline="-25000" noProof="0" dirty="0">
                <a:ln>
                  <a:noFill/>
                </a:ln>
                <a:solidFill>
                  <a:srgbClr val="212121"/>
                </a:solidFill>
                <a:effectLst/>
                <a:uLnTx/>
                <a:uFillTx/>
                <a:latin typeface="Roboto Condensed"/>
                <a:ea typeface="+mn-ea"/>
                <a:cs typeface="+mn-cs"/>
              </a:rPr>
              <a:t>2</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 </a:t>
            </a:r>
            <a:r>
              <a:rPr kumimoji="0" lang="en-US" sz="2000" b="0" i="0" u="none" strike="noStrike" kern="1200" cap="none" spc="0" normalizeH="0" baseline="0" noProof="0" dirty="0" err="1">
                <a:ln>
                  <a:noFill/>
                </a:ln>
                <a:solidFill>
                  <a:srgbClr val="212121"/>
                </a:solidFill>
                <a:effectLst/>
                <a:uLnTx/>
                <a:uFillTx/>
                <a:latin typeface="Roboto Condensed"/>
                <a:ea typeface="+mn-ea"/>
                <a:cs typeface="+mn-cs"/>
              </a:rPr>
              <a:t>s</a:t>
            </a:r>
            <a:r>
              <a:rPr kumimoji="0" lang="en-US" sz="2000" b="0" i="0" u="none" strike="noStrike" kern="1200" cap="none" spc="0" normalizeH="0" baseline="-25000" noProof="0" dirty="0" err="1">
                <a:ln>
                  <a:noFill/>
                </a:ln>
                <a:solidFill>
                  <a:srgbClr val="212121"/>
                </a:solidFill>
                <a:effectLst/>
                <a:uLnTx/>
                <a:uFillTx/>
                <a:latin typeface="Roboto Condensed"/>
                <a:ea typeface="+mn-ea"/>
                <a:cs typeface="+mn-cs"/>
              </a:rPr>
              <a:t>m</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in the constraints, it can be put in the following standard form</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D62A4EC-B2A2-5CA1-8F42-8738B1E0A46E}"/>
                  </a:ext>
                </a:extLst>
              </p:cNvPr>
              <p:cNvSpPr txBox="1"/>
              <p:nvPr/>
            </p:nvSpPr>
            <p:spPr>
              <a:xfrm>
                <a:off x="6544191" y="2268673"/>
                <a:ext cx="508523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𝑍</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1" name="TextBox 20">
                <a:extLst>
                  <a:ext uri="{FF2B5EF4-FFF2-40B4-BE49-F238E27FC236}">
                    <a16:creationId xmlns:a16="http://schemas.microsoft.com/office/drawing/2014/main" id="{CD62A4EC-B2A2-5CA1-8F42-8738B1E0A46E}"/>
                  </a:ext>
                </a:extLst>
              </p:cNvPr>
              <p:cNvSpPr txBox="1">
                <a:spLocks noRot="1" noChangeAspect="1" noMove="1" noResize="1" noEditPoints="1" noAdjustHandles="1" noChangeArrowheads="1" noChangeShapeType="1" noTextEdit="1"/>
              </p:cNvSpPr>
              <p:nvPr/>
            </p:nvSpPr>
            <p:spPr>
              <a:xfrm>
                <a:off x="6544191" y="2268673"/>
                <a:ext cx="5085238" cy="307777"/>
              </a:xfrm>
              <a:prstGeom prst="rect">
                <a:avLst/>
              </a:prstGeom>
              <a:blipFill>
                <a:blip r:embed="rId9"/>
                <a:stretch>
                  <a:fillRect l="-719" b="-156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7CA3611-411D-E385-D3AD-848FB1A2B792}"/>
                  </a:ext>
                </a:extLst>
              </p:cNvPr>
              <p:cNvSpPr txBox="1"/>
              <p:nvPr/>
            </p:nvSpPr>
            <p:spPr>
              <a:xfrm>
                <a:off x="6692088" y="3071221"/>
                <a:ext cx="422968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2" name="TextBox 21">
                <a:extLst>
                  <a:ext uri="{FF2B5EF4-FFF2-40B4-BE49-F238E27FC236}">
                    <a16:creationId xmlns:a16="http://schemas.microsoft.com/office/drawing/2014/main" id="{E7CA3611-411D-E385-D3AD-848FB1A2B792}"/>
                  </a:ext>
                </a:extLst>
              </p:cNvPr>
              <p:cNvSpPr txBox="1">
                <a:spLocks noRot="1" noChangeAspect="1" noMove="1" noResize="1" noEditPoints="1" noAdjustHandles="1" noChangeArrowheads="1" noChangeShapeType="1" noTextEdit="1"/>
              </p:cNvSpPr>
              <p:nvPr/>
            </p:nvSpPr>
            <p:spPr>
              <a:xfrm>
                <a:off x="6692088" y="3071221"/>
                <a:ext cx="4229684" cy="307777"/>
              </a:xfrm>
              <a:prstGeom prst="rect">
                <a:avLst/>
              </a:prstGeom>
              <a:blipFill>
                <a:blip r:embed="rId10"/>
                <a:stretch>
                  <a:fillRect l="-1585"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4851F10-5398-683E-845A-E5D877653A83}"/>
                  </a:ext>
                </a:extLst>
              </p:cNvPr>
              <p:cNvSpPr txBox="1"/>
              <p:nvPr/>
            </p:nvSpPr>
            <p:spPr>
              <a:xfrm>
                <a:off x="6692088" y="3585239"/>
                <a:ext cx="431560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3" name="TextBox 22">
                <a:extLst>
                  <a:ext uri="{FF2B5EF4-FFF2-40B4-BE49-F238E27FC236}">
                    <a16:creationId xmlns:a16="http://schemas.microsoft.com/office/drawing/2014/main" id="{34851F10-5398-683E-845A-E5D877653A83}"/>
                  </a:ext>
                </a:extLst>
              </p:cNvPr>
              <p:cNvSpPr txBox="1">
                <a:spLocks noRot="1" noChangeAspect="1" noMove="1" noResize="1" noEditPoints="1" noAdjustHandles="1" noChangeArrowheads="1" noChangeShapeType="1" noTextEdit="1"/>
              </p:cNvSpPr>
              <p:nvPr/>
            </p:nvSpPr>
            <p:spPr>
              <a:xfrm>
                <a:off x="6692088" y="3585239"/>
                <a:ext cx="4315605" cy="307777"/>
              </a:xfrm>
              <a:prstGeom prst="rect">
                <a:avLst/>
              </a:prstGeom>
              <a:blipFill>
                <a:blip r:embed="rId11"/>
                <a:stretch>
                  <a:fillRect l="-1554" b="-156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A6817F0-AD37-484C-9075-2B3AD98C1630}"/>
                  </a:ext>
                </a:extLst>
              </p:cNvPr>
              <p:cNvSpPr txBox="1"/>
              <p:nvPr/>
            </p:nvSpPr>
            <p:spPr>
              <a:xfrm>
                <a:off x="6890570" y="4034420"/>
                <a:ext cx="13946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4" name="TextBox 23">
                <a:extLst>
                  <a:ext uri="{FF2B5EF4-FFF2-40B4-BE49-F238E27FC236}">
                    <a16:creationId xmlns:a16="http://schemas.microsoft.com/office/drawing/2014/main" id="{5A6817F0-AD37-484C-9075-2B3AD98C1630}"/>
                  </a:ext>
                </a:extLst>
              </p:cNvPr>
              <p:cNvSpPr txBox="1">
                <a:spLocks noRot="1" noChangeAspect="1" noMove="1" noResize="1" noEditPoints="1" noAdjustHandles="1" noChangeArrowheads="1" noChangeShapeType="1" noTextEdit="1"/>
              </p:cNvSpPr>
              <p:nvPr/>
            </p:nvSpPr>
            <p:spPr>
              <a:xfrm>
                <a:off x="6890570" y="4034420"/>
                <a:ext cx="139461" cy="307777"/>
              </a:xfrm>
              <a:prstGeom prst="rect">
                <a:avLst/>
              </a:prstGeom>
              <a:blipFill>
                <a:blip r:embed="rId12"/>
                <a:stretch>
                  <a:fillRect l="-39130" r="-39130" b="-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BDA7676-C471-0410-C6E6-BB620FD99D66}"/>
                  </a:ext>
                </a:extLst>
              </p:cNvPr>
              <p:cNvSpPr txBox="1"/>
              <p:nvPr/>
            </p:nvSpPr>
            <p:spPr>
              <a:xfrm>
                <a:off x="6692088" y="4367866"/>
                <a:ext cx="458952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5" name="TextBox 24">
                <a:extLst>
                  <a:ext uri="{FF2B5EF4-FFF2-40B4-BE49-F238E27FC236}">
                    <a16:creationId xmlns:a16="http://schemas.microsoft.com/office/drawing/2014/main" id="{CBDA7676-C471-0410-C6E6-BB620FD99D66}"/>
                  </a:ext>
                </a:extLst>
              </p:cNvPr>
              <p:cNvSpPr txBox="1">
                <a:spLocks noRot="1" noChangeAspect="1" noMove="1" noResize="1" noEditPoints="1" noAdjustHandles="1" noChangeArrowheads="1" noChangeShapeType="1" noTextEdit="1"/>
              </p:cNvSpPr>
              <p:nvPr/>
            </p:nvSpPr>
            <p:spPr>
              <a:xfrm>
                <a:off x="6692088" y="4367866"/>
                <a:ext cx="4589526" cy="307777"/>
              </a:xfrm>
              <a:prstGeom prst="rect">
                <a:avLst/>
              </a:prstGeom>
              <a:blipFill>
                <a:blip r:embed="rId13"/>
                <a:stretch>
                  <a:fillRect l="-1461"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D92F0BD-9F72-79A5-AB61-467C47C56F77}"/>
                  </a:ext>
                </a:extLst>
              </p:cNvPr>
              <p:cNvSpPr txBox="1"/>
              <p:nvPr/>
            </p:nvSpPr>
            <p:spPr>
              <a:xfrm>
                <a:off x="7461344" y="4836966"/>
                <a:ext cx="320305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6" name="TextBox 25">
                <a:extLst>
                  <a:ext uri="{FF2B5EF4-FFF2-40B4-BE49-F238E27FC236}">
                    <a16:creationId xmlns:a16="http://schemas.microsoft.com/office/drawing/2014/main" id="{CD92F0BD-9F72-79A5-AB61-467C47C56F77}"/>
                  </a:ext>
                </a:extLst>
              </p:cNvPr>
              <p:cNvSpPr txBox="1">
                <a:spLocks noRot="1" noChangeAspect="1" noMove="1" noResize="1" noEditPoints="1" noAdjustHandles="1" noChangeArrowheads="1" noChangeShapeType="1" noTextEdit="1"/>
              </p:cNvSpPr>
              <p:nvPr/>
            </p:nvSpPr>
            <p:spPr>
              <a:xfrm>
                <a:off x="7461344" y="4836966"/>
                <a:ext cx="3203056" cy="307777"/>
              </a:xfrm>
              <a:prstGeom prst="rect">
                <a:avLst/>
              </a:prstGeom>
              <a:blipFill>
                <a:blip r:embed="rId14"/>
                <a:stretch>
                  <a:fillRect l="-2095" b="-15686"/>
                </a:stretch>
              </a:blipFill>
            </p:spPr>
            <p:txBody>
              <a:bodyPr/>
              <a:lstStyle/>
              <a:p>
                <a:r>
                  <a:rPr lang="en-IN">
                    <a:noFill/>
                  </a:rPr>
                  <a:t> </a:t>
                </a:r>
              </a:p>
            </p:txBody>
          </p:sp>
        </mc:Fallback>
      </mc:AlternateContent>
      <p:sp>
        <p:nvSpPr>
          <p:cNvPr id="27" name="TextBox 26">
            <a:extLst>
              <a:ext uri="{FF2B5EF4-FFF2-40B4-BE49-F238E27FC236}">
                <a16:creationId xmlns:a16="http://schemas.microsoft.com/office/drawing/2014/main" id="{565F8766-8C77-402E-BC92-2EB52D1D0018}"/>
              </a:ext>
            </a:extLst>
          </p:cNvPr>
          <p:cNvSpPr txBox="1"/>
          <p:nvPr/>
        </p:nvSpPr>
        <p:spPr>
          <a:xfrm>
            <a:off x="6474974" y="1814542"/>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maximize </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28" name="TextBox 27">
            <a:extLst>
              <a:ext uri="{FF2B5EF4-FFF2-40B4-BE49-F238E27FC236}">
                <a16:creationId xmlns:a16="http://schemas.microsoft.com/office/drawing/2014/main" id="{89F2ABA6-AC07-9F89-1A95-E3E513E083EB}"/>
              </a:ext>
            </a:extLst>
          </p:cNvPr>
          <p:cNvSpPr txBox="1"/>
          <p:nvPr/>
        </p:nvSpPr>
        <p:spPr>
          <a:xfrm>
            <a:off x="6474973" y="2619606"/>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subject to</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29" name="TextBox 28">
            <a:extLst>
              <a:ext uri="{FF2B5EF4-FFF2-40B4-BE49-F238E27FC236}">
                <a16:creationId xmlns:a16="http://schemas.microsoft.com/office/drawing/2014/main" id="{255D961C-2995-94BA-EFAE-668F921EB2F3}"/>
              </a:ext>
            </a:extLst>
          </p:cNvPr>
          <p:cNvSpPr txBox="1"/>
          <p:nvPr/>
        </p:nvSpPr>
        <p:spPr>
          <a:xfrm>
            <a:off x="6638367" y="4787789"/>
            <a:ext cx="109118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where</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4" name="Right Brace 33">
            <a:extLst>
              <a:ext uri="{FF2B5EF4-FFF2-40B4-BE49-F238E27FC236}">
                <a16:creationId xmlns:a16="http://schemas.microsoft.com/office/drawing/2014/main" id="{94930B7B-2F42-7568-6485-C4E1DEC18C2D}"/>
              </a:ext>
            </a:extLst>
          </p:cNvPr>
          <p:cNvSpPr/>
          <p:nvPr/>
        </p:nvSpPr>
        <p:spPr>
          <a:xfrm>
            <a:off x="11281614" y="3149810"/>
            <a:ext cx="139408" cy="15258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35" name="TextBox 34">
            <a:extLst>
              <a:ext uri="{FF2B5EF4-FFF2-40B4-BE49-F238E27FC236}">
                <a16:creationId xmlns:a16="http://schemas.microsoft.com/office/drawing/2014/main" id="{0F345385-F198-DF5A-2691-01291915604B}"/>
              </a:ext>
            </a:extLst>
          </p:cNvPr>
          <p:cNvSpPr txBox="1"/>
          <p:nvPr/>
        </p:nvSpPr>
        <p:spPr>
          <a:xfrm>
            <a:off x="11506479" y="3664997"/>
            <a:ext cx="7091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(1)</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6" name="TextBox 35">
            <a:extLst>
              <a:ext uri="{FF2B5EF4-FFF2-40B4-BE49-F238E27FC236}">
                <a16:creationId xmlns:a16="http://schemas.microsoft.com/office/drawing/2014/main" id="{E2EE6FE8-5437-6883-9666-C87E1E1B4E97}"/>
              </a:ext>
            </a:extLst>
          </p:cNvPr>
          <p:cNvSpPr txBox="1"/>
          <p:nvPr/>
        </p:nvSpPr>
        <p:spPr>
          <a:xfrm>
            <a:off x="11506479" y="4787789"/>
            <a:ext cx="7091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(2)</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6774D681-8684-DBC8-31BA-6CB2B8BC2C60}"/>
                  </a:ext>
                </a:extLst>
              </p:cNvPr>
              <p:cNvSpPr txBox="1">
                <a:spLocks/>
              </p:cNvSpPr>
              <p:nvPr/>
            </p:nvSpPr>
            <p:spPr>
              <a:xfrm>
                <a:off x="113802" y="5245236"/>
                <a:ext cx="9608694" cy="1316143"/>
              </a:xfrm>
              <a:prstGeom prst="rect">
                <a:avLst/>
              </a:prstGeom>
              <a:solidFill>
                <a:schemeClr val="bg1">
                  <a:lumMod val="95000"/>
                </a:schemeClr>
              </a:solidFill>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114000"/>
                  </a:lnSpc>
                  <a:spcBef>
                    <a:spcPts val="1000"/>
                  </a:spcBef>
                  <a:spcAft>
                    <a:spcPts val="0"/>
                  </a:spcAft>
                  <a:buClr>
                    <a:srgbClr val="1D6AA4"/>
                  </a:buClr>
                  <a:buSzTx/>
                  <a:buFont typeface="Wingdings 3" panose="05040102010807070707" pitchFamily="18" charset="2"/>
                  <a:buChar char=""/>
                  <a:tabLst/>
                  <a:defRPr/>
                </a:pPr>
                <a:r>
                  <a:rPr kumimoji="0" lang="en-IN" sz="2000" b="1" i="0" u="none" strike="noStrike" kern="1200" cap="none" spc="0" normalizeH="0" baseline="0" noProof="0" dirty="0">
                    <a:ln>
                      <a:noFill/>
                    </a:ln>
                    <a:solidFill>
                      <a:srgbClr val="1D6FA9"/>
                    </a:solidFill>
                    <a:effectLst/>
                    <a:uLnTx/>
                    <a:uFillTx/>
                    <a:latin typeface="Roboto Condensed"/>
                    <a:ea typeface="+mn-ea"/>
                    <a:cs typeface="+mn-cs"/>
                  </a:rPr>
                  <a:t>Basic solution: </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A solution obtained by:</a:t>
                </a:r>
              </a:p>
              <a:p>
                <a:pPr marL="809625" marR="0" lvl="1" indent="-352425" algn="just" defTabSz="914400" rtl="0" eaLnBrk="1" fontAlgn="auto" latinLnBrk="0" hangingPunct="1">
                  <a:lnSpc>
                    <a:spcPct val="114000"/>
                  </a:lnSpc>
                  <a:spcBef>
                    <a:spcPts val="500"/>
                  </a:spcBef>
                  <a:spcAft>
                    <a:spcPts val="0"/>
                  </a:spcAft>
                  <a:buClr>
                    <a:srgbClr val="1D6AA4"/>
                  </a:buClr>
                  <a:buSzTx/>
                  <a:buFont typeface="Wingdings 3" panose="05040102010807070707" pitchFamily="18" charset="2"/>
                  <a:buChar char=""/>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setting </a:t>
                </a:r>
                <a14:m>
                  <m:oMath xmlns:m="http://schemas.openxmlformats.org/officeDocument/2006/math">
                    <m:r>
                      <a:rPr kumimoji="0" lang="en-US"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oMath>
                </a14:m>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variables to zero (called </a:t>
                </a:r>
                <a:r>
                  <a:rPr kumimoji="0" lang="en-US" sz="2000" b="1" i="0" u="none" strike="noStrike" kern="1200" cap="none" spc="0" normalizeH="0" baseline="0" noProof="0" dirty="0">
                    <a:ln>
                      <a:noFill/>
                    </a:ln>
                    <a:solidFill>
                      <a:srgbClr val="212121"/>
                    </a:solidFill>
                    <a:effectLst/>
                    <a:uLnTx/>
                    <a:uFillTx/>
                    <a:latin typeface="Roboto Condensed"/>
                    <a:ea typeface="+mn-ea"/>
                    <a:cs typeface="+mn-cs"/>
                  </a:rPr>
                  <a:t>Non-basic variables</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and </a:t>
                </a:r>
              </a:p>
              <a:p>
                <a:pPr marL="809625" marR="0" lvl="1" indent="-352425" algn="just" defTabSz="914400" rtl="0" eaLnBrk="1" fontAlgn="auto" latinLnBrk="0" hangingPunct="1">
                  <a:lnSpc>
                    <a:spcPct val="114000"/>
                  </a:lnSpc>
                  <a:spcBef>
                    <a:spcPts val="500"/>
                  </a:spcBef>
                  <a:spcAft>
                    <a:spcPts val="0"/>
                  </a:spcAft>
                  <a:buClr>
                    <a:srgbClr val="1D6AA4"/>
                  </a:buClr>
                  <a:buSzTx/>
                  <a:buFont typeface="Wingdings 3" panose="05040102010807070707" pitchFamily="18" charset="2"/>
                  <a:buChar char=""/>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solving for remaining m variables (called </a:t>
                </a:r>
                <a:r>
                  <a:rPr kumimoji="0" lang="en-US" sz="2000" b="1" i="0" u="none" strike="noStrike" kern="1200" cap="none" spc="0" normalizeH="0" baseline="0" noProof="0" dirty="0">
                    <a:ln>
                      <a:noFill/>
                    </a:ln>
                    <a:solidFill>
                      <a:srgbClr val="212121"/>
                    </a:solidFill>
                    <a:effectLst/>
                    <a:uLnTx/>
                    <a:uFillTx/>
                    <a:latin typeface="Roboto Condensed"/>
                    <a:ea typeface="+mn-ea"/>
                    <a:cs typeface="+mn-cs"/>
                  </a:rPr>
                  <a:t>Basic variables</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is called a basic solution.</a:t>
                </a:r>
              </a:p>
            </p:txBody>
          </p:sp>
        </mc:Choice>
        <mc:Fallback xmlns="">
          <p:sp>
            <p:nvSpPr>
              <p:cNvPr id="10" name="Content Placeholder 2">
                <a:extLst>
                  <a:ext uri="{FF2B5EF4-FFF2-40B4-BE49-F238E27FC236}">
                    <a16:creationId xmlns:a16="http://schemas.microsoft.com/office/drawing/2014/main" id="{6774D681-8684-DBC8-31BA-6CB2B8BC2C60}"/>
                  </a:ext>
                </a:extLst>
              </p:cNvPr>
              <p:cNvSpPr txBox="1">
                <a:spLocks noRot="1" noChangeAspect="1" noMove="1" noResize="1" noEditPoints="1" noAdjustHandles="1" noChangeArrowheads="1" noChangeShapeType="1" noTextEdit="1"/>
              </p:cNvSpPr>
              <p:nvPr/>
            </p:nvSpPr>
            <p:spPr>
              <a:xfrm>
                <a:off x="113802" y="5245236"/>
                <a:ext cx="9608694" cy="1316143"/>
              </a:xfrm>
              <a:prstGeom prst="rect">
                <a:avLst/>
              </a:prstGeom>
              <a:blipFill>
                <a:blip r:embed="rId15"/>
                <a:stretch>
                  <a:fillRect l="-635" t="-463" b="-2778"/>
                </a:stretch>
              </a:blipFill>
            </p:spPr>
            <p:txBody>
              <a:bodyPr/>
              <a:lstStyle/>
              <a:p>
                <a:r>
                  <a:rPr lang="en-IN">
                    <a:noFill/>
                  </a:rPr>
                  <a:t> </a:t>
                </a:r>
              </a:p>
            </p:txBody>
          </p:sp>
        </mc:Fallback>
      </mc:AlternateContent>
    </p:spTree>
    <p:extLst>
      <p:ext uri="{BB962C8B-B14F-4D97-AF65-F5344CB8AC3E}">
        <p14:creationId xmlns:p14="http://schemas.microsoft.com/office/powerpoint/2010/main" val="24133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B70DC-616A-42A2-8184-5D1C926B0BA4}"/>
              </a:ext>
            </a:extLst>
          </p:cNvPr>
          <p:cNvSpPr>
            <a:spLocks noGrp="1"/>
          </p:cNvSpPr>
          <p:nvPr>
            <p:ph type="title"/>
          </p:nvPr>
        </p:nvSpPr>
        <p:spPr/>
        <p:txBody>
          <a:bodyPr/>
          <a:lstStyle/>
          <a:p>
            <a:r>
              <a:rPr lang="en-IN" dirty="0"/>
              <a:t>Important Definitions: </a:t>
            </a:r>
            <a:r>
              <a:rPr lang="en-IN" dirty="0">
                <a:solidFill>
                  <a:srgbClr val="0070C0"/>
                </a:solidFill>
              </a:rPr>
              <a:t>Basic Feasible Solution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C03114-A860-4762-8459-5B1F32218EED}"/>
                  </a:ext>
                </a:extLst>
              </p:cNvPr>
              <p:cNvSpPr>
                <a:spLocks noGrp="1"/>
              </p:cNvSpPr>
              <p:nvPr>
                <p:ph idx="1"/>
              </p:nvPr>
            </p:nvSpPr>
            <p:spPr>
              <a:xfrm>
                <a:off x="44097" y="863445"/>
                <a:ext cx="5964820" cy="1260965"/>
              </a:xfrm>
            </p:spPr>
            <p:txBody>
              <a:bodyPr/>
              <a:lstStyle/>
              <a:p>
                <a:r>
                  <a:rPr lang="en-US" sz="2000" dirty="0"/>
                  <a:t>Consider the general linear programming problem involving n variables and m constraints </a:t>
                </a:r>
                <a14:m>
                  <m:oMath xmlns:m="http://schemas.openxmlformats.org/officeDocument/2006/math">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𝑚</m:t>
                        </m:r>
                        <m:r>
                          <a:rPr lang="en-IN" sz="2000" b="0" i="1" smtClean="0">
                            <a:latin typeface="Cambria Math" panose="02040503050406030204" pitchFamily="18" charset="0"/>
                          </a:rPr>
                          <m:t>≤</m:t>
                        </m:r>
                        <m:r>
                          <a:rPr lang="en-IN" sz="2000" b="0" i="1" smtClean="0">
                            <a:latin typeface="Cambria Math" panose="02040503050406030204" pitchFamily="18" charset="0"/>
                          </a:rPr>
                          <m:t>𝑛</m:t>
                        </m:r>
                      </m:e>
                    </m:d>
                    <m:r>
                      <a:rPr lang="en-IN" sz="2000" b="0" i="1" smtClean="0">
                        <a:latin typeface="Cambria Math" panose="02040503050406030204" pitchFamily="18" charset="0"/>
                      </a:rPr>
                      <m:t>.</m:t>
                    </m:r>
                  </m:oMath>
                </a14:m>
                <a:endParaRPr lang="en-IN" sz="2000" dirty="0"/>
              </a:p>
              <a:p>
                <a:r>
                  <a:rPr lang="en-US" sz="2000" dirty="0"/>
                  <a:t>Determine the values of variables </a:t>
                </a:r>
                <a14:m>
                  <m:oMath xmlns:m="http://schemas.openxmlformats.org/officeDocument/2006/math">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1</m:t>
                        </m:r>
                      </m:sub>
                    </m:sSub>
                    <m:r>
                      <a:rPr lang="en-IN" sz="2000" b="0" i="1" dirty="0" smtClean="0">
                        <a:latin typeface="Cambria Math" panose="02040503050406030204" pitchFamily="18" charset="0"/>
                      </a:rPr>
                      <m:t>, </m:t>
                    </m:r>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2</m:t>
                        </m:r>
                      </m:sub>
                    </m:sSub>
                    <m:r>
                      <a:rPr lang="en-IN" sz="2000" b="0" i="1" dirty="0" smtClean="0">
                        <a:latin typeface="Cambria Math" panose="02040503050406030204" pitchFamily="18" charset="0"/>
                      </a:rPr>
                      <m:t>,…,</m:t>
                    </m:r>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𝑛</m:t>
                        </m:r>
                      </m:sub>
                    </m:sSub>
                  </m:oMath>
                </a14:m>
                <a:r>
                  <a:rPr lang="en-US" sz="2000" dirty="0"/>
                  <a:t> which</a:t>
                </a:r>
                <a:endParaRPr lang="en-IN" sz="2000" dirty="0"/>
              </a:p>
            </p:txBody>
          </p:sp>
        </mc:Choice>
        <mc:Fallback xmlns="">
          <p:sp>
            <p:nvSpPr>
              <p:cNvPr id="3" name="Content Placeholder 2">
                <a:extLst>
                  <a:ext uri="{FF2B5EF4-FFF2-40B4-BE49-F238E27FC236}">
                    <a16:creationId xmlns:a16="http://schemas.microsoft.com/office/drawing/2014/main" id="{17C03114-A860-4762-8459-5B1F32218EED}"/>
                  </a:ext>
                </a:extLst>
              </p:cNvPr>
              <p:cNvSpPr>
                <a:spLocks noGrp="1" noRot="1" noChangeAspect="1" noMove="1" noResize="1" noEditPoints="1" noAdjustHandles="1" noChangeArrowheads="1" noChangeShapeType="1" noTextEdit="1"/>
              </p:cNvSpPr>
              <p:nvPr>
                <p:ph idx="1"/>
              </p:nvPr>
            </p:nvSpPr>
            <p:spPr>
              <a:xfrm>
                <a:off x="44097" y="863445"/>
                <a:ext cx="5964820" cy="1260965"/>
              </a:xfrm>
              <a:blipFill>
                <a:blip r:embed="rId2"/>
                <a:stretch>
                  <a:fillRect l="-919" t="-4854" r="-10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2ED800B-1A3C-487A-975D-47AA80FEA32B}"/>
                  </a:ext>
                </a:extLst>
              </p:cNvPr>
              <p:cNvSpPr txBox="1"/>
              <p:nvPr/>
            </p:nvSpPr>
            <p:spPr>
              <a:xfrm>
                <a:off x="1454013" y="2051840"/>
                <a:ext cx="315349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𝑍</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4" name="TextBox 3">
                <a:extLst>
                  <a:ext uri="{FF2B5EF4-FFF2-40B4-BE49-F238E27FC236}">
                    <a16:creationId xmlns:a16="http://schemas.microsoft.com/office/drawing/2014/main" id="{02ED800B-1A3C-487A-975D-47AA80FEA32B}"/>
                  </a:ext>
                </a:extLst>
              </p:cNvPr>
              <p:cNvSpPr txBox="1">
                <a:spLocks noRot="1" noChangeAspect="1" noMove="1" noResize="1" noEditPoints="1" noAdjustHandles="1" noChangeArrowheads="1" noChangeShapeType="1" noTextEdit="1"/>
              </p:cNvSpPr>
              <p:nvPr/>
            </p:nvSpPr>
            <p:spPr>
              <a:xfrm>
                <a:off x="1454013" y="2051840"/>
                <a:ext cx="3153492" cy="307777"/>
              </a:xfrm>
              <a:prstGeom prst="rect">
                <a:avLst/>
              </a:prstGeom>
              <a:blipFill>
                <a:blip r:embed="rId3"/>
                <a:stretch>
                  <a:fillRect l="-1547"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AC63B7-22C1-4745-B868-8BC93A51651B}"/>
                  </a:ext>
                </a:extLst>
              </p:cNvPr>
              <p:cNvSpPr txBox="1"/>
              <p:nvPr/>
            </p:nvSpPr>
            <p:spPr>
              <a:xfrm>
                <a:off x="1454013" y="2635792"/>
                <a:ext cx="439985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5" name="TextBox 4">
                <a:extLst>
                  <a:ext uri="{FF2B5EF4-FFF2-40B4-BE49-F238E27FC236}">
                    <a16:creationId xmlns:a16="http://schemas.microsoft.com/office/drawing/2014/main" id="{72AC63B7-22C1-4745-B868-8BC93A51651B}"/>
                  </a:ext>
                </a:extLst>
              </p:cNvPr>
              <p:cNvSpPr txBox="1">
                <a:spLocks noRot="1" noChangeAspect="1" noMove="1" noResize="1" noEditPoints="1" noAdjustHandles="1" noChangeArrowheads="1" noChangeShapeType="1" noTextEdit="1"/>
              </p:cNvSpPr>
              <p:nvPr/>
            </p:nvSpPr>
            <p:spPr>
              <a:xfrm>
                <a:off x="1454013" y="2635792"/>
                <a:ext cx="4399859" cy="307777"/>
              </a:xfrm>
              <a:prstGeom prst="rect">
                <a:avLst/>
              </a:prstGeom>
              <a:blipFill>
                <a:blip r:embed="rId4"/>
                <a:stretch>
                  <a:fillRect l="-1526"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919510-5D13-4C93-ACC1-D0F175B95499}"/>
                  </a:ext>
                </a:extLst>
              </p:cNvPr>
              <p:cNvSpPr txBox="1"/>
              <p:nvPr/>
            </p:nvSpPr>
            <p:spPr>
              <a:xfrm>
                <a:off x="1454013" y="3149810"/>
                <a:ext cx="442371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6" name="TextBox 5">
                <a:extLst>
                  <a:ext uri="{FF2B5EF4-FFF2-40B4-BE49-F238E27FC236}">
                    <a16:creationId xmlns:a16="http://schemas.microsoft.com/office/drawing/2014/main" id="{BC919510-5D13-4C93-ACC1-D0F175B95499}"/>
                  </a:ext>
                </a:extLst>
              </p:cNvPr>
              <p:cNvSpPr txBox="1">
                <a:spLocks noRot="1" noChangeAspect="1" noMove="1" noResize="1" noEditPoints="1" noAdjustHandles="1" noChangeArrowheads="1" noChangeShapeType="1" noTextEdit="1"/>
              </p:cNvSpPr>
              <p:nvPr/>
            </p:nvSpPr>
            <p:spPr>
              <a:xfrm>
                <a:off x="1454013" y="3149810"/>
                <a:ext cx="4423712" cy="307777"/>
              </a:xfrm>
              <a:prstGeom prst="rect">
                <a:avLst/>
              </a:prstGeom>
              <a:blipFill>
                <a:blip r:embed="rId5"/>
                <a:stretch>
                  <a:fillRect l="-1517"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EAF2CF-103B-422A-9657-8FAC78440311}"/>
                  </a:ext>
                </a:extLst>
              </p:cNvPr>
              <p:cNvSpPr txBox="1"/>
              <p:nvPr/>
            </p:nvSpPr>
            <p:spPr>
              <a:xfrm>
                <a:off x="1652495" y="3598991"/>
                <a:ext cx="13946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7" name="TextBox 6">
                <a:extLst>
                  <a:ext uri="{FF2B5EF4-FFF2-40B4-BE49-F238E27FC236}">
                    <a16:creationId xmlns:a16="http://schemas.microsoft.com/office/drawing/2014/main" id="{1EEAF2CF-103B-422A-9657-8FAC78440311}"/>
                  </a:ext>
                </a:extLst>
              </p:cNvPr>
              <p:cNvSpPr txBox="1">
                <a:spLocks noRot="1" noChangeAspect="1" noMove="1" noResize="1" noEditPoints="1" noAdjustHandles="1" noChangeArrowheads="1" noChangeShapeType="1" noTextEdit="1"/>
              </p:cNvSpPr>
              <p:nvPr/>
            </p:nvSpPr>
            <p:spPr>
              <a:xfrm>
                <a:off x="1652495" y="3598991"/>
                <a:ext cx="139461" cy="307777"/>
              </a:xfrm>
              <a:prstGeom prst="rect">
                <a:avLst/>
              </a:prstGeom>
              <a:blipFill>
                <a:blip r:embed="rId6"/>
                <a:stretch>
                  <a:fillRect l="-39130" r="-39130" b="-588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F4412B-A7CF-41E0-96A0-430B1248E256}"/>
                  </a:ext>
                </a:extLst>
              </p:cNvPr>
              <p:cNvSpPr txBox="1"/>
              <p:nvPr/>
            </p:nvSpPr>
            <p:spPr>
              <a:xfrm>
                <a:off x="1454013" y="3932437"/>
                <a:ext cx="468981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8" name="TextBox 7">
                <a:extLst>
                  <a:ext uri="{FF2B5EF4-FFF2-40B4-BE49-F238E27FC236}">
                    <a16:creationId xmlns:a16="http://schemas.microsoft.com/office/drawing/2014/main" id="{C3F4412B-A7CF-41E0-96A0-430B1248E256}"/>
                  </a:ext>
                </a:extLst>
              </p:cNvPr>
              <p:cNvSpPr txBox="1">
                <a:spLocks noRot="1" noChangeAspect="1" noMove="1" noResize="1" noEditPoints="1" noAdjustHandles="1" noChangeArrowheads="1" noChangeShapeType="1" noTextEdit="1"/>
              </p:cNvSpPr>
              <p:nvPr/>
            </p:nvSpPr>
            <p:spPr>
              <a:xfrm>
                <a:off x="1454013" y="3932437"/>
                <a:ext cx="4689810" cy="307777"/>
              </a:xfrm>
              <a:prstGeom prst="rect">
                <a:avLst/>
              </a:prstGeom>
              <a:blipFill>
                <a:blip r:embed="rId7"/>
                <a:stretch>
                  <a:fillRect l="-1430"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306F30-2792-48E2-8D5C-C8EDDDF6DAF9}"/>
                  </a:ext>
                </a:extLst>
              </p:cNvPr>
              <p:cNvSpPr txBox="1"/>
              <p:nvPr/>
            </p:nvSpPr>
            <p:spPr>
              <a:xfrm>
                <a:off x="1454013" y="4401537"/>
                <a:ext cx="181370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9" name="TextBox 8">
                <a:extLst>
                  <a:ext uri="{FF2B5EF4-FFF2-40B4-BE49-F238E27FC236}">
                    <a16:creationId xmlns:a16="http://schemas.microsoft.com/office/drawing/2014/main" id="{39306F30-2792-48E2-8D5C-C8EDDDF6DAF9}"/>
                  </a:ext>
                </a:extLst>
              </p:cNvPr>
              <p:cNvSpPr txBox="1">
                <a:spLocks noRot="1" noChangeAspect="1" noMove="1" noResize="1" noEditPoints="1" noAdjustHandles="1" noChangeArrowheads="1" noChangeShapeType="1" noTextEdit="1"/>
              </p:cNvSpPr>
              <p:nvPr/>
            </p:nvSpPr>
            <p:spPr>
              <a:xfrm>
                <a:off x="1454013" y="4401537"/>
                <a:ext cx="1813702" cy="307777"/>
              </a:xfrm>
              <a:prstGeom prst="rect">
                <a:avLst/>
              </a:prstGeom>
              <a:blipFill>
                <a:blip r:embed="rId8"/>
                <a:stretch>
                  <a:fillRect l="-3704" b="-17647"/>
                </a:stretch>
              </a:blipFill>
            </p:spPr>
            <p:txBody>
              <a:bodyPr/>
              <a:lstStyle/>
              <a:p>
                <a:r>
                  <a:rPr lang="en-IN">
                    <a:noFill/>
                  </a:rPr>
                  <a:t> </a:t>
                </a:r>
              </a:p>
            </p:txBody>
          </p:sp>
        </mc:Fallback>
      </mc:AlternateContent>
      <p:sp>
        <p:nvSpPr>
          <p:cNvPr id="13" name="TextBox 12">
            <a:extLst>
              <a:ext uri="{FF2B5EF4-FFF2-40B4-BE49-F238E27FC236}">
                <a16:creationId xmlns:a16="http://schemas.microsoft.com/office/drawing/2014/main" id="{0C8CAECA-DA43-4864-B462-6EAF857207C3}"/>
              </a:ext>
            </a:extLst>
          </p:cNvPr>
          <p:cNvSpPr txBox="1"/>
          <p:nvPr/>
        </p:nvSpPr>
        <p:spPr>
          <a:xfrm>
            <a:off x="258228" y="2016740"/>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maximize </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4" name="TextBox 13">
            <a:extLst>
              <a:ext uri="{FF2B5EF4-FFF2-40B4-BE49-F238E27FC236}">
                <a16:creationId xmlns:a16="http://schemas.microsoft.com/office/drawing/2014/main" id="{ABD62817-8DC7-4566-A99C-5CE689AC9CC5}"/>
              </a:ext>
            </a:extLst>
          </p:cNvPr>
          <p:cNvSpPr txBox="1"/>
          <p:nvPr/>
        </p:nvSpPr>
        <p:spPr>
          <a:xfrm>
            <a:off x="243714" y="2619606"/>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subject to</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5" name="TextBox 14">
            <a:extLst>
              <a:ext uri="{FF2B5EF4-FFF2-40B4-BE49-F238E27FC236}">
                <a16:creationId xmlns:a16="http://schemas.microsoft.com/office/drawing/2014/main" id="{7899AB40-9AB7-40D1-AFD2-A7E2CABEA9B5}"/>
              </a:ext>
            </a:extLst>
          </p:cNvPr>
          <p:cNvSpPr txBox="1"/>
          <p:nvPr/>
        </p:nvSpPr>
        <p:spPr>
          <a:xfrm>
            <a:off x="631036" y="4352360"/>
            <a:ext cx="109118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where</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cxnSp>
        <p:nvCxnSpPr>
          <p:cNvPr id="17" name="Straight Connector 16">
            <a:extLst>
              <a:ext uri="{FF2B5EF4-FFF2-40B4-BE49-F238E27FC236}">
                <a16:creationId xmlns:a16="http://schemas.microsoft.com/office/drawing/2014/main" id="{BA5FC00E-52AD-4439-BBCA-B3F8205F9DB1}"/>
              </a:ext>
            </a:extLst>
          </p:cNvPr>
          <p:cNvCxnSpPr>
            <a:cxnSpLocks/>
            <a:stCxn id="2" idx="2"/>
          </p:cNvCxnSpPr>
          <p:nvPr/>
        </p:nvCxnSpPr>
        <p:spPr>
          <a:xfrm>
            <a:off x="6096000" y="711201"/>
            <a:ext cx="0" cy="4476698"/>
          </a:xfrm>
          <a:prstGeom prst="line">
            <a:avLst/>
          </a:prstGeom>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5EF8D3E-C09E-4F9E-ADE7-DE54943A838B}"/>
              </a:ext>
            </a:extLst>
          </p:cNvPr>
          <p:cNvSpPr txBox="1">
            <a:spLocks/>
          </p:cNvSpPr>
          <p:nvPr/>
        </p:nvSpPr>
        <p:spPr>
          <a:xfrm>
            <a:off x="6183084" y="863446"/>
            <a:ext cx="5964820" cy="90729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B84742"/>
              </a:buClr>
              <a:buSzTx/>
              <a:buFont typeface="Wingdings 3" panose="05040102010807070707" pitchFamily="18" charset="2"/>
              <a:buChar char=""/>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Introducing slack variables s</a:t>
            </a:r>
            <a:r>
              <a:rPr kumimoji="0" lang="en-US" sz="2000" b="0" i="0" u="none" strike="noStrike" kern="1200" cap="none" spc="0" normalizeH="0" baseline="-25000" noProof="0" dirty="0">
                <a:ln>
                  <a:noFill/>
                </a:ln>
                <a:solidFill>
                  <a:srgbClr val="212121"/>
                </a:solidFill>
                <a:effectLst/>
                <a:uLnTx/>
                <a:uFillTx/>
                <a:latin typeface="Roboto Condensed"/>
                <a:ea typeface="+mn-ea"/>
                <a:cs typeface="+mn-cs"/>
              </a:rPr>
              <a:t>1</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s</a:t>
            </a:r>
            <a:r>
              <a:rPr kumimoji="0" lang="en-US" sz="2000" b="0" i="0" u="none" strike="noStrike" kern="1200" cap="none" spc="0" normalizeH="0" baseline="-25000" noProof="0" dirty="0">
                <a:ln>
                  <a:noFill/>
                </a:ln>
                <a:solidFill>
                  <a:srgbClr val="212121"/>
                </a:solidFill>
                <a:effectLst/>
                <a:uLnTx/>
                <a:uFillTx/>
                <a:latin typeface="Roboto Condensed"/>
                <a:ea typeface="+mn-ea"/>
                <a:cs typeface="+mn-cs"/>
              </a:rPr>
              <a:t>2</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 </a:t>
            </a:r>
            <a:r>
              <a:rPr kumimoji="0" lang="en-US" sz="2000" b="0" i="0" u="none" strike="noStrike" kern="1200" cap="none" spc="0" normalizeH="0" baseline="0" noProof="0" dirty="0" err="1">
                <a:ln>
                  <a:noFill/>
                </a:ln>
                <a:solidFill>
                  <a:srgbClr val="212121"/>
                </a:solidFill>
                <a:effectLst/>
                <a:uLnTx/>
                <a:uFillTx/>
                <a:latin typeface="Roboto Condensed"/>
                <a:ea typeface="+mn-ea"/>
                <a:cs typeface="+mn-cs"/>
              </a:rPr>
              <a:t>s</a:t>
            </a:r>
            <a:r>
              <a:rPr kumimoji="0" lang="en-US" sz="2000" b="0" i="0" u="none" strike="noStrike" kern="1200" cap="none" spc="0" normalizeH="0" baseline="-25000" noProof="0" dirty="0" err="1">
                <a:ln>
                  <a:noFill/>
                </a:ln>
                <a:solidFill>
                  <a:srgbClr val="212121"/>
                </a:solidFill>
                <a:effectLst/>
                <a:uLnTx/>
                <a:uFillTx/>
                <a:latin typeface="Roboto Condensed"/>
                <a:ea typeface="+mn-ea"/>
                <a:cs typeface="+mn-cs"/>
              </a:rPr>
              <a:t>m</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in the constraints, it can be put in the following standard form</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CED18FA-829D-4E01-8699-9B51382C03DE}"/>
                  </a:ext>
                </a:extLst>
              </p:cNvPr>
              <p:cNvSpPr txBox="1"/>
              <p:nvPr/>
            </p:nvSpPr>
            <p:spPr>
              <a:xfrm>
                <a:off x="6544191" y="2268673"/>
                <a:ext cx="508523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𝑍</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1" name="TextBox 20">
                <a:extLst>
                  <a:ext uri="{FF2B5EF4-FFF2-40B4-BE49-F238E27FC236}">
                    <a16:creationId xmlns:a16="http://schemas.microsoft.com/office/drawing/2014/main" id="{1CED18FA-829D-4E01-8699-9B51382C03DE}"/>
                  </a:ext>
                </a:extLst>
              </p:cNvPr>
              <p:cNvSpPr txBox="1">
                <a:spLocks noRot="1" noChangeAspect="1" noMove="1" noResize="1" noEditPoints="1" noAdjustHandles="1" noChangeArrowheads="1" noChangeShapeType="1" noTextEdit="1"/>
              </p:cNvSpPr>
              <p:nvPr/>
            </p:nvSpPr>
            <p:spPr>
              <a:xfrm>
                <a:off x="6544191" y="2268673"/>
                <a:ext cx="5085238" cy="307777"/>
              </a:xfrm>
              <a:prstGeom prst="rect">
                <a:avLst/>
              </a:prstGeom>
              <a:blipFill>
                <a:blip r:embed="rId9"/>
                <a:stretch>
                  <a:fillRect l="-719"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AD88393-05CE-499D-BB44-C14EEB862E6F}"/>
                  </a:ext>
                </a:extLst>
              </p:cNvPr>
              <p:cNvSpPr txBox="1"/>
              <p:nvPr/>
            </p:nvSpPr>
            <p:spPr>
              <a:xfrm>
                <a:off x="6692088" y="3071221"/>
                <a:ext cx="422968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2" name="TextBox 21">
                <a:extLst>
                  <a:ext uri="{FF2B5EF4-FFF2-40B4-BE49-F238E27FC236}">
                    <a16:creationId xmlns:a16="http://schemas.microsoft.com/office/drawing/2014/main" id="{DAD88393-05CE-499D-BB44-C14EEB862E6F}"/>
                  </a:ext>
                </a:extLst>
              </p:cNvPr>
              <p:cNvSpPr txBox="1">
                <a:spLocks noRot="1" noChangeAspect="1" noMove="1" noResize="1" noEditPoints="1" noAdjustHandles="1" noChangeArrowheads="1" noChangeShapeType="1" noTextEdit="1"/>
              </p:cNvSpPr>
              <p:nvPr/>
            </p:nvSpPr>
            <p:spPr>
              <a:xfrm>
                <a:off x="6692088" y="3071221"/>
                <a:ext cx="4229684" cy="307777"/>
              </a:xfrm>
              <a:prstGeom prst="rect">
                <a:avLst/>
              </a:prstGeom>
              <a:blipFill>
                <a:blip r:embed="rId10"/>
                <a:stretch>
                  <a:fillRect l="-1585"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38D3993-43DF-4D79-A45B-4F2C5B909DDE}"/>
                  </a:ext>
                </a:extLst>
              </p:cNvPr>
              <p:cNvSpPr txBox="1"/>
              <p:nvPr/>
            </p:nvSpPr>
            <p:spPr>
              <a:xfrm>
                <a:off x="6692088" y="3585239"/>
                <a:ext cx="431560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3" name="TextBox 22">
                <a:extLst>
                  <a:ext uri="{FF2B5EF4-FFF2-40B4-BE49-F238E27FC236}">
                    <a16:creationId xmlns:a16="http://schemas.microsoft.com/office/drawing/2014/main" id="{D38D3993-43DF-4D79-A45B-4F2C5B909DDE}"/>
                  </a:ext>
                </a:extLst>
              </p:cNvPr>
              <p:cNvSpPr txBox="1">
                <a:spLocks noRot="1" noChangeAspect="1" noMove="1" noResize="1" noEditPoints="1" noAdjustHandles="1" noChangeArrowheads="1" noChangeShapeType="1" noTextEdit="1"/>
              </p:cNvSpPr>
              <p:nvPr/>
            </p:nvSpPr>
            <p:spPr>
              <a:xfrm>
                <a:off x="6692088" y="3585239"/>
                <a:ext cx="4315605" cy="307777"/>
              </a:xfrm>
              <a:prstGeom prst="rect">
                <a:avLst/>
              </a:prstGeom>
              <a:blipFill>
                <a:blip r:embed="rId11"/>
                <a:stretch>
                  <a:fillRect l="-1554"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0594829-4A67-423B-99F4-A0EB11D689E1}"/>
                  </a:ext>
                </a:extLst>
              </p:cNvPr>
              <p:cNvSpPr txBox="1"/>
              <p:nvPr/>
            </p:nvSpPr>
            <p:spPr>
              <a:xfrm>
                <a:off x="6890570" y="4034420"/>
                <a:ext cx="13946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4" name="TextBox 23">
                <a:extLst>
                  <a:ext uri="{FF2B5EF4-FFF2-40B4-BE49-F238E27FC236}">
                    <a16:creationId xmlns:a16="http://schemas.microsoft.com/office/drawing/2014/main" id="{80594829-4A67-423B-99F4-A0EB11D689E1}"/>
                  </a:ext>
                </a:extLst>
              </p:cNvPr>
              <p:cNvSpPr txBox="1">
                <a:spLocks noRot="1" noChangeAspect="1" noMove="1" noResize="1" noEditPoints="1" noAdjustHandles="1" noChangeArrowheads="1" noChangeShapeType="1" noTextEdit="1"/>
              </p:cNvSpPr>
              <p:nvPr/>
            </p:nvSpPr>
            <p:spPr>
              <a:xfrm>
                <a:off x="6890570" y="4034420"/>
                <a:ext cx="139461" cy="307777"/>
              </a:xfrm>
              <a:prstGeom prst="rect">
                <a:avLst/>
              </a:prstGeom>
              <a:blipFill>
                <a:blip r:embed="rId12"/>
                <a:stretch>
                  <a:fillRect l="-39130" r="-39130" b="-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6D5C371-0233-42E0-9985-3402799C5372}"/>
                  </a:ext>
                </a:extLst>
              </p:cNvPr>
              <p:cNvSpPr txBox="1"/>
              <p:nvPr/>
            </p:nvSpPr>
            <p:spPr>
              <a:xfrm>
                <a:off x="6692088" y="4367866"/>
                <a:ext cx="458952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5" name="TextBox 24">
                <a:extLst>
                  <a:ext uri="{FF2B5EF4-FFF2-40B4-BE49-F238E27FC236}">
                    <a16:creationId xmlns:a16="http://schemas.microsoft.com/office/drawing/2014/main" id="{C6D5C371-0233-42E0-9985-3402799C5372}"/>
                  </a:ext>
                </a:extLst>
              </p:cNvPr>
              <p:cNvSpPr txBox="1">
                <a:spLocks noRot="1" noChangeAspect="1" noMove="1" noResize="1" noEditPoints="1" noAdjustHandles="1" noChangeArrowheads="1" noChangeShapeType="1" noTextEdit="1"/>
              </p:cNvSpPr>
              <p:nvPr/>
            </p:nvSpPr>
            <p:spPr>
              <a:xfrm>
                <a:off x="6692088" y="4367866"/>
                <a:ext cx="4589526" cy="307777"/>
              </a:xfrm>
              <a:prstGeom prst="rect">
                <a:avLst/>
              </a:prstGeom>
              <a:blipFill>
                <a:blip r:embed="rId13"/>
                <a:stretch>
                  <a:fillRect l="-1461"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FFECF53-B375-45B7-B0E2-41A737230D90}"/>
                  </a:ext>
                </a:extLst>
              </p:cNvPr>
              <p:cNvSpPr txBox="1"/>
              <p:nvPr/>
            </p:nvSpPr>
            <p:spPr>
              <a:xfrm>
                <a:off x="7461344" y="4836966"/>
                <a:ext cx="320305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6" name="TextBox 25">
                <a:extLst>
                  <a:ext uri="{FF2B5EF4-FFF2-40B4-BE49-F238E27FC236}">
                    <a16:creationId xmlns:a16="http://schemas.microsoft.com/office/drawing/2014/main" id="{4FFECF53-B375-45B7-B0E2-41A737230D90}"/>
                  </a:ext>
                </a:extLst>
              </p:cNvPr>
              <p:cNvSpPr txBox="1">
                <a:spLocks noRot="1" noChangeAspect="1" noMove="1" noResize="1" noEditPoints="1" noAdjustHandles="1" noChangeArrowheads="1" noChangeShapeType="1" noTextEdit="1"/>
              </p:cNvSpPr>
              <p:nvPr/>
            </p:nvSpPr>
            <p:spPr>
              <a:xfrm>
                <a:off x="7461344" y="4836966"/>
                <a:ext cx="3203056" cy="307777"/>
              </a:xfrm>
              <a:prstGeom prst="rect">
                <a:avLst/>
              </a:prstGeom>
              <a:blipFill>
                <a:blip r:embed="rId14"/>
                <a:stretch>
                  <a:fillRect l="-2095" b="-17647"/>
                </a:stretch>
              </a:blipFill>
            </p:spPr>
            <p:txBody>
              <a:bodyPr/>
              <a:lstStyle/>
              <a:p>
                <a:r>
                  <a:rPr lang="en-IN">
                    <a:noFill/>
                  </a:rPr>
                  <a:t> </a:t>
                </a:r>
              </a:p>
            </p:txBody>
          </p:sp>
        </mc:Fallback>
      </mc:AlternateContent>
      <p:sp>
        <p:nvSpPr>
          <p:cNvPr id="27" name="TextBox 26">
            <a:extLst>
              <a:ext uri="{FF2B5EF4-FFF2-40B4-BE49-F238E27FC236}">
                <a16:creationId xmlns:a16="http://schemas.microsoft.com/office/drawing/2014/main" id="{AB3B0AF6-82AA-49D1-96F8-A38AF1DCAE69}"/>
              </a:ext>
            </a:extLst>
          </p:cNvPr>
          <p:cNvSpPr txBox="1"/>
          <p:nvPr/>
        </p:nvSpPr>
        <p:spPr>
          <a:xfrm>
            <a:off x="6474974" y="1814542"/>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maximize </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28" name="TextBox 27">
            <a:extLst>
              <a:ext uri="{FF2B5EF4-FFF2-40B4-BE49-F238E27FC236}">
                <a16:creationId xmlns:a16="http://schemas.microsoft.com/office/drawing/2014/main" id="{CF9E4DB8-D9B1-441F-A1F6-EC2A9A7C5936}"/>
              </a:ext>
            </a:extLst>
          </p:cNvPr>
          <p:cNvSpPr txBox="1"/>
          <p:nvPr/>
        </p:nvSpPr>
        <p:spPr>
          <a:xfrm>
            <a:off x="6474973" y="2619606"/>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subject to</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29" name="TextBox 28">
            <a:extLst>
              <a:ext uri="{FF2B5EF4-FFF2-40B4-BE49-F238E27FC236}">
                <a16:creationId xmlns:a16="http://schemas.microsoft.com/office/drawing/2014/main" id="{78BD91DC-3A0C-46BF-98B7-BDFA26E36C27}"/>
              </a:ext>
            </a:extLst>
          </p:cNvPr>
          <p:cNvSpPr txBox="1"/>
          <p:nvPr/>
        </p:nvSpPr>
        <p:spPr>
          <a:xfrm>
            <a:off x="6638367" y="4787789"/>
            <a:ext cx="109118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where</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910A2B3F-452E-4DE5-A6B5-CE96D1C7895A}"/>
                  </a:ext>
                </a:extLst>
              </p:cNvPr>
              <p:cNvSpPr txBox="1">
                <a:spLocks/>
              </p:cNvSpPr>
              <p:nvPr/>
            </p:nvSpPr>
            <p:spPr>
              <a:xfrm>
                <a:off x="0" y="5549497"/>
                <a:ext cx="9549839" cy="844606"/>
              </a:xfrm>
              <a:prstGeom prst="rect">
                <a:avLst/>
              </a:prstGeom>
              <a:solidFill>
                <a:schemeClr val="bg1">
                  <a:lumMod val="95000"/>
                </a:schemeClr>
              </a:solidFill>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114000"/>
                  </a:lnSpc>
                  <a:spcBef>
                    <a:spcPts val="1000"/>
                  </a:spcBef>
                  <a:spcAft>
                    <a:spcPts val="0"/>
                  </a:spcAft>
                  <a:buClr>
                    <a:srgbClr val="1D6AA4"/>
                  </a:buClr>
                  <a:buSzTx/>
                  <a:buFont typeface="Wingdings 3" panose="05040102010807070707" pitchFamily="18" charset="2"/>
                  <a:buChar char=""/>
                  <a:tabLst/>
                  <a:defRPr/>
                </a:pPr>
                <a:r>
                  <a:rPr kumimoji="0" lang="en-US" sz="2000" b="1" i="0" u="none" strike="noStrike" kern="1200" cap="none" spc="0" normalizeH="0" baseline="0" noProof="0" dirty="0">
                    <a:ln>
                      <a:noFill/>
                    </a:ln>
                    <a:solidFill>
                      <a:srgbClr val="1D6FA9"/>
                    </a:solidFill>
                    <a:effectLst/>
                    <a:uLnTx/>
                    <a:uFillTx/>
                    <a:latin typeface="Roboto Condensed"/>
                    <a:ea typeface="+mn-ea"/>
                    <a:cs typeface="+mn-cs"/>
                  </a:rPr>
                  <a:t>A Basic feasible solution</a:t>
                </a:r>
                <a:r>
                  <a:rPr kumimoji="0" lang="en-US" sz="2000" b="1" i="0" u="none" strike="noStrike" kern="1200" cap="none" spc="0" normalizeH="0" baseline="0" noProof="0" dirty="0">
                    <a:ln>
                      <a:noFill/>
                    </a:ln>
                    <a:solidFill>
                      <a:srgbClr val="000000"/>
                    </a:solidFill>
                    <a:effectLst/>
                    <a:uLnTx/>
                    <a:uFillTx/>
                    <a:latin typeface="Roboto Condensed"/>
                    <a:ea typeface="+mn-ea"/>
                    <a:cs typeface="+mn-cs"/>
                  </a:rPr>
                  <a:t>: </a:t>
                </a:r>
                <a:r>
                  <a:rPr kumimoji="0" lang="en-US" sz="2000" b="0" i="0" u="none" strike="noStrike" kern="1200" cap="none" spc="0" normalizeH="0" baseline="0" noProof="0" dirty="0">
                    <a:ln>
                      <a:noFill/>
                    </a:ln>
                    <a:solidFill>
                      <a:srgbClr val="000000"/>
                    </a:solidFill>
                    <a:effectLst/>
                    <a:uLnTx/>
                    <a:uFillTx/>
                    <a:latin typeface="Roboto Condensed"/>
                    <a:ea typeface="+mn-ea"/>
                    <a:cs typeface="+mn-cs"/>
                  </a:rPr>
                  <a:t>It is a basic solution that also satisfies the non-negativity restrictions (2). All variables in a basic feasible solution are </a:t>
                </a:r>
                <a14:m>
                  <m:oMath xmlns:m="http://schemas.openxmlformats.org/officeDocument/2006/math">
                    <m:r>
                      <a:rPr kumimoji="0" lang="en-US" sz="20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 0</m:t>
                    </m:r>
                  </m:oMath>
                </a14:m>
                <a:r>
                  <a:rPr kumimoji="0" lang="en-US" sz="2000" b="0" i="0" u="none" strike="noStrike" kern="1200" cap="none" spc="0" normalizeH="0" baseline="0" noProof="0" dirty="0">
                    <a:ln>
                      <a:noFill/>
                    </a:ln>
                    <a:solidFill>
                      <a:srgbClr val="000000"/>
                    </a:solidFill>
                    <a:effectLst/>
                    <a:uLnTx/>
                    <a:uFillTx/>
                    <a:latin typeface="Roboto Condensed"/>
                    <a:ea typeface="+mn-ea"/>
                    <a:cs typeface="+mn-cs"/>
                  </a:rPr>
                  <a:t>. </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33" name="Content Placeholder 2">
                <a:extLst>
                  <a:ext uri="{FF2B5EF4-FFF2-40B4-BE49-F238E27FC236}">
                    <a16:creationId xmlns:a16="http://schemas.microsoft.com/office/drawing/2014/main" id="{910A2B3F-452E-4DE5-A6B5-CE96D1C7895A}"/>
                  </a:ext>
                </a:extLst>
              </p:cNvPr>
              <p:cNvSpPr txBox="1">
                <a:spLocks noRot="1" noChangeAspect="1" noMove="1" noResize="1" noEditPoints="1" noAdjustHandles="1" noChangeArrowheads="1" noChangeShapeType="1" noTextEdit="1"/>
              </p:cNvSpPr>
              <p:nvPr/>
            </p:nvSpPr>
            <p:spPr>
              <a:xfrm>
                <a:off x="0" y="5549497"/>
                <a:ext cx="9549839" cy="844606"/>
              </a:xfrm>
              <a:prstGeom prst="rect">
                <a:avLst/>
              </a:prstGeom>
              <a:blipFill>
                <a:blip r:embed="rId15"/>
                <a:stretch>
                  <a:fillRect l="-574" t="-719" r="-574" b="-3597"/>
                </a:stretch>
              </a:blipFill>
            </p:spPr>
            <p:txBody>
              <a:bodyPr/>
              <a:lstStyle/>
              <a:p>
                <a:r>
                  <a:rPr lang="en-IN">
                    <a:noFill/>
                  </a:rPr>
                  <a:t> </a:t>
                </a:r>
              </a:p>
            </p:txBody>
          </p:sp>
        </mc:Fallback>
      </mc:AlternateContent>
      <p:sp>
        <p:nvSpPr>
          <p:cNvPr id="34" name="Right Brace 33">
            <a:extLst>
              <a:ext uri="{FF2B5EF4-FFF2-40B4-BE49-F238E27FC236}">
                <a16:creationId xmlns:a16="http://schemas.microsoft.com/office/drawing/2014/main" id="{91FA6CAB-90A2-4492-9D00-72A51539E0CB}"/>
              </a:ext>
            </a:extLst>
          </p:cNvPr>
          <p:cNvSpPr/>
          <p:nvPr/>
        </p:nvSpPr>
        <p:spPr>
          <a:xfrm>
            <a:off x="11281614" y="3149810"/>
            <a:ext cx="139408" cy="15258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35" name="TextBox 34">
            <a:extLst>
              <a:ext uri="{FF2B5EF4-FFF2-40B4-BE49-F238E27FC236}">
                <a16:creationId xmlns:a16="http://schemas.microsoft.com/office/drawing/2014/main" id="{DF71A063-F8FA-4CCB-B741-C06584C3BDE7}"/>
              </a:ext>
            </a:extLst>
          </p:cNvPr>
          <p:cNvSpPr txBox="1"/>
          <p:nvPr/>
        </p:nvSpPr>
        <p:spPr>
          <a:xfrm>
            <a:off x="11506479" y="3664997"/>
            <a:ext cx="7091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(1)</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6" name="TextBox 35">
            <a:extLst>
              <a:ext uri="{FF2B5EF4-FFF2-40B4-BE49-F238E27FC236}">
                <a16:creationId xmlns:a16="http://schemas.microsoft.com/office/drawing/2014/main" id="{62308CA8-AEAB-4DCA-A8A0-2CB346BA0729}"/>
              </a:ext>
            </a:extLst>
          </p:cNvPr>
          <p:cNvSpPr txBox="1"/>
          <p:nvPr/>
        </p:nvSpPr>
        <p:spPr>
          <a:xfrm>
            <a:off x="11506479" y="4787789"/>
            <a:ext cx="7091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(2)</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38963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B70DC-616A-42A2-8184-5D1C926B0BA4}"/>
              </a:ext>
            </a:extLst>
          </p:cNvPr>
          <p:cNvSpPr>
            <a:spLocks noGrp="1"/>
          </p:cNvSpPr>
          <p:nvPr>
            <p:ph type="title"/>
          </p:nvPr>
        </p:nvSpPr>
        <p:spPr/>
        <p:txBody>
          <a:bodyPr/>
          <a:lstStyle/>
          <a:p>
            <a:r>
              <a:rPr lang="en-IN" dirty="0"/>
              <a:t>Important Definitions: </a:t>
            </a:r>
            <a:r>
              <a:rPr lang="en-IN" dirty="0">
                <a:solidFill>
                  <a:srgbClr val="0070C0"/>
                </a:solidFill>
              </a:rPr>
              <a:t>Non-degenerate Basic Feasible Solution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C03114-A860-4762-8459-5B1F32218EED}"/>
                  </a:ext>
                </a:extLst>
              </p:cNvPr>
              <p:cNvSpPr>
                <a:spLocks noGrp="1"/>
              </p:cNvSpPr>
              <p:nvPr>
                <p:ph idx="1"/>
              </p:nvPr>
            </p:nvSpPr>
            <p:spPr>
              <a:xfrm>
                <a:off x="44097" y="863445"/>
                <a:ext cx="5964820" cy="1260965"/>
              </a:xfrm>
            </p:spPr>
            <p:txBody>
              <a:bodyPr/>
              <a:lstStyle/>
              <a:p>
                <a:r>
                  <a:rPr lang="en-US" sz="2000" dirty="0"/>
                  <a:t>Consider the general linear programming problem involving n variables and m constraints </a:t>
                </a:r>
                <a14:m>
                  <m:oMath xmlns:m="http://schemas.openxmlformats.org/officeDocument/2006/math">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𝑚</m:t>
                        </m:r>
                        <m:r>
                          <a:rPr lang="en-IN" sz="2000" b="0" i="1" smtClean="0">
                            <a:latin typeface="Cambria Math" panose="02040503050406030204" pitchFamily="18" charset="0"/>
                          </a:rPr>
                          <m:t>≤</m:t>
                        </m:r>
                        <m:r>
                          <a:rPr lang="en-IN" sz="2000" b="0" i="1" smtClean="0">
                            <a:latin typeface="Cambria Math" panose="02040503050406030204" pitchFamily="18" charset="0"/>
                          </a:rPr>
                          <m:t>𝑛</m:t>
                        </m:r>
                      </m:e>
                    </m:d>
                    <m:r>
                      <a:rPr lang="en-IN" sz="2000" b="0" i="1" smtClean="0">
                        <a:latin typeface="Cambria Math" panose="02040503050406030204" pitchFamily="18" charset="0"/>
                      </a:rPr>
                      <m:t>.</m:t>
                    </m:r>
                  </m:oMath>
                </a14:m>
                <a:endParaRPr lang="en-IN" sz="2000" dirty="0"/>
              </a:p>
              <a:p>
                <a:r>
                  <a:rPr lang="en-US" sz="2000" dirty="0"/>
                  <a:t>Determine the values of variables </a:t>
                </a:r>
                <a14:m>
                  <m:oMath xmlns:m="http://schemas.openxmlformats.org/officeDocument/2006/math">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1</m:t>
                        </m:r>
                      </m:sub>
                    </m:sSub>
                    <m:r>
                      <a:rPr lang="en-IN" sz="2000" b="0" i="1" dirty="0" smtClean="0">
                        <a:latin typeface="Cambria Math" panose="02040503050406030204" pitchFamily="18" charset="0"/>
                      </a:rPr>
                      <m:t>, </m:t>
                    </m:r>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2</m:t>
                        </m:r>
                      </m:sub>
                    </m:sSub>
                    <m:r>
                      <a:rPr lang="en-IN" sz="2000" b="0" i="1" dirty="0" smtClean="0">
                        <a:latin typeface="Cambria Math" panose="02040503050406030204" pitchFamily="18" charset="0"/>
                      </a:rPr>
                      <m:t>,…,</m:t>
                    </m:r>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𝑛</m:t>
                        </m:r>
                      </m:sub>
                    </m:sSub>
                  </m:oMath>
                </a14:m>
                <a:r>
                  <a:rPr lang="en-US" sz="2000" dirty="0"/>
                  <a:t> which</a:t>
                </a:r>
                <a:endParaRPr lang="en-IN" sz="2000" dirty="0"/>
              </a:p>
            </p:txBody>
          </p:sp>
        </mc:Choice>
        <mc:Fallback xmlns="">
          <p:sp>
            <p:nvSpPr>
              <p:cNvPr id="3" name="Content Placeholder 2">
                <a:extLst>
                  <a:ext uri="{FF2B5EF4-FFF2-40B4-BE49-F238E27FC236}">
                    <a16:creationId xmlns:a16="http://schemas.microsoft.com/office/drawing/2014/main" id="{17C03114-A860-4762-8459-5B1F32218EED}"/>
                  </a:ext>
                </a:extLst>
              </p:cNvPr>
              <p:cNvSpPr>
                <a:spLocks noGrp="1" noRot="1" noChangeAspect="1" noMove="1" noResize="1" noEditPoints="1" noAdjustHandles="1" noChangeArrowheads="1" noChangeShapeType="1" noTextEdit="1"/>
              </p:cNvSpPr>
              <p:nvPr>
                <p:ph idx="1"/>
              </p:nvPr>
            </p:nvSpPr>
            <p:spPr>
              <a:xfrm>
                <a:off x="44097" y="863445"/>
                <a:ext cx="5964820" cy="1260965"/>
              </a:xfrm>
              <a:blipFill>
                <a:blip r:embed="rId2"/>
                <a:stretch>
                  <a:fillRect l="-919" t="-4854" r="-10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2ED800B-1A3C-487A-975D-47AA80FEA32B}"/>
                  </a:ext>
                </a:extLst>
              </p:cNvPr>
              <p:cNvSpPr txBox="1"/>
              <p:nvPr/>
            </p:nvSpPr>
            <p:spPr>
              <a:xfrm>
                <a:off x="1454013" y="2051840"/>
                <a:ext cx="315349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𝑍</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4" name="TextBox 3">
                <a:extLst>
                  <a:ext uri="{FF2B5EF4-FFF2-40B4-BE49-F238E27FC236}">
                    <a16:creationId xmlns:a16="http://schemas.microsoft.com/office/drawing/2014/main" id="{02ED800B-1A3C-487A-975D-47AA80FEA32B}"/>
                  </a:ext>
                </a:extLst>
              </p:cNvPr>
              <p:cNvSpPr txBox="1">
                <a:spLocks noRot="1" noChangeAspect="1" noMove="1" noResize="1" noEditPoints="1" noAdjustHandles="1" noChangeArrowheads="1" noChangeShapeType="1" noTextEdit="1"/>
              </p:cNvSpPr>
              <p:nvPr/>
            </p:nvSpPr>
            <p:spPr>
              <a:xfrm>
                <a:off x="1454013" y="2051840"/>
                <a:ext cx="3153492" cy="307777"/>
              </a:xfrm>
              <a:prstGeom prst="rect">
                <a:avLst/>
              </a:prstGeom>
              <a:blipFill>
                <a:blip r:embed="rId3"/>
                <a:stretch>
                  <a:fillRect l="-1547"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AC63B7-22C1-4745-B868-8BC93A51651B}"/>
                  </a:ext>
                </a:extLst>
              </p:cNvPr>
              <p:cNvSpPr txBox="1"/>
              <p:nvPr/>
            </p:nvSpPr>
            <p:spPr>
              <a:xfrm>
                <a:off x="1454013" y="2635792"/>
                <a:ext cx="439985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5" name="TextBox 4">
                <a:extLst>
                  <a:ext uri="{FF2B5EF4-FFF2-40B4-BE49-F238E27FC236}">
                    <a16:creationId xmlns:a16="http://schemas.microsoft.com/office/drawing/2014/main" id="{72AC63B7-22C1-4745-B868-8BC93A51651B}"/>
                  </a:ext>
                </a:extLst>
              </p:cNvPr>
              <p:cNvSpPr txBox="1">
                <a:spLocks noRot="1" noChangeAspect="1" noMove="1" noResize="1" noEditPoints="1" noAdjustHandles="1" noChangeArrowheads="1" noChangeShapeType="1" noTextEdit="1"/>
              </p:cNvSpPr>
              <p:nvPr/>
            </p:nvSpPr>
            <p:spPr>
              <a:xfrm>
                <a:off x="1454013" y="2635792"/>
                <a:ext cx="4399859" cy="307777"/>
              </a:xfrm>
              <a:prstGeom prst="rect">
                <a:avLst/>
              </a:prstGeom>
              <a:blipFill>
                <a:blip r:embed="rId4"/>
                <a:stretch>
                  <a:fillRect l="-1526"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919510-5D13-4C93-ACC1-D0F175B95499}"/>
                  </a:ext>
                </a:extLst>
              </p:cNvPr>
              <p:cNvSpPr txBox="1"/>
              <p:nvPr/>
            </p:nvSpPr>
            <p:spPr>
              <a:xfrm>
                <a:off x="1454013" y="3149810"/>
                <a:ext cx="442371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6" name="TextBox 5">
                <a:extLst>
                  <a:ext uri="{FF2B5EF4-FFF2-40B4-BE49-F238E27FC236}">
                    <a16:creationId xmlns:a16="http://schemas.microsoft.com/office/drawing/2014/main" id="{BC919510-5D13-4C93-ACC1-D0F175B95499}"/>
                  </a:ext>
                </a:extLst>
              </p:cNvPr>
              <p:cNvSpPr txBox="1">
                <a:spLocks noRot="1" noChangeAspect="1" noMove="1" noResize="1" noEditPoints="1" noAdjustHandles="1" noChangeArrowheads="1" noChangeShapeType="1" noTextEdit="1"/>
              </p:cNvSpPr>
              <p:nvPr/>
            </p:nvSpPr>
            <p:spPr>
              <a:xfrm>
                <a:off x="1454013" y="3149810"/>
                <a:ext cx="4423712" cy="307777"/>
              </a:xfrm>
              <a:prstGeom prst="rect">
                <a:avLst/>
              </a:prstGeom>
              <a:blipFill>
                <a:blip r:embed="rId5"/>
                <a:stretch>
                  <a:fillRect l="-1517"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EAF2CF-103B-422A-9657-8FAC78440311}"/>
                  </a:ext>
                </a:extLst>
              </p:cNvPr>
              <p:cNvSpPr txBox="1"/>
              <p:nvPr/>
            </p:nvSpPr>
            <p:spPr>
              <a:xfrm>
                <a:off x="1652495" y="3598991"/>
                <a:ext cx="13946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7" name="TextBox 6">
                <a:extLst>
                  <a:ext uri="{FF2B5EF4-FFF2-40B4-BE49-F238E27FC236}">
                    <a16:creationId xmlns:a16="http://schemas.microsoft.com/office/drawing/2014/main" id="{1EEAF2CF-103B-422A-9657-8FAC78440311}"/>
                  </a:ext>
                </a:extLst>
              </p:cNvPr>
              <p:cNvSpPr txBox="1">
                <a:spLocks noRot="1" noChangeAspect="1" noMove="1" noResize="1" noEditPoints="1" noAdjustHandles="1" noChangeArrowheads="1" noChangeShapeType="1" noTextEdit="1"/>
              </p:cNvSpPr>
              <p:nvPr/>
            </p:nvSpPr>
            <p:spPr>
              <a:xfrm>
                <a:off x="1652495" y="3598991"/>
                <a:ext cx="139461" cy="307777"/>
              </a:xfrm>
              <a:prstGeom prst="rect">
                <a:avLst/>
              </a:prstGeom>
              <a:blipFill>
                <a:blip r:embed="rId6"/>
                <a:stretch>
                  <a:fillRect l="-39130" r="-39130" b="-588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F4412B-A7CF-41E0-96A0-430B1248E256}"/>
                  </a:ext>
                </a:extLst>
              </p:cNvPr>
              <p:cNvSpPr txBox="1"/>
              <p:nvPr/>
            </p:nvSpPr>
            <p:spPr>
              <a:xfrm>
                <a:off x="1454013" y="3932437"/>
                <a:ext cx="468981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8" name="TextBox 7">
                <a:extLst>
                  <a:ext uri="{FF2B5EF4-FFF2-40B4-BE49-F238E27FC236}">
                    <a16:creationId xmlns:a16="http://schemas.microsoft.com/office/drawing/2014/main" id="{C3F4412B-A7CF-41E0-96A0-430B1248E256}"/>
                  </a:ext>
                </a:extLst>
              </p:cNvPr>
              <p:cNvSpPr txBox="1">
                <a:spLocks noRot="1" noChangeAspect="1" noMove="1" noResize="1" noEditPoints="1" noAdjustHandles="1" noChangeArrowheads="1" noChangeShapeType="1" noTextEdit="1"/>
              </p:cNvSpPr>
              <p:nvPr/>
            </p:nvSpPr>
            <p:spPr>
              <a:xfrm>
                <a:off x="1454013" y="3932437"/>
                <a:ext cx="4689810" cy="307777"/>
              </a:xfrm>
              <a:prstGeom prst="rect">
                <a:avLst/>
              </a:prstGeom>
              <a:blipFill>
                <a:blip r:embed="rId7"/>
                <a:stretch>
                  <a:fillRect l="-1430"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306F30-2792-48E2-8D5C-C8EDDDF6DAF9}"/>
                  </a:ext>
                </a:extLst>
              </p:cNvPr>
              <p:cNvSpPr txBox="1"/>
              <p:nvPr/>
            </p:nvSpPr>
            <p:spPr>
              <a:xfrm>
                <a:off x="1454013" y="4401537"/>
                <a:ext cx="181370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9" name="TextBox 8">
                <a:extLst>
                  <a:ext uri="{FF2B5EF4-FFF2-40B4-BE49-F238E27FC236}">
                    <a16:creationId xmlns:a16="http://schemas.microsoft.com/office/drawing/2014/main" id="{39306F30-2792-48E2-8D5C-C8EDDDF6DAF9}"/>
                  </a:ext>
                </a:extLst>
              </p:cNvPr>
              <p:cNvSpPr txBox="1">
                <a:spLocks noRot="1" noChangeAspect="1" noMove="1" noResize="1" noEditPoints="1" noAdjustHandles="1" noChangeArrowheads="1" noChangeShapeType="1" noTextEdit="1"/>
              </p:cNvSpPr>
              <p:nvPr/>
            </p:nvSpPr>
            <p:spPr>
              <a:xfrm>
                <a:off x="1454013" y="4401537"/>
                <a:ext cx="1813702" cy="307777"/>
              </a:xfrm>
              <a:prstGeom prst="rect">
                <a:avLst/>
              </a:prstGeom>
              <a:blipFill>
                <a:blip r:embed="rId8"/>
                <a:stretch>
                  <a:fillRect l="-3704" b="-17647"/>
                </a:stretch>
              </a:blipFill>
            </p:spPr>
            <p:txBody>
              <a:bodyPr/>
              <a:lstStyle/>
              <a:p>
                <a:r>
                  <a:rPr lang="en-IN">
                    <a:noFill/>
                  </a:rPr>
                  <a:t> </a:t>
                </a:r>
              </a:p>
            </p:txBody>
          </p:sp>
        </mc:Fallback>
      </mc:AlternateContent>
      <p:sp>
        <p:nvSpPr>
          <p:cNvPr id="13" name="TextBox 12">
            <a:extLst>
              <a:ext uri="{FF2B5EF4-FFF2-40B4-BE49-F238E27FC236}">
                <a16:creationId xmlns:a16="http://schemas.microsoft.com/office/drawing/2014/main" id="{0C8CAECA-DA43-4864-B462-6EAF857207C3}"/>
              </a:ext>
            </a:extLst>
          </p:cNvPr>
          <p:cNvSpPr txBox="1"/>
          <p:nvPr/>
        </p:nvSpPr>
        <p:spPr>
          <a:xfrm>
            <a:off x="258228" y="2016740"/>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maximize </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4" name="TextBox 13">
            <a:extLst>
              <a:ext uri="{FF2B5EF4-FFF2-40B4-BE49-F238E27FC236}">
                <a16:creationId xmlns:a16="http://schemas.microsoft.com/office/drawing/2014/main" id="{ABD62817-8DC7-4566-A99C-5CE689AC9CC5}"/>
              </a:ext>
            </a:extLst>
          </p:cNvPr>
          <p:cNvSpPr txBox="1"/>
          <p:nvPr/>
        </p:nvSpPr>
        <p:spPr>
          <a:xfrm>
            <a:off x="243714" y="2619606"/>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subject to</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5" name="TextBox 14">
            <a:extLst>
              <a:ext uri="{FF2B5EF4-FFF2-40B4-BE49-F238E27FC236}">
                <a16:creationId xmlns:a16="http://schemas.microsoft.com/office/drawing/2014/main" id="{7899AB40-9AB7-40D1-AFD2-A7E2CABEA9B5}"/>
              </a:ext>
            </a:extLst>
          </p:cNvPr>
          <p:cNvSpPr txBox="1"/>
          <p:nvPr/>
        </p:nvSpPr>
        <p:spPr>
          <a:xfrm>
            <a:off x="631036" y="4352360"/>
            <a:ext cx="109118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where</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cxnSp>
        <p:nvCxnSpPr>
          <p:cNvPr id="17" name="Straight Connector 16">
            <a:extLst>
              <a:ext uri="{FF2B5EF4-FFF2-40B4-BE49-F238E27FC236}">
                <a16:creationId xmlns:a16="http://schemas.microsoft.com/office/drawing/2014/main" id="{BA5FC00E-52AD-4439-BBCA-B3F8205F9DB1}"/>
              </a:ext>
            </a:extLst>
          </p:cNvPr>
          <p:cNvCxnSpPr>
            <a:cxnSpLocks/>
            <a:stCxn id="2" idx="2"/>
          </p:cNvCxnSpPr>
          <p:nvPr/>
        </p:nvCxnSpPr>
        <p:spPr>
          <a:xfrm>
            <a:off x="6096000" y="711201"/>
            <a:ext cx="0" cy="4476698"/>
          </a:xfrm>
          <a:prstGeom prst="line">
            <a:avLst/>
          </a:prstGeom>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5EF8D3E-C09E-4F9E-ADE7-DE54943A838B}"/>
              </a:ext>
            </a:extLst>
          </p:cNvPr>
          <p:cNvSpPr txBox="1">
            <a:spLocks/>
          </p:cNvSpPr>
          <p:nvPr/>
        </p:nvSpPr>
        <p:spPr>
          <a:xfrm>
            <a:off x="6183084" y="863446"/>
            <a:ext cx="5964820" cy="90729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B84742"/>
              </a:buClr>
              <a:buSzTx/>
              <a:buFont typeface="Wingdings 3" panose="05040102010807070707" pitchFamily="18" charset="2"/>
              <a:buChar char=""/>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Introducing slack variables s</a:t>
            </a:r>
            <a:r>
              <a:rPr kumimoji="0" lang="en-US" sz="2000" b="0" i="0" u="none" strike="noStrike" kern="1200" cap="none" spc="0" normalizeH="0" baseline="-25000" noProof="0" dirty="0">
                <a:ln>
                  <a:noFill/>
                </a:ln>
                <a:solidFill>
                  <a:srgbClr val="212121"/>
                </a:solidFill>
                <a:effectLst/>
                <a:uLnTx/>
                <a:uFillTx/>
                <a:latin typeface="Roboto Condensed"/>
                <a:ea typeface="+mn-ea"/>
                <a:cs typeface="+mn-cs"/>
              </a:rPr>
              <a:t>1</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s</a:t>
            </a:r>
            <a:r>
              <a:rPr kumimoji="0" lang="en-US" sz="2000" b="0" i="0" u="none" strike="noStrike" kern="1200" cap="none" spc="0" normalizeH="0" baseline="-25000" noProof="0" dirty="0">
                <a:ln>
                  <a:noFill/>
                </a:ln>
                <a:solidFill>
                  <a:srgbClr val="212121"/>
                </a:solidFill>
                <a:effectLst/>
                <a:uLnTx/>
                <a:uFillTx/>
                <a:latin typeface="Roboto Condensed"/>
                <a:ea typeface="+mn-ea"/>
                <a:cs typeface="+mn-cs"/>
              </a:rPr>
              <a:t>2</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 </a:t>
            </a:r>
            <a:r>
              <a:rPr kumimoji="0" lang="en-US" sz="2000" b="0" i="0" u="none" strike="noStrike" kern="1200" cap="none" spc="0" normalizeH="0" baseline="0" noProof="0" dirty="0" err="1">
                <a:ln>
                  <a:noFill/>
                </a:ln>
                <a:solidFill>
                  <a:srgbClr val="212121"/>
                </a:solidFill>
                <a:effectLst/>
                <a:uLnTx/>
                <a:uFillTx/>
                <a:latin typeface="Roboto Condensed"/>
                <a:ea typeface="+mn-ea"/>
                <a:cs typeface="+mn-cs"/>
              </a:rPr>
              <a:t>s</a:t>
            </a:r>
            <a:r>
              <a:rPr kumimoji="0" lang="en-US" sz="2000" b="0" i="0" u="none" strike="noStrike" kern="1200" cap="none" spc="0" normalizeH="0" baseline="-25000" noProof="0" dirty="0" err="1">
                <a:ln>
                  <a:noFill/>
                </a:ln>
                <a:solidFill>
                  <a:srgbClr val="212121"/>
                </a:solidFill>
                <a:effectLst/>
                <a:uLnTx/>
                <a:uFillTx/>
                <a:latin typeface="Roboto Condensed"/>
                <a:ea typeface="+mn-ea"/>
                <a:cs typeface="+mn-cs"/>
              </a:rPr>
              <a:t>m</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in the constraints, it can be put in the following standard form</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CED18FA-829D-4E01-8699-9B51382C03DE}"/>
                  </a:ext>
                </a:extLst>
              </p:cNvPr>
              <p:cNvSpPr txBox="1"/>
              <p:nvPr/>
            </p:nvSpPr>
            <p:spPr>
              <a:xfrm>
                <a:off x="6544191" y="2268673"/>
                <a:ext cx="508523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𝑍</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1" name="TextBox 20">
                <a:extLst>
                  <a:ext uri="{FF2B5EF4-FFF2-40B4-BE49-F238E27FC236}">
                    <a16:creationId xmlns:a16="http://schemas.microsoft.com/office/drawing/2014/main" id="{1CED18FA-829D-4E01-8699-9B51382C03DE}"/>
                  </a:ext>
                </a:extLst>
              </p:cNvPr>
              <p:cNvSpPr txBox="1">
                <a:spLocks noRot="1" noChangeAspect="1" noMove="1" noResize="1" noEditPoints="1" noAdjustHandles="1" noChangeArrowheads="1" noChangeShapeType="1" noTextEdit="1"/>
              </p:cNvSpPr>
              <p:nvPr/>
            </p:nvSpPr>
            <p:spPr>
              <a:xfrm>
                <a:off x="6544191" y="2268673"/>
                <a:ext cx="5085238" cy="307777"/>
              </a:xfrm>
              <a:prstGeom prst="rect">
                <a:avLst/>
              </a:prstGeom>
              <a:blipFill>
                <a:blip r:embed="rId9"/>
                <a:stretch>
                  <a:fillRect l="-719"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AD88393-05CE-499D-BB44-C14EEB862E6F}"/>
                  </a:ext>
                </a:extLst>
              </p:cNvPr>
              <p:cNvSpPr txBox="1"/>
              <p:nvPr/>
            </p:nvSpPr>
            <p:spPr>
              <a:xfrm>
                <a:off x="6692088" y="3071221"/>
                <a:ext cx="422968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2" name="TextBox 21">
                <a:extLst>
                  <a:ext uri="{FF2B5EF4-FFF2-40B4-BE49-F238E27FC236}">
                    <a16:creationId xmlns:a16="http://schemas.microsoft.com/office/drawing/2014/main" id="{DAD88393-05CE-499D-BB44-C14EEB862E6F}"/>
                  </a:ext>
                </a:extLst>
              </p:cNvPr>
              <p:cNvSpPr txBox="1">
                <a:spLocks noRot="1" noChangeAspect="1" noMove="1" noResize="1" noEditPoints="1" noAdjustHandles="1" noChangeArrowheads="1" noChangeShapeType="1" noTextEdit="1"/>
              </p:cNvSpPr>
              <p:nvPr/>
            </p:nvSpPr>
            <p:spPr>
              <a:xfrm>
                <a:off x="6692088" y="3071221"/>
                <a:ext cx="4229684" cy="307777"/>
              </a:xfrm>
              <a:prstGeom prst="rect">
                <a:avLst/>
              </a:prstGeom>
              <a:blipFill>
                <a:blip r:embed="rId10"/>
                <a:stretch>
                  <a:fillRect l="-1585"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38D3993-43DF-4D79-A45B-4F2C5B909DDE}"/>
                  </a:ext>
                </a:extLst>
              </p:cNvPr>
              <p:cNvSpPr txBox="1"/>
              <p:nvPr/>
            </p:nvSpPr>
            <p:spPr>
              <a:xfrm>
                <a:off x="6692088" y="3585239"/>
                <a:ext cx="431560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3" name="TextBox 22">
                <a:extLst>
                  <a:ext uri="{FF2B5EF4-FFF2-40B4-BE49-F238E27FC236}">
                    <a16:creationId xmlns:a16="http://schemas.microsoft.com/office/drawing/2014/main" id="{D38D3993-43DF-4D79-A45B-4F2C5B909DDE}"/>
                  </a:ext>
                </a:extLst>
              </p:cNvPr>
              <p:cNvSpPr txBox="1">
                <a:spLocks noRot="1" noChangeAspect="1" noMove="1" noResize="1" noEditPoints="1" noAdjustHandles="1" noChangeArrowheads="1" noChangeShapeType="1" noTextEdit="1"/>
              </p:cNvSpPr>
              <p:nvPr/>
            </p:nvSpPr>
            <p:spPr>
              <a:xfrm>
                <a:off x="6692088" y="3585239"/>
                <a:ext cx="4315605" cy="307777"/>
              </a:xfrm>
              <a:prstGeom prst="rect">
                <a:avLst/>
              </a:prstGeom>
              <a:blipFill>
                <a:blip r:embed="rId11"/>
                <a:stretch>
                  <a:fillRect l="-1554"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0594829-4A67-423B-99F4-A0EB11D689E1}"/>
                  </a:ext>
                </a:extLst>
              </p:cNvPr>
              <p:cNvSpPr txBox="1"/>
              <p:nvPr/>
            </p:nvSpPr>
            <p:spPr>
              <a:xfrm>
                <a:off x="6890570" y="4034420"/>
                <a:ext cx="13946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4" name="TextBox 23">
                <a:extLst>
                  <a:ext uri="{FF2B5EF4-FFF2-40B4-BE49-F238E27FC236}">
                    <a16:creationId xmlns:a16="http://schemas.microsoft.com/office/drawing/2014/main" id="{80594829-4A67-423B-99F4-A0EB11D689E1}"/>
                  </a:ext>
                </a:extLst>
              </p:cNvPr>
              <p:cNvSpPr txBox="1">
                <a:spLocks noRot="1" noChangeAspect="1" noMove="1" noResize="1" noEditPoints="1" noAdjustHandles="1" noChangeArrowheads="1" noChangeShapeType="1" noTextEdit="1"/>
              </p:cNvSpPr>
              <p:nvPr/>
            </p:nvSpPr>
            <p:spPr>
              <a:xfrm>
                <a:off x="6890570" y="4034420"/>
                <a:ext cx="139461" cy="307777"/>
              </a:xfrm>
              <a:prstGeom prst="rect">
                <a:avLst/>
              </a:prstGeom>
              <a:blipFill>
                <a:blip r:embed="rId12"/>
                <a:stretch>
                  <a:fillRect l="-39130" r="-39130" b="-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6D5C371-0233-42E0-9985-3402799C5372}"/>
                  </a:ext>
                </a:extLst>
              </p:cNvPr>
              <p:cNvSpPr txBox="1"/>
              <p:nvPr/>
            </p:nvSpPr>
            <p:spPr>
              <a:xfrm>
                <a:off x="6692088" y="4367866"/>
                <a:ext cx="458952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5" name="TextBox 24">
                <a:extLst>
                  <a:ext uri="{FF2B5EF4-FFF2-40B4-BE49-F238E27FC236}">
                    <a16:creationId xmlns:a16="http://schemas.microsoft.com/office/drawing/2014/main" id="{C6D5C371-0233-42E0-9985-3402799C5372}"/>
                  </a:ext>
                </a:extLst>
              </p:cNvPr>
              <p:cNvSpPr txBox="1">
                <a:spLocks noRot="1" noChangeAspect="1" noMove="1" noResize="1" noEditPoints="1" noAdjustHandles="1" noChangeArrowheads="1" noChangeShapeType="1" noTextEdit="1"/>
              </p:cNvSpPr>
              <p:nvPr/>
            </p:nvSpPr>
            <p:spPr>
              <a:xfrm>
                <a:off x="6692088" y="4367866"/>
                <a:ext cx="4589526" cy="307777"/>
              </a:xfrm>
              <a:prstGeom prst="rect">
                <a:avLst/>
              </a:prstGeom>
              <a:blipFill>
                <a:blip r:embed="rId13"/>
                <a:stretch>
                  <a:fillRect l="-1461"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FFECF53-B375-45B7-B0E2-41A737230D90}"/>
                  </a:ext>
                </a:extLst>
              </p:cNvPr>
              <p:cNvSpPr txBox="1"/>
              <p:nvPr/>
            </p:nvSpPr>
            <p:spPr>
              <a:xfrm>
                <a:off x="7461344" y="4836966"/>
                <a:ext cx="320305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6" name="TextBox 25">
                <a:extLst>
                  <a:ext uri="{FF2B5EF4-FFF2-40B4-BE49-F238E27FC236}">
                    <a16:creationId xmlns:a16="http://schemas.microsoft.com/office/drawing/2014/main" id="{4FFECF53-B375-45B7-B0E2-41A737230D90}"/>
                  </a:ext>
                </a:extLst>
              </p:cNvPr>
              <p:cNvSpPr txBox="1">
                <a:spLocks noRot="1" noChangeAspect="1" noMove="1" noResize="1" noEditPoints="1" noAdjustHandles="1" noChangeArrowheads="1" noChangeShapeType="1" noTextEdit="1"/>
              </p:cNvSpPr>
              <p:nvPr/>
            </p:nvSpPr>
            <p:spPr>
              <a:xfrm>
                <a:off x="7461344" y="4836966"/>
                <a:ext cx="3203056" cy="307777"/>
              </a:xfrm>
              <a:prstGeom prst="rect">
                <a:avLst/>
              </a:prstGeom>
              <a:blipFill>
                <a:blip r:embed="rId14"/>
                <a:stretch>
                  <a:fillRect l="-2095" b="-17647"/>
                </a:stretch>
              </a:blipFill>
            </p:spPr>
            <p:txBody>
              <a:bodyPr/>
              <a:lstStyle/>
              <a:p>
                <a:r>
                  <a:rPr lang="en-IN">
                    <a:noFill/>
                  </a:rPr>
                  <a:t> </a:t>
                </a:r>
              </a:p>
            </p:txBody>
          </p:sp>
        </mc:Fallback>
      </mc:AlternateContent>
      <p:sp>
        <p:nvSpPr>
          <p:cNvPr id="27" name="TextBox 26">
            <a:extLst>
              <a:ext uri="{FF2B5EF4-FFF2-40B4-BE49-F238E27FC236}">
                <a16:creationId xmlns:a16="http://schemas.microsoft.com/office/drawing/2014/main" id="{AB3B0AF6-82AA-49D1-96F8-A38AF1DCAE69}"/>
              </a:ext>
            </a:extLst>
          </p:cNvPr>
          <p:cNvSpPr txBox="1"/>
          <p:nvPr/>
        </p:nvSpPr>
        <p:spPr>
          <a:xfrm>
            <a:off x="6474974" y="1814542"/>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maximize </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28" name="TextBox 27">
            <a:extLst>
              <a:ext uri="{FF2B5EF4-FFF2-40B4-BE49-F238E27FC236}">
                <a16:creationId xmlns:a16="http://schemas.microsoft.com/office/drawing/2014/main" id="{CF9E4DB8-D9B1-441F-A1F6-EC2A9A7C5936}"/>
              </a:ext>
            </a:extLst>
          </p:cNvPr>
          <p:cNvSpPr txBox="1"/>
          <p:nvPr/>
        </p:nvSpPr>
        <p:spPr>
          <a:xfrm>
            <a:off x="6474973" y="2619606"/>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subject to</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29" name="TextBox 28">
            <a:extLst>
              <a:ext uri="{FF2B5EF4-FFF2-40B4-BE49-F238E27FC236}">
                <a16:creationId xmlns:a16="http://schemas.microsoft.com/office/drawing/2014/main" id="{78BD91DC-3A0C-46BF-98B7-BDFA26E36C27}"/>
              </a:ext>
            </a:extLst>
          </p:cNvPr>
          <p:cNvSpPr txBox="1"/>
          <p:nvPr/>
        </p:nvSpPr>
        <p:spPr>
          <a:xfrm>
            <a:off x="6638367" y="4787789"/>
            <a:ext cx="109118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where</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3" name="Content Placeholder 2">
            <a:extLst>
              <a:ext uri="{FF2B5EF4-FFF2-40B4-BE49-F238E27FC236}">
                <a16:creationId xmlns:a16="http://schemas.microsoft.com/office/drawing/2014/main" id="{910A2B3F-452E-4DE5-A6B5-CE96D1C7895A}"/>
              </a:ext>
            </a:extLst>
          </p:cNvPr>
          <p:cNvSpPr txBox="1">
            <a:spLocks/>
          </p:cNvSpPr>
          <p:nvPr/>
        </p:nvSpPr>
        <p:spPr>
          <a:xfrm>
            <a:off x="44095" y="5460189"/>
            <a:ext cx="9549839" cy="787967"/>
          </a:xfrm>
          <a:prstGeom prst="rect">
            <a:avLst/>
          </a:prstGeom>
          <a:solidFill>
            <a:schemeClr val="bg1">
              <a:lumMod val="95000"/>
            </a:schemeClr>
          </a:solidFill>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114000"/>
              </a:lnSpc>
              <a:spcBef>
                <a:spcPts val="1000"/>
              </a:spcBef>
              <a:spcAft>
                <a:spcPts val="0"/>
              </a:spcAft>
              <a:buClr>
                <a:srgbClr val="1D6AA4"/>
              </a:buClr>
              <a:buSzTx/>
              <a:buFont typeface="Wingdings 3" panose="05040102010807070707" pitchFamily="18" charset="2"/>
              <a:buChar char=""/>
              <a:tabLst/>
              <a:defRPr/>
            </a:pPr>
            <a:r>
              <a:rPr kumimoji="0" lang="en-US" sz="2000" b="1" i="0" u="none" strike="noStrike" kern="1200" cap="none" spc="0" normalizeH="0" baseline="0" noProof="0" dirty="0">
                <a:ln>
                  <a:noFill/>
                </a:ln>
                <a:solidFill>
                  <a:srgbClr val="1D6FA9"/>
                </a:solidFill>
                <a:effectLst/>
                <a:uLnTx/>
                <a:uFillTx/>
                <a:latin typeface="Roboto Condensed"/>
                <a:ea typeface="+mn-ea"/>
                <a:cs typeface="+mn-cs"/>
              </a:rPr>
              <a:t>Non-degenerate basic feasible solution: </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It is a basic feasible solution in which </a:t>
            </a:r>
            <a:r>
              <a:rPr kumimoji="0" lang="en-US" sz="2000" b="1" i="0" u="none" strike="noStrike" kern="1200" cap="none" spc="0" normalizeH="0" baseline="0" noProof="0" dirty="0">
                <a:ln>
                  <a:noFill/>
                </a:ln>
                <a:solidFill>
                  <a:srgbClr val="212121"/>
                </a:solidFill>
                <a:effectLst/>
                <a:uLnTx/>
                <a:uFillTx/>
                <a:latin typeface="Roboto Condensed"/>
                <a:ea typeface="+mn-ea"/>
                <a:cs typeface="+mn-cs"/>
              </a:rPr>
              <a:t>all the m basic variables are positive </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(&gt; 0) and the remaining n variables are zero each.</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4" name="Right Brace 33">
            <a:extLst>
              <a:ext uri="{FF2B5EF4-FFF2-40B4-BE49-F238E27FC236}">
                <a16:creationId xmlns:a16="http://schemas.microsoft.com/office/drawing/2014/main" id="{91FA6CAB-90A2-4492-9D00-72A51539E0CB}"/>
              </a:ext>
            </a:extLst>
          </p:cNvPr>
          <p:cNvSpPr/>
          <p:nvPr/>
        </p:nvSpPr>
        <p:spPr>
          <a:xfrm>
            <a:off x="11281614" y="3149810"/>
            <a:ext cx="139408" cy="15258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35" name="TextBox 34">
            <a:extLst>
              <a:ext uri="{FF2B5EF4-FFF2-40B4-BE49-F238E27FC236}">
                <a16:creationId xmlns:a16="http://schemas.microsoft.com/office/drawing/2014/main" id="{DF71A063-F8FA-4CCB-B741-C06584C3BDE7}"/>
              </a:ext>
            </a:extLst>
          </p:cNvPr>
          <p:cNvSpPr txBox="1"/>
          <p:nvPr/>
        </p:nvSpPr>
        <p:spPr>
          <a:xfrm>
            <a:off x="11506479" y="3664997"/>
            <a:ext cx="7091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(1)</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6" name="TextBox 35">
            <a:extLst>
              <a:ext uri="{FF2B5EF4-FFF2-40B4-BE49-F238E27FC236}">
                <a16:creationId xmlns:a16="http://schemas.microsoft.com/office/drawing/2014/main" id="{62308CA8-AEAB-4DCA-A8A0-2CB346BA0729}"/>
              </a:ext>
            </a:extLst>
          </p:cNvPr>
          <p:cNvSpPr txBox="1"/>
          <p:nvPr/>
        </p:nvSpPr>
        <p:spPr>
          <a:xfrm>
            <a:off x="11506479" y="4787789"/>
            <a:ext cx="7091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(2)</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142509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B70DC-616A-42A2-8184-5D1C926B0BA4}"/>
              </a:ext>
            </a:extLst>
          </p:cNvPr>
          <p:cNvSpPr>
            <a:spLocks noGrp="1"/>
          </p:cNvSpPr>
          <p:nvPr>
            <p:ph type="title"/>
          </p:nvPr>
        </p:nvSpPr>
        <p:spPr/>
        <p:txBody>
          <a:bodyPr/>
          <a:lstStyle/>
          <a:p>
            <a:r>
              <a:rPr lang="en-IN" dirty="0"/>
              <a:t>Important Definitions: </a:t>
            </a:r>
            <a:r>
              <a:rPr lang="en-IN" dirty="0">
                <a:solidFill>
                  <a:srgbClr val="0070C0"/>
                </a:solidFill>
              </a:rPr>
              <a:t>Degenerate Basic Feasible Solution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C03114-A860-4762-8459-5B1F32218EED}"/>
                  </a:ext>
                </a:extLst>
              </p:cNvPr>
              <p:cNvSpPr>
                <a:spLocks noGrp="1"/>
              </p:cNvSpPr>
              <p:nvPr>
                <p:ph idx="1"/>
              </p:nvPr>
            </p:nvSpPr>
            <p:spPr>
              <a:xfrm>
                <a:off x="44097" y="863445"/>
                <a:ext cx="5964820" cy="1260965"/>
              </a:xfrm>
            </p:spPr>
            <p:txBody>
              <a:bodyPr/>
              <a:lstStyle/>
              <a:p>
                <a:r>
                  <a:rPr lang="en-US" sz="2000" dirty="0"/>
                  <a:t>Consider the general linear programming problem involving n variables and m constraints </a:t>
                </a:r>
                <a14:m>
                  <m:oMath xmlns:m="http://schemas.openxmlformats.org/officeDocument/2006/math">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𝑚</m:t>
                        </m:r>
                        <m:r>
                          <a:rPr lang="en-IN" sz="2000" b="0" i="1" smtClean="0">
                            <a:latin typeface="Cambria Math" panose="02040503050406030204" pitchFamily="18" charset="0"/>
                          </a:rPr>
                          <m:t>≤</m:t>
                        </m:r>
                        <m:r>
                          <a:rPr lang="en-IN" sz="2000" b="0" i="1" smtClean="0">
                            <a:latin typeface="Cambria Math" panose="02040503050406030204" pitchFamily="18" charset="0"/>
                          </a:rPr>
                          <m:t>𝑛</m:t>
                        </m:r>
                      </m:e>
                    </m:d>
                    <m:r>
                      <a:rPr lang="en-IN" sz="2000" b="0" i="1" smtClean="0">
                        <a:latin typeface="Cambria Math" panose="02040503050406030204" pitchFamily="18" charset="0"/>
                      </a:rPr>
                      <m:t>.</m:t>
                    </m:r>
                  </m:oMath>
                </a14:m>
                <a:endParaRPr lang="en-IN" sz="2000" dirty="0"/>
              </a:p>
              <a:p>
                <a:r>
                  <a:rPr lang="en-US" sz="2000" dirty="0"/>
                  <a:t>Determine the values of variables </a:t>
                </a:r>
                <a14:m>
                  <m:oMath xmlns:m="http://schemas.openxmlformats.org/officeDocument/2006/math">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1</m:t>
                        </m:r>
                      </m:sub>
                    </m:sSub>
                    <m:r>
                      <a:rPr lang="en-IN" sz="2000" b="0" i="1" dirty="0" smtClean="0">
                        <a:latin typeface="Cambria Math" panose="02040503050406030204" pitchFamily="18" charset="0"/>
                      </a:rPr>
                      <m:t>, </m:t>
                    </m:r>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2</m:t>
                        </m:r>
                      </m:sub>
                    </m:sSub>
                    <m:r>
                      <a:rPr lang="en-IN" sz="2000" b="0" i="1" dirty="0" smtClean="0">
                        <a:latin typeface="Cambria Math" panose="02040503050406030204" pitchFamily="18" charset="0"/>
                      </a:rPr>
                      <m:t>,…,</m:t>
                    </m:r>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𝑛</m:t>
                        </m:r>
                      </m:sub>
                    </m:sSub>
                  </m:oMath>
                </a14:m>
                <a:r>
                  <a:rPr lang="en-US" sz="2000" dirty="0"/>
                  <a:t> which</a:t>
                </a:r>
                <a:endParaRPr lang="en-IN" sz="2000" dirty="0"/>
              </a:p>
            </p:txBody>
          </p:sp>
        </mc:Choice>
        <mc:Fallback xmlns="">
          <p:sp>
            <p:nvSpPr>
              <p:cNvPr id="3" name="Content Placeholder 2">
                <a:extLst>
                  <a:ext uri="{FF2B5EF4-FFF2-40B4-BE49-F238E27FC236}">
                    <a16:creationId xmlns:a16="http://schemas.microsoft.com/office/drawing/2014/main" id="{17C03114-A860-4762-8459-5B1F32218EED}"/>
                  </a:ext>
                </a:extLst>
              </p:cNvPr>
              <p:cNvSpPr>
                <a:spLocks noGrp="1" noRot="1" noChangeAspect="1" noMove="1" noResize="1" noEditPoints="1" noAdjustHandles="1" noChangeArrowheads="1" noChangeShapeType="1" noTextEdit="1"/>
              </p:cNvSpPr>
              <p:nvPr>
                <p:ph idx="1"/>
              </p:nvPr>
            </p:nvSpPr>
            <p:spPr>
              <a:xfrm>
                <a:off x="44097" y="863445"/>
                <a:ext cx="5964820" cy="1260965"/>
              </a:xfrm>
              <a:blipFill>
                <a:blip r:embed="rId2"/>
                <a:stretch>
                  <a:fillRect l="-919" t="-4854" r="-10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2ED800B-1A3C-487A-975D-47AA80FEA32B}"/>
                  </a:ext>
                </a:extLst>
              </p:cNvPr>
              <p:cNvSpPr txBox="1"/>
              <p:nvPr/>
            </p:nvSpPr>
            <p:spPr>
              <a:xfrm>
                <a:off x="1454013" y="2051840"/>
                <a:ext cx="315349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𝑍</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4" name="TextBox 3">
                <a:extLst>
                  <a:ext uri="{FF2B5EF4-FFF2-40B4-BE49-F238E27FC236}">
                    <a16:creationId xmlns:a16="http://schemas.microsoft.com/office/drawing/2014/main" id="{02ED800B-1A3C-487A-975D-47AA80FEA32B}"/>
                  </a:ext>
                </a:extLst>
              </p:cNvPr>
              <p:cNvSpPr txBox="1">
                <a:spLocks noRot="1" noChangeAspect="1" noMove="1" noResize="1" noEditPoints="1" noAdjustHandles="1" noChangeArrowheads="1" noChangeShapeType="1" noTextEdit="1"/>
              </p:cNvSpPr>
              <p:nvPr/>
            </p:nvSpPr>
            <p:spPr>
              <a:xfrm>
                <a:off x="1454013" y="2051840"/>
                <a:ext cx="3153492" cy="307777"/>
              </a:xfrm>
              <a:prstGeom prst="rect">
                <a:avLst/>
              </a:prstGeom>
              <a:blipFill>
                <a:blip r:embed="rId3"/>
                <a:stretch>
                  <a:fillRect l="-1547"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AC63B7-22C1-4745-B868-8BC93A51651B}"/>
                  </a:ext>
                </a:extLst>
              </p:cNvPr>
              <p:cNvSpPr txBox="1"/>
              <p:nvPr/>
            </p:nvSpPr>
            <p:spPr>
              <a:xfrm>
                <a:off x="1454013" y="2635792"/>
                <a:ext cx="439985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5" name="TextBox 4">
                <a:extLst>
                  <a:ext uri="{FF2B5EF4-FFF2-40B4-BE49-F238E27FC236}">
                    <a16:creationId xmlns:a16="http://schemas.microsoft.com/office/drawing/2014/main" id="{72AC63B7-22C1-4745-B868-8BC93A51651B}"/>
                  </a:ext>
                </a:extLst>
              </p:cNvPr>
              <p:cNvSpPr txBox="1">
                <a:spLocks noRot="1" noChangeAspect="1" noMove="1" noResize="1" noEditPoints="1" noAdjustHandles="1" noChangeArrowheads="1" noChangeShapeType="1" noTextEdit="1"/>
              </p:cNvSpPr>
              <p:nvPr/>
            </p:nvSpPr>
            <p:spPr>
              <a:xfrm>
                <a:off x="1454013" y="2635792"/>
                <a:ext cx="4399859" cy="307777"/>
              </a:xfrm>
              <a:prstGeom prst="rect">
                <a:avLst/>
              </a:prstGeom>
              <a:blipFill>
                <a:blip r:embed="rId4"/>
                <a:stretch>
                  <a:fillRect l="-1526"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919510-5D13-4C93-ACC1-D0F175B95499}"/>
                  </a:ext>
                </a:extLst>
              </p:cNvPr>
              <p:cNvSpPr txBox="1"/>
              <p:nvPr/>
            </p:nvSpPr>
            <p:spPr>
              <a:xfrm>
                <a:off x="1454013" y="3149810"/>
                <a:ext cx="442371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6" name="TextBox 5">
                <a:extLst>
                  <a:ext uri="{FF2B5EF4-FFF2-40B4-BE49-F238E27FC236}">
                    <a16:creationId xmlns:a16="http://schemas.microsoft.com/office/drawing/2014/main" id="{BC919510-5D13-4C93-ACC1-D0F175B95499}"/>
                  </a:ext>
                </a:extLst>
              </p:cNvPr>
              <p:cNvSpPr txBox="1">
                <a:spLocks noRot="1" noChangeAspect="1" noMove="1" noResize="1" noEditPoints="1" noAdjustHandles="1" noChangeArrowheads="1" noChangeShapeType="1" noTextEdit="1"/>
              </p:cNvSpPr>
              <p:nvPr/>
            </p:nvSpPr>
            <p:spPr>
              <a:xfrm>
                <a:off x="1454013" y="3149810"/>
                <a:ext cx="4423712" cy="307777"/>
              </a:xfrm>
              <a:prstGeom prst="rect">
                <a:avLst/>
              </a:prstGeom>
              <a:blipFill>
                <a:blip r:embed="rId5"/>
                <a:stretch>
                  <a:fillRect l="-1517"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EAF2CF-103B-422A-9657-8FAC78440311}"/>
                  </a:ext>
                </a:extLst>
              </p:cNvPr>
              <p:cNvSpPr txBox="1"/>
              <p:nvPr/>
            </p:nvSpPr>
            <p:spPr>
              <a:xfrm>
                <a:off x="1652495" y="3598991"/>
                <a:ext cx="13946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7" name="TextBox 6">
                <a:extLst>
                  <a:ext uri="{FF2B5EF4-FFF2-40B4-BE49-F238E27FC236}">
                    <a16:creationId xmlns:a16="http://schemas.microsoft.com/office/drawing/2014/main" id="{1EEAF2CF-103B-422A-9657-8FAC78440311}"/>
                  </a:ext>
                </a:extLst>
              </p:cNvPr>
              <p:cNvSpPr txBox="1">
                <a:spLocks noRot="1" noChangeAspect="1" noMove="1" noResize="1" noEditPoints="1" noAdjustHandles="1" noChangeArrowheads="1" noChangeShapeType="1" noTextEdit="1"/>
              </p:cNvSpPr>
              <p:nvPr/>
            </p:nvSpPr>
            <p:spPr>
              <a:xfrm>
                <a:off x="1652495" y="3598991"/>
                <a:ext cx="139461" cy="307777"/>
              </a:xfrm>
              <a:prstGeom prst="rect">
                <a:avLst/>
              </a:prstGeom>
              <a:blipFill>
                <a:blip r:embed="rId6"/>
                <a:stretch>
                  <a:fillRect l="-39130" r="-39130" b="-588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F4412B-A7CF-41E0-96A0-430B1248E256}"/>
                  </a:ext>
                </a:extLst>
              </p:cNvPr>
              <p:cNvSpPr txBox="1"/>
              <p:nvPr/>
            </p:nvSpPr>
            <p:spPr>
              <a:xfrm>
                <a:off x="1454013" y="3932437"/>
                <a:ext cx="468981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8" name="TextBox 7">
                <a:extLst>
                  <a:ext uri="{FF2B5EF4-FFF2-40B4-BE49-F238E27FC236}">
                    <a16:creationId xmlns:a16="http://schemas.microsoft.com/office/drawing/2014/main" id="{C3F4412B-A7CF-41E0-96A0-430B1248E256}"/>
                  </a:ext>
                </a:extLst>
              </p:cNvPr>
              <p:cNvSpPr txBox="1">
                <a:spLocks noRot="1" noChangeAspect="1" noMove="1" noResize="1" noEditPoints="1" noAdjustHandles="1" noChangeArrowheads="1" noChangeShapeType="1" noTextEdit="1"/>
              </p:cNvSpPr>
              <p:nvPr/>
            </p:nvSpPr>
            <p:spPr>
              <a:xfrm>
                <a:off x="1454013" y="3932437"/>
                <a:ext cx="4689810" cy="307777"/>
              </a:xfrm>
              <a:prstGeom prst="rect">
                <a:avLst/>
              </a:prstGeom>
              <a:blipFill>
                <a:blip r:embed="rId7"/>
                <a:stretch>
                  <a:fillRect l="-1430"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306F30-2792-48E2-8D5C-C8EDDDF6DAF9}"/>
                  </a:ext>
                </a:extLst>
              </p:cNvPr>
              <p:cNvSpPr txBox="1"/>
              <p:nvPr/>
            </p:nvSpPr>
            <p:spPr>
              <a:xfrm>
                <a:off x="1454013" y="4401537"/>
                <a:ext cx="181370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9" name="TextBox 8">
                <a:extLst>
                  <a:ext uri="{FF2B5EF4-FFF2-40B4-BE49-F238E27FC236}">
                    <a16:creationId xmlns:a16="http://schemas.microsoft.com/office/drawing/2014/main" id="{39306F30-2792-48E2-8D5C-C8EDDDF6DAF9}"/>
                  </a:ext>
                </a:extLst>
              </p:cNvPr>
              <p:cNvSpPr txBox="1">
                <a:spLocks noRot="1" noChangeAspect="1" noMove="1" noResize="1" noEditPoints="1" noAdjustHandles="1" noChangeArrowheads="1" noChangeShapeType="1" noTextEdit="1"/>
              </p:cNvSpPr>
              <p:nvPr/>
            </p:nvSpPr>
            <p:spPr>
              <a:xfrm>
                <a:off x="1454013" y="4401537"/>
                <a:ext cx="1813702" cy="307777"/>
              </a:xfrm>
              <a:prstGeom prst="rect">
                <a:avLst/>
              </a:prstGeom>
              <a:blipFill>
                <a:blip r:embed="rId8"/>
                <a:stretch>
                  <a:fillRect l="-3704" b="-17647"/>
                </a:stretch>
              </a:blipFill>
            </p:spPr>
            <p:txBody>
              <a:bodyPr/>
              <a:lstStyle/>
              <a:p>
                <a:r>
                  <a:rPr lang="en-IN">
                    <a:noFill/>
                  </a:rPr>
                  <a:t> </a:t>
                </a:r>
              </a:p>
            </p:txBody>
          </p:sp>
        </mc:Fallback>
      </mc:AlternateContent>
      <p:sp>
        <p:nvSpPr>
          <p:cNvPr id="13" name="TextBox 12">
            <a:extLst>
              <a:ext uri="{FF2B5EF4-FFF2-40B4-BE49-F238E27FC236}">
                <a16:creationId xmlns:a16="http://schemas.microsoft.com/office/drawing/2014/main" id="{0C8CAECA-DA43-4864-B462-6EAF857207C3}"/>
              </a:ext>
            </a:extLst>
          </p:cNvPr>
          <p:cNvSpPr txBox="1"/>
          <p:nvPr/>
        </p:nvSpPr>
        <p:spPr>
          <a:xfrm>
            <a:off x="258228" y="2016740"/>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maximize </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4" name="TextBox 13">
            <a:extLst>
              <a:ext uri="{FF2B5EF4-FFF2-40B4-BE49-F238E27FC236}">
                <a16:creationId xmlns:a16="http://schemas.microsoft.com/office/drawing/2014/main" id="{ABD62817-8DC7-4566-A99C-5CE689AC9CC5}"/>
              </a:ext>
            </a:extLst>
          </p:cNvPr>
          <p:cNvSpPr txBox="1"/>
          <p:nvPr/>
        </p:nvSpPr>
        <p:spPr>
          <a:xfrm>
            <a:off x="243714" y="2619606"/>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subject to</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5" name="TextBox 14">
            <a:extLst>
              <a:ext uri="{FF2B5EF4-FFF2-40B4-BE49-F238E27FC236}">
                <a16:creationId xmlns:a16="http://schemas.microsoft.com/office/drawing/2014/main" id="{7899AB40-9AB7-40D1-AFD2-A7E2CABEA9B5}"/>
              </a:ext>
            </a:extLst>
          </p:cNvPr>
          <p:cNvSpPr txBox="1"/>
          <p:nvPr/>
        </p:nvSpPr>
        <p:spPr>
          <a:xfrm>
            <a:off x="631036" y="4352360"/>
            <a:ext cx="109118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where</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cxnSp>
        <p:nvCxnSpPr>
          <p:cNvPr id="17" name="Straight Connector 16">
            <a:extLst>
              <a:ext uri="{FF2B5EF4-FFF2-40B4-BE49-F238E27FC236}">
                <a16:creationId xmlns:a16="http://schemas.microsoft.com/office/drawing/2014/main" id="{BA5FC00E-52AD-4439-BBCA-B3F8205F9DB1}"/>
              </a:ext>
            </a:extLst>
          </p:cNvPr>
          <p:cNvCxnSpPr>
            <a:cxnSpLocks/>
            <a:stCxn id="2" idx="2"/>
          </p:cNvCxnSpPr>
          <p:nvPr/>
        </p:nvCxnSpPr>
        <p:spPr>
          <a:xfrm>
            <a:off x="6096000" y="711201"/>
            <a:ext cx="0" cy="4476698"/>
          </a:xfrm>
          <a:prstGeom prst="line">
            <a:avLst/>
          </a:prstGeom>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5EF8D3E-C09E-4F9E-ADE7-DE54943A838B}"/>
              </a:ext>
            </a:extLst>
          </p:cNvPr>
          <p:cNvSpPr txBox="1">
            <a:spLocks/>
          </p:cNvSpPr>
          <p:nvPr/>
        </p:nvSpPr>
        <p:spPr>
          <a:xfrm>
            <a:off x="6183084" y="863446"/>
            <a:ext cx="5964820" cy="90729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B84742"/>
              </a:buClr>
              <a:buSzTx/>
              <a:buFont typeface="Wingdings 3" panose="05040102010807070707" pitchFamily="18" charset="2"/>
              <a:buChar char=""/>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Introducing slack variables s</a:t>
            </a:r>
            <a:r>
              <a:rPr kumimoji="0" lang="en-US" sz="2000" b="0" i="0" u="none" strike="noStrike" kern="1200" cap="none" spc="0" normalizeH="0" baseline="-25000" noProof="0" dirty="0">
                <a:ln>
                  <a:noFill/>
                </a:ln>
                <a:solidFill>
                  <a:srgbClr val="212121"/>
                </a:solidFill>
                <a:effectLst/>
                <a:uLnTx/>
                <a:uFillTx/>
                <a:latin typeface="Roboto Condensed"/>
                <a:ea typeface="+mn-ea"/>
                <a:cs typeface="+mn-cs"/>
              </a:rPr>
              <a:t>1</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s</a:t>
            </a:r>
            <a:r>
              <a:rPr kumimoji="0" lang="en-US" sz="2000" b="0" i="0" u="none" strike="noStrike" kern="1200" cap="none" spc="0" normalizeH="0" baseline="-25000" noProof="0" dirty="0">
                <a:ln>
                  <a:noFill/>
                </a:ln>
                <a:solidFill>
                  <a:srgbClr val="212121"/>
                </a:solidFill>
                <a:effectLst/>
                <a:uLnTx/>
                <a:uFillTx/>
                <a:latin typeface="Roboto Condensed"/>
                <a:ea typeface="+mn-ea"/>
                <a:cs typeface="+mn-cs"/>
              </a:rPr>
              <a:t>2</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 </a:t>
            </a:r>
            <a:r>
              <a:rPr kumimoji="0" lang="en-US" sz="2000" b="0" i="0" u="none" strike="noStrike" kern="1200" cap="none" spc="0" normalizeH="0" baseline="0" noProof="0" dirty="0" err="1">
                <a:ln>
                  <a:noFill/>
                </a:ln>
                <a:solidFill>
                  <a:srgbClr val="212121"/>
                </a:solidFill>
                <a:effectLst/>
                <a:uLnTx/>
                <a:uFillTx/>
                <a:latin typeface="Roboto Condensed"/>
                <a:ea typeface="+mn-ea"/>
                <a:cs typeface="+mn-cs"/>
              </a:rPr>
              <a:t>s</a:t>
            </a:r>
            <a:r>
              <a:rPr kumimoji="0" lang="en-US" sz="2000" b="0" i="0" u="none" strike="noStrike" kern="1200" cap="none" spc="0" normalizeH="0" baseline="-25000" noProof="0" dirty="0" err="1">
                <a:ln>
                  <a:noFill/>
                </a:ln>
                <a:solidFill>
                  <a:srgbClr val="212121"/>
                </a:solidFill>
                <a:effectLst/>
                <a:uLnTx/>
                <a:uFillTx/>
                <a:latin typeface="Roboto Condensed"/>
                <a:ea typeface="+mn-ea"/>
                <a:cs typeface="+mn-cs"/>
              </a:rPr>
              <a:t>m</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in the constraints, it can be put in the following standard form</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CED18FA-829D-4E01-8699-9B51382C03DE}"/>
                  </a:ext>
                </a:extLst>
              </p:cNvPr>
              <p:cNvSpPr txBox="1"/>
              <p:nvPr/>
            </p:nvSpPr>
            <p:spPr>
              <a:xfrm>
                <a:off x="6544191" y="2268673"/>
                <a:ext cx="508523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𝑍</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1" name="TextBox 20">
                <a:extLst>
                  <a:ext uri="{FF2B5EF4-FFF2-40B4-BE49-F238E27FC236}">
                    <a16:creationId xmlns:a16="http://schemas.microsoft.com/office/drawing/2014/main" id="{1CED18FA-829D-4E01-8699-9B51382C03DE}"/>
                  </a:ext>
                </a:extLst>
              </p:cNvPr>
              <p:cNvSpPr txBox="1">
                <a:spLocks noRot="1" noChangeAspect="1" noMove="1" noResize="1" noEditPoints="1" noAdjustHandles="1" noChangeArrowheads="1" noChangeShapeType="1" noTextEdit="1"/>
              </p:cNvSpPr>
              <p:nvPr/>
            </p:nvSpPr>
            <p:spPr>
              <a:xfrm>
                <a:off x="6544191" y="2268673"/>
                <a:ext cx="5085238" cy="307777"/>
              </a:xfrm>
              <a:prstGeom prst="rect">
                <a:avLst/>
              </a:prstGeom>
              <a:blipFill>
                <a:blip r:embed="rId9"/>
                <a:stretch>
                  <a:fillRect l="-719"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AD88393-05CE-499D-BB44-C14EEB862E6F}"/>
                  </a:ext>
                </a:extLst>
              </p:cNvPr>
              <p:cNvSpPr txBox="1"/>
              <p:nvPr/>
            </p:nvSpPr>
            <p:spPr>
              <a:xfrm>
                <a:off x="6692088" y="3071221"/>
                <a:ext cx="422968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2" name="TextBox 21">
                <a:extLst>
                  <a:ext uri="{FF2B5EF4-FFF2-40B4-BE49-F238E27FC236}">
                    <a16:creationId xmlns:a16="http://schemas.microsoft.com/office/drawing/2014/main" id="{DAD88393-05CE-499D-BB44-C14EEB862E6F}"/>
                  </a:ext>
                </a:extLst>
              </p:cNvPr>
              <p:cNvSpPr txBox="1">
                <a:spLocks noRot="1" noChangeAspect="1" noMove="1" noResize="1" noEditPoints="1" noAdjustHandles="1" noChangeArrowheads="1" noChangeShapeType="1" noTextEdit="1"/>
              </p:cNvSpPr>
              <p:nvPr/>
            </p:nvSpPr>
            <p:spPr>
              <a:xfrm>
                <a:off x="6692088" y="3071221"/>
                <a:ext cx="4229684" cy="307777"/>
              </a:xfrm>
              <a:prstGeom prst="rect">
                <a:avLst/>
              </a:prstGeom>
              <a:blipFill>
                <a:blip r:embed="rId10"/>
                <a:stretch>
                  <a:fillRect l="-1585"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38D3993-43DF-4D79-A45B-4F2C5B909DDE}"/>
                  </a:ext>
                </a:extLst>
              </p:cNvPr>
              <p:cNvSpPr txBox="1"/>
              <p:nvPr/>
            </p:nvSpPr>
            <p:spPr>
              <a:xfrm>
                <a:off x="6692088" y="3585239"/>
                <a:ext cx="431560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3" name="TextBox 22">
                <a:extLst>
                  <a:ext uri="{FF2B5EF4-FFF2-40B4-BE49-F238E27FC236}">
                    <a16:creationId xmlns:a16="http://schemas.microsoft.com/office/drawing/2014/main" id="{D38D3993-43DF-4D79-A45B-4F2C5B909DDE}"/>
                  </a:ext>
                </a:extLst>
              </p:cNvPr>
              <p:cNvSpPr txBox="1">
                <a:spLocks noRot="1" noChangeAspect="1" noMove="1" noResize="1" noEditPoints="1" noAdjustHandles="1" noChangeArrowheads="1" noChangeShapeType="1" noTextEdit="1"/>
              </p:cNvSpPr>
              <p:nvPr/>
            </p:nvSpPr>
            <p:spPr>
              <a:xfrm>
                <a:off x="6692088" y="3585239"/>
                <a:ext cx="4315605" cy="307777"/>
              </a:xfrm>
              <a:prstGeom prst="rect">
                <a:avLst/>
              </a:prstGeom>
              <a:blipFill>
                <a:blip r:embed="rId11"/>
                <a:stretch>
                  <a:fillRect l="-1554"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0594829-4A67-423B-99F4-A0EB11D689E1}"/>
                  </a:ext>
                </a:extLst>
              </p:cNvPr>
              <p:cNvSpPr txBox="1"/>
              <p:nvPr/>
            </p:nvSpPr>
            <p:spPr>
              <a:xfrm>
                <a:off x="6890570" y="4034420"/>
                <a:ext cx="13946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4" name="TextBox 23">
                <a:extLst>
                  <a:ext uri="{FF2B5EF4-FFF2-40B4-BE49-F238E27FC236}">
                    <a16:creationId xmlns:a16="http://schemas.microsoft.com/office/drawing/2014/main" id="{80594829-4A67-423B-99F4-A0EB11D689E1}"/>
                  </a:ext>
                </a:extLst>
              </p:cNvPr>
              <p:cNvSpPr txBox="1">
                <a:spLocks noRot="1" noChangeAspect="1" noMove="1" noResize="1" noEditPoints="1" noAdjustHandles="1" noChangeArrowheads="1" noChangeShapeType="1" noTextEdit="1"/>
              </p:cNvSpPr>
              <p:nvPr/>
            </p:nvSpPr>
            <p:spPr>
              <a:xfrm>
                <a:off x="6890570" y="4034420"/>
                <a:ext cx="139461" cy="307777"/>
              </a:xfrm>
              <a:prstGeom prst="rect">
                <a:avLst/>
              </a:prstGeom>
              <a:blipFill>
                <a:blip r:embed="rId12"/>
                <a:stretch>
                  <a:fillRect l="-39130" r="-39130" b="-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6D5C371-0233-42E0-9985-3402799C5372}"/>
                  </a:ext>
                </a:extLst>
              </p:cNvPr>
              <p:cNvSpPr txBox="1"/>
              <p:nvPr/>
            </p:nvSpPr>
            <p:spPr>
              <a:xfrm>
                <a:off x="6692088" y="4367866"/>
                <a:ext cx="458952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5" name="TextBox 24">
                <a:extLst>
                  <a:ext uri="{FF2B5EF4-FFF2-40B4-BE49-F238E27FC236}">
                    <a16:creationId xmlns:a16="http://schemas.microsoft.com/office/drawing/2014/main" id="{C6D5C371-0233-42E0-9985-3402799C5372}"/>
                  </a:ext>
                </a:extLst>
              </p:cNvPr>
              <p:cNvSpPr txBox="1">
                <a:spLocks noRot="1" noChangeAspect="1" noMove="1" noResize="1" noEditPoints="1" noAdjustHandles="1" noChangeArrowheads="1" noChangeShapeType="1" noTextEdit="1"/>
              </p:cNvSpPr>
              <p:nvPr/>
            </p:nvSpPr>
            <p:spPr>
              <a:xfrm>
                <a:off x="6692088" y="4367866"/>
                <a:ext cx="4589526" cy="307777"/>
              </a:xfrm>
              <a:prstGeom prst="rect">
                <a:avLst/>
              </a:prstGeom>
              <a:blipFill>
                <a:blip r:embed="rId13"/>
                <a:stretch>
                  <a:fillRect l="-1461"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FFECF53-B375-45B7-B0E2-41A737230D90}"/>
                  </a:ext>
                </a:extLst>
              </p:cNvPr>
              <p:cNvSpPr txBox="1"/>
              <p:nvPr/>
            </p:nvSpPr>
            <p:spPr>
              <a:xfrm>
                <a:off x="7461344" y="4836966"/>
                <a:ext cx="320305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6" name="TextBox 25">
                <a:extLst>
                  <a:ext uri="{FF2B5EF4-FFF2-40B4-BE49-F238E27FC236}">
                    <a16:creationId xmlns:a16="http://schemas.microsoft.com/office/drawing/2014/main" id="{4FFECF53-B375-45B7-B0E2-41A737230D90}"/>
                  </a:ext>
                </a:extLst>
              </p:cNvPr>
              <p:cNvSpPr txBox="1">
                <a:spLocks noRot="1" noChangeAspect="1" noMove="1" noResize="1" noEditPoints="1" noAdjustHandles="1" noChangeArrowheads="1" noChangeShapeType="1" noTextEdit="1"/>
              </p:cNvSpPr>
              <p:nvPr/>
            </p:nvSpPr>
            <p:spPr>
              <a:xfrm>
                <a:off x="7461344" y="4836966"/>
                <a:ext cx="3203056" cy="307777"/>
              </a:xfrm>
              <a:prstGeom prst="rect">
                <a:avLst/>
              </a:prstGeom>
              <a:blipFill>
                <a:blip r:embed="rId14"/>
                <a:stretch>
                  <a:fillRect l="-2095" b="-17647"/>
                </a:stretch>
              </a:blipFill>
            </p:spPr>
            <p:txBody>
              <a:bodyPr/>
              <a:lstStyle/>
              <a:p>
                <a:r>
                  <a:rPr lang="en-IN">
                    <a:noFill/>
                  </a:rPr>
                  <a:t> </a:t>
                </a:r>
              </a:p>
            </p:txBody>
          </p:sp>
        </mc:Fallback>
      </mc:AlternateContent>
      <p:sp>
        <p:nvSpPr>
          <p:cNvPr id="27" name="TextBox 26">
            <a:extLst>
              <a:ext uri="{FF2B5EF4-FFF2-40B4-BE49-F238E27FC236}">
                <a16:creationId xmlns:a16="http://schemas.microsoft.com/office/drawing/2014/main" id="{AB3B0AF6-82AA-49D1-96F8-A38AF1DCAE69}"/>
              </a:ext>
            </a:extLst>
          </p:cNvPr>
          <p:cNvSpPr txBox="1"/>
          <p:nvPr/>
        </p:nvSpPr>
        <p:spPr>
          <a:xfrm>
            <a:off x="6474974" y="1814542"/>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maximize </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28" name="TextBox 27">
            <a:extLst>
              <a:ext uri="{FF2B5EF4-FFF2-40B4-BE49-F238E27FC236}">
                <a16:creationId xmlns:a16="http://schemas.microsoft.com/office/drawing/2014/main" id="{CF9E4DB8-D9B1-441F-A1F6-EC2A9A7C5936}"/>
              </a:ext>
            </a:extLst>
          </p:cNvPr>
          <p:cNvSpPr txBox="1"/>
          <p:nvPr/>
        </p:nvSpPr>
        <p:spPr>
          <a:xfrm>
            <a:off x="6474973" y="2619606"/>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subject to</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29" name="TextBox 28">
            <a:extLst>
              <a:ext uri="{FF2B5EF4-FFF2-40B4-BE49-F238E27FC236}">
                <a16:creationId xmlns:a16="http://schemas.microsoft.com/office/drawing/2014/main" id="{78BD91DC-3A0C-46BF-98B7-BDFA26E36C27}"/>
              </a:ext>
            </a:extLst>
          </p:cNvPr>
          <p:cNvSpPr txBox="1"/>
          <p:nvPr/>
        </p:nvSpPr>
        <p:spPr>
          <a:xfrm>
            <a:off x="6638367" y="4787789"/>
            <a:ext cx="109118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where</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3" name="Content Placeholder 2">
            <a:extLst>
              <a:ext uri="{FF2B5EF4-FFF2-40B4-BE49-F238E27FC236}">
                <a16:creationId xmlns:a16="http://schemas.microsoft.com/office/drawing/2014/main" id="{910A2B3F-452E-4DE5-A6B5-CE96D1C7895A}"/>
              </a:ext>
            </a:extLst>
          </p:cNvPr>
          <p:cNvSpPr txBox="1">
            <a:spLocks/>
          </p:cNvSpPr>
          <p:nvPr/>
        </p:nvSpPr>
        <p:spPr>
          <a:xfrm>
            <a:off x="44095" y="5460189"/>
            <a:ext cx="9549839" cy="787967"/>
          </a:xfrm>
          <a:prstGeom prst="rect">
            <a:avLst/>
          </a:prstGeom>
          <a:solidFill>
            <a:schemeClr val="bg1">
              <a:lumMod val="95000"/>
            </a:schemeClr>
          </a:solidFill>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114000"/>
              </a:lnSpc>
              <a:spcBef>
                <a:spcPts val="1000"/>
              </a:spcBef>
              <a:spcAft>
                <a:spcPts val="0"/>
              </a:spcAft>
              <a:buClr>
                <a:srgbClr val="1D6AA4"/>
              </a:buClr>
              <a:buSzTx/>
              <a:buFont typeface="Wingdings 3" panose="05040102010807070707" pitchFamily="18" charset="2"/>
              <a:buChar char=""/>
              <a:tabLst/>
              <a:defRPr/>
            </a:pPr>
            <a:r>
              <a:rPr kumimoji="0" lang="en-US" sz="2000" b="1" i="0" u="none" strike="noStrike" kern="1200" cap="none" spc="0" normalizeH="0" baseline="0" noProof="0" dirty="0">
                <a:ln>
                  <a:noFill/>
                </a:ln>
                <a:solidFill>
                  <a:srgbClr val="1D6FA9"/>
                </a:solidFill>
                <a:effectLst/>
                <a:uLnTx/>
                <a:uFillTx/>
                <a:latin typeface="Roboto Condensed"/>
                <a:ea typeface="+mn-ea"/>
                <a:cs typeface="+mn-cs"/>
              </a:rPr>
              <a:t>Degenerate basic feasible solution: </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It is a basic feasible solution in which </a:t>
            </a:r>
            <a:r>
              <a:rPr kumimoji="0" lang="en-US" sz="2000" b="1" i="0" u="none" strike="noStrike" kern="1200" cap="none" spc="0" normalizeH="0" baseline="0" noProof="0" dirty="0">
                <a:ln>
                  <a:noFill/>
                </a:ln>
                <a:solidFill>
                  <a:srgbClr val="212121"/>
                </a:solidFill>
                <a:effectLst/>
                <a:uLnTx/>
                <a:uFillTx/>
                <a:latin typeface="Roboto Condensed"/>
                <a:ea typeface="+mn-ea"/>
                <a:cs typeface="+mn-cs"/>
              </a:rPr>
              <a:t>one or more of the m basic variables are equal to zero</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4" name="Right Brace 33">
            <a:extLst>
              <a:ext uri="{FF2B5EF4-FFF2-40B4-BE49-F238E27FC236}">
                <a16:creationId xmlns:a16="http://schemas.microsoft.com/office/drawing/2014/main" id="{91FA6CAB-90A2-4492-9D00-72A51539E0CB}"/>
              </a:ext>
            </a:extLst>
          </p:cNvPr>
          <p:cNvSpPr/>
          <p:nvPr/>
        </p:nvSpPr>
        <p:spPr>
          <a:xfrm>
            <a:off x="11281614" y="3149810"/>
            <a:ext cx="139408" cy="15258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35" name="TextBox 34">
            <a:extLst>
              <a:ext uri="{FF2B5EF4-FFF2-40B4-BE49-F238E27FC236}">
                <a16:creationId xmlns:a16="http://schemas.microsoft.com/office/drawing/2014/main" id="{DF71A063-F8FA-4CCB-B741-C06584C3BDE7}"/>
              </a:ext>
            </a:extLst>
          </p:cNvPr>
          <p:cNvSpPr txBox="1"/>
          <p:nvPr/>
        </p:nvSpPr>
        <p:spPr>
          <a:xfrm>
            <a:off x="11506479" y="3664997"/>
            <a:ext cx="7091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(1)</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6" name="TextBox 35">
            <a:extLst>
              <a:ext uri="{FF2B5EF4-FFF2-40B4-BE49-F238E27FC236}">
                <a16:creationId xmlns:a16="http://schemas.microsoft.com/office/drawing/2014/main" id="{62308CA8-AEAB-4DCA-A8A0-2CB346BA0729}"/>
              </a:ext>
            </a:extLst>
          </p:cNvPr>
          <p:cNvSpPr txBox="1"/>
          <p:nvPr/>
        </p:nvSpPr>
        <p:spPr>
          <a:xfrm>
            <a:off x="11506479" y="4787789"/>
            <a:ext cx="7091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(2)</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291248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B70DC-616A-42A2-8184-5D1C926B0BA4}"/>
              </a:ext>
            </a:extLst>
          </p:cNvPr>
          <p:cNvSpPr>
            <a:spLocks noGrp="1"/>
          </p:cNvSpPr>
          <p:nvPr>
            <p:ph type="title"/>
          </p:nvPr>
        </p:nvSpPr>
        <p:spPr/>
        <p:txBody>
          <a:bodyPr/>
          <a:lstStyle/>
          <a:p>
            <a:r>
              <a:rPr lang="en-IN" dirty="0"/>
              <a:t>Important Definitions: </a:t>
            </a:r>
            <a:r>
              <a:rPr lang="en-IN" dirty="0">
                <a:solidFill>
                  <a:srgbClr val="0070C0"/>
                </a:solidFill>
              </a:rPr>
              <a:t>Optimal Basic Feasible Solution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C03114-A860-4762-8459-5B1F32218EED}"/>
                  </a:ext>
                </a:extLst>
              </p:cNvPr>
              <p:cNvSpPr>
                <a:spLocks noGrp="1"/>
              </p:cNvSpPr>
              <p:nvPr>
                <p:ph idx="1"/>
              </p:nvPr>
            </p:nvSpPr>
            <p:spPr>
              <a:xfrm>
                <a:off x="44097" y="863445"/>
                <a:ext cx="5964820" cy="1260965"/>
              </a:xfrm>
            </p:spPr>
            <p:txBody>
              <a:bodyPr/>
              <a:lstStyle/>
              <a:p>
                <a:r>
                  <a:rPr lang="en-US" sz="2000" dirty="0"/>
                  <a:t>Consider the general linear programming problem involving n variables and m constraints </a:t>
                </a:r>
                <a14:m>
                  <m:oMath xmlns:m="http://schemas.openxmlformats.org/officeDocument/2006/math">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𝑚</m:t>
                        </m:r>
                        <m:r>
                          <a:rPr lang="en-IN" sz="2000" b="0" i="1" smtClean="0">
                            <a:latin typeface="Cambria Math" panose="02040503050406030204" pitchFamily="18" charset="0"/>
                          </a:rPr>
                          <m:t>≤</m:t>
                        </m:r>
                        <m:r>
                          <a:rPr lang="en-IN" sz="2000" b="0" i="1" smtClean="0">
                            <a:latin typeface="Cambria Math" panose="02040503050406030204" pitchFamily="18" charset="0"/>
                          </a:rPr>
                          <m:t>𝑛</m:t>
                        </m:r>
                      </m:e>
                    </m:d>
                    <m:r>
                      <a:rPr lang="en-IN" sz="2000" b="0" i="1" smtClean="0">
                        <a:latin typeface="Cambria Math" panose="02040503050406030204" pitchFamily="18" charset="0"/>
                      </a:rPr>
                      <m:t>.</m:t>
                    </m:r>
                  </m:oMath>
                </a14:m>
                <a:endParaRPr lang="en-IN" sz="2000" dirty="0"/>
              </a:p>
              <a:p>
                <a:r>
                  <a:rPr lang="en-US" sz="2000" dirty="0"/>
                  <a:t>Determine the values of variables </a:t>
                </a:r>
                <a14:m>
                  <m:oMath xmlns:m="http://schemas.openxmlformats.org/officeDocument/2006/math">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1</m:t>
                        </m:r>
                      </m:sub>
                    </m:sSub>
                    <m:r>
                      <a:rPr lang="en-IN" sz="2000" b="0" i="1" dirty="0" smtClean="0">
                        <a:latin typeface="Cambria Math" panose="02040503050406030204" pitchFamily="18" charset="0"/>
                      </a:rPr>
                      <m:t>, </m:t>
                    </m:r>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2</m:t>
                        </m:r>
                      </m:sub>
                    </m:sSub>
                    <m:r>
                      <a:rPr lang="en-IN" sz="2000" b="0" i="1" dirty="0" smtClean="0">
                        <a:latin typeface="Cambria Math" panose="02040503050406030204" pitchFamily="18" charset="0"/>
                      </a:rPr>
                      <m:t>,…,</m:t>
                    </m:r>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𝑛</m:t>
                        </m:r>
                      </m:sub>
                    </m:sSub>
                  </m:oMath>
                </a14:m>
                <a:r>
                  <a:rPr lang="en-US" sz="2000" dirty="0"/>
                  <a:t> which</a:t>
                </a:r>
                <a:endParaRPr lang="en-IN" sz="2000" dirty="0"/>
              </a:p>
            </p:txBody>
          </p:sp>
        </mc:Choice>
        <mc:Fallback xmlns="">
          <p:sp>
            <p:nvSpPr>
              <p:cNvPr id="3" name="Content Placeholder 2">
                <a:extLst>
                  <a:ext uri="{FF2B5EF4-FFF2-40B4-BE49-F238E27FC236}">
                    <a16:creationId xmlns:a16="http://schemas.microsoft.com/office/drawing/2014/main" id="{17C03114-A860-4762-8459-5B1F32218EED}"/>
                  </a:ext>
                </a:extLst>
              </p:cNvPr>
              <p:cNvSpPr>
                <a:spLocks noGrp="1" noRot="1" noChangeAspect="1" noMove="1" noResize="1" noEditPoints="1" noAdjustHandles="1" noChangeArrowheads="1" noChangeShapeType="1" noTextEdit="1"/>
              </p:cNvSpPr>
              <p:nvPr>
                <p:ph idx="1"/>
              </p:nvPr>
            </p:nvSpPr>
            <p:spPr>
              <a:xfrm>
                <a:off x="44097" y="863445"/>
                <a:ext cx="5964820" cy="1260965"/>
              </a:xfrm>
              <a:blipFill>
                <a:blip r:embed="rId2"/>
                <a:stretch>
                  <a:fillRect l="-919" t="-4854" r="-10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2ED800B-1A3C-487A-975D-47AA80FEA32B}"/>
                  </a:ext>
                </a:extLst>
              </p:cNvPr>
              <p:cNvSpPr txBox="1"/>
              <p:nvPr/>
            </p:nvSpPr>
            <p:spPr>
              <a:xfrm>
                <a:off x="1454013" y="2051840"/>
                <a:ext cx="315349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𝑍</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4" name="TextBox 3">
                <a:extLst>
                  <a:ext uri="{FF2B5EF4-FFF2-40B4-BE49-F238E27FC236}">
                    <a16:creationId xmlns:a16="http://schemas.microsoft.com/office/drawing/2014/main" id="{02ED800B-1A3C-487A-975D-47AA80FEA32B}"/>
                  </a:ext>
                </a:extLst>
              </p:cNvPr>
              <p:cNvSpPr txBox="1">
                <a:spLocks noRot="1" noChangeAspect="1" noMove="1" noResize="1" noEditPoints="1" noAdjustHandles="1" noChangeArrowheads="1" noChangeShapeType="1" noTextEdit="1"/>
              </p:cNvSpPr>
              <p:nvPr/>
            </p:nvSpPr>
            <p:spPr>
              <a:xfrm>
                <a:off x="1454013" y="2051840"/>
                <a:ext cx="3153492" cy="307777"/>
              </a:xfrm>
              <a:prstGeom prst="rect">
                <a:avLst/>
              </a:prstGeom>
              <a:blipFill>
                <a:blip r:embed="rId3"/>
                <a:stretch>
                  <a:fillRect l="-1547"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AC63B7-22C1-4745-B868-8BC93A51651B}"/>
                  </a:ext>
                </a:extLst>
              </p:cNvPr>
              <p:cNvSpPr txBox="1"/>
              <p:nvPr/>
            </p:nvSpPr>
            <p:spPr>
              <a:xfrm>
                <a:off x="1454013" y="2635792"/>
                <a:ext cx="439985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5" name="TextBox 4">
                <a:extLst>
                  <a:ext uri="{FF2B5EF4-FFF2-40B4-BE49-F238E27FC236}">
                    <a16:creationId xmlns:a16="http://schemas.microsoft.com/office/drawing/2014/main" id="{72AC63B7-22C1-4745-B868-8BC93A51651B}"/>
                  </a:ext>
                </a:extLst>
              </p:cNvPr>
              <p:cNvSpPr txBox="1">
                <a:spLocks noRot="1" noChangeAspect="1" noMove="1" noResize="1" noEditPoints="1" noAdjustHandles="1" noChangeArrowheads="1" noChangeShapeType="1" noTextEdit="1"/>
              </p:cNvSpPr>
              <p:nvPr/>
            </p:nvSpPr>
            <p:spPr>
              <a:xfrm>
                <a:off x="1454013" y="2635792"/>
                <a:ext cx="4399859" cy="307777"/>
              </a:xfrm>
              <a:prstGeom prst="rect">
                <a:avLst/>
              </a:prstGeom>
              <a:blipFill>
                <a:blip r:embed="rId4"/>
                <a:stretch>
                  <a:fillRect l="-1526"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919510-5D13-4C93-ACC1-D0F175B95499}"/>
                  </a:ext>
                </a:extLst>
              </p:cNvPr>
              <p:cNvSpPr txBox="1"/>
              <p:nvPr/>
            </p:nvSpPr>
            <p:spPr>
              <a:xfrm>
                <a:off x="1454013" y="3149810"/>
                <a:ext cx="442371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6" name="TextBox 5">
                <a:extLst>
                  <a:ext uri="{FF2B5EF4-FFF2-40B4-BE49-F238E27FC236}">
                    <a16:creationId xmlns:a16="http://schemas.microsoft.com/office/drawing/2014/main" id="{BC919510-5D13-4C93-ACC1-D0F175B95499}"/>
                  </a:ext>
                </a:extLst>
              </p:cNvPr>
              <p:cNvSpPr txBox="1">
                <a:spLocks noRot="1" noChangeAspect="1" noMove="1" noResize="1" noEditPoints="1" noAdjustHandles="1" noChangeArrowheads="1" noChangeShapeType="1" noTextEdit="1"/>
              </p:cNvSpPr>
              <p:nvPr/>
            </p:nvSpPr>
            <p:spPr>
              <a:xfrm>
                <a:off x="1454013" y="3149810"/>
                <a:ext cx="4423712" cy="307777"/>
              </a:xfrm>
              <a:prstGeom prst="rect">
                <a:avLst/>
              </a:prstGeom>
              <a:blipFill>
                <a:blip r:embed="rId5"/>
                <a:stretch>
                  <a:fillRect l="-1517"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EAF2CF-103B-422A-9657-8FAC78440311}"/>
                  </a:ext>
                </a:extLst>
              </p:cNvPr>
              <p:cNvSpPr txBox="1"/>
              <p:nvPr/>
            </p:nvSpPr>
            <p:spPr>
              <a:xfrm>
                <a:off x="1652495" y="3598991"/>
                <a:ext cx="13946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7" name="TextBox 6">
                <a:extLst>
                  <a:ext uri="{FF2B5EF4-FFF2-40B4-BE49-F238E27FC236}">
                    <a16:creationId xmlns:a16="http://schemas.microsoft.com/office/drawing/2014/main" id="{1EEAF2CF-103B-422A-9657-8FAC78440311}"/>
                  </a:ext>
                </a:extLst>
              </p:cNvPr>
              <p:cNvSpPr txBox="1">
                <a:spLocks noRot="1" noChangeAspect="1" noMove="1" noResize="1" noEditPoints="1" noAdjustHandles="1" noChangeArrowheads="1" noChangeShapeType="1" noTextEdit="1"/>
              </p:cNvSpPr>
              <p:nvPr/>
            </p:nvSpPr>
            <p:spPr>
              <a:xfrm>
                <a:off x="1652495" y="3598991"/>
                <a:ext cx="139461" cy="307777"/>
              </a:xfrm>
              <a:prstGeom prst="rect">
                <a:avLst/>
              </a:prstGeom>
              <a:blipFill>
                <a:blip r:embed="rId6"/>
                <a:stretch>
                  <a:fillRect l="-39130" r="-39130" b="-588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F4412B-A7CF-41E0-96A0-430B1248E256}"/>
                  </a:ext>
                </a:extLst>
              </p:cNvPr>
              <p:cNvSpPr txBox="1"/>
              <p:nvPr/>
            </p:nvSpPr>
            <p:spPr>
              <a:xfrm>
                <a:off x="1454013" y="3932437"/>
                <a:ext cx="468981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8" name="TextBox 7">
                <a:extLst>
                  <a:ext uri="{FF2B5EF4-FFF2-40B4-BE49-F238E27FC236}">
                    <a16:creationId xmlns:a16="http://schemas.microsoft.com/office/drawing/2014/main" id="{C3F4412B-A7CF-41E0-96A0-430B1248E256}"/>
                  </a:ext>
                </a:extLst>
              </p:cNvPr>
              <p:cNvSpPr txBox="1">
                <a:spLocks noRot="1" noChangeAspect="1" noMove="1" noResize="1" noEditPoints="1" noAdjustHandles="1" noChangeArrowheads="1" noChangeShapeType="1" noTextEdit="1"/>
              </p:cNvSpPr>
              <p:nvPr/>
            </p:nvSpPr>
            <p:spPr>
              <a:xfrm>
                <a:off x="1454013" y="3932437"/>
                <a:ext cx="4689810" cy="307777"/>
              </a:xfrm>
              <a:prstGeom prst="rect">
                <a:avLst/>
              </a:prstGeom>
              <a:blipFill>
                <a:blip r:embed="rId7"/>
                <a:stretch>
                  <a:fillRect l="-1430"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306F30-2792-48E2-8D5C-C8EDDDF6DAF9}"/>
                  </a:ext>
                </a:extLst>
              </p:cNvPr>
              <p:cNvSpPr txBox="1"/>
              <p:nvPr/>
            </p:nvSpPr>
            <p:spPr>
              <a:xfrm>
                <a:off x="1454013" y="4401537"/>
                <a:ext cx="181370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9" name="TextBox 8">
                <a:extLst>
                  <a:ext uri="{FF2B5EF4-FFF2-40B4-BE49-F238E27FC236}">
                    <a16:creationId xmlns:a16="http://schemas.microsoft.com/office/drawing/2014/main" id="{39306F30-2792-48E2-8D5C-C8EDDDF6DAF9}"/>
                  </a:ext>
                </a:extLst>
              </p:cNvPr>
              <p:cNvSpPr txBox="1">
                <a:spLocks noRot="1" noChangeAspect="1" noMove="1" noResize="1" noEditPoints="1" noAdjustHandles="1" noChangeArrowheads="1" noChangeShapeType="1" noTextEdit="1"/>
              </p:cNvSpPr>
              <p:nvPr/>
            </p:nvSpPr>
            <p:spPr>
              <a:xfrm>
                <a:off x="1454013" y="4401537"/>
                <a:ext cx="1813702" cy="307777"/>
              </a:xfrm>
              <a:prstGeom prst="rect">
                <a:avLst/>
              </a:prstGeom>
              <a:blipFill>
                <a:blip r:embed="rId8"/>
                <a:stretch>
                  <a:fillRect l="-3704" b="-17647"/>
                </a:stretch>
              </a:blipFill>
            </p:spPr>
            <p:txBody>
              <a:bodyPr/>
              <a:lstStyle/>
              <a:p>
                <a:r>
                  <a:rPr lang="en-IN">
                    <a:noFill/>
                  </a:rPr>
                  <a:t> </a:t>
                </a:r>
              </a:p>
            </p:txBody>
          </p:sp>
        </mc:Fallback>
      </mc:AlternateContent>
      <p:sp>
        <p:nvSpPr>
          <p:cNvPr id="13" name="TextBox 12">
            <a:extLst>
              <a:ext uri="{FF2B5EF4-FFF2-40B4-BE49-F238E27FC236}">
                <a16:creationId xmlns:a16="http://schemas.microsoft.com/office/drawing/2014/main" id="{0C8CAECA-DA43-4864-B462-6EAF857207C3}"/>
              </a:ext>
            </a:extLst>
          </p:cNvPr>
          <p:cNvSpPr txBox="1"/>
          <p:nvPr/>
        </p:nvSpPr>
        <p:spPr>
          <a:xfrm>
            <a:off x="258228" y="2016740"/>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maximize </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4" name="TextBox 13">
            <a:extLst>
              <a:ext uri="{FF2B5EF4-FFF2-40B4-BE49-F238E27FC236}">
                <a16:creationId xmlns:a16="http://schemas.microsoft.com/office/drawing/2014/main" id="{ABD62817-8DC7-4566-A99C-5CE689AC9CC5}"/>
              </a:ext>
            </a:extLst>
          </p:cNvPr>
          <p:cNvSpPr txBox="1"/>
          <p:nvPr/>
        </p:nvSpPr>
        <p:spPr>
          <a:xfrm>
            <a:off x="243714" y="2619606"/>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subject to</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5" name="TextBox 14">
            <a:extLst>
              <a:ext uri="{FF2B5EF4-FFF2-40B4-BE49-F238E27FC236}">
                <a16:creationId xmlns:a16="http://schemas.microsoft.com/office/drawing/2014/main" id="{7899AB40-9AB7-40D1-AFD2-A7E2CABEA9B5}"/>
              </a:ext>
            </a:extLst>
          </p:cNvPr>
          <p:cNvSpPr txBox="1"/>
          <p:nvPr/>
        </p:nvSpPr>
        <p:spPr>
          <a:xfrm>
            <a:off x="631036" y="4352360"/>
            <a:ext cx="109118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where</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cxnSp>
        <p:nvCxnSpPr>
          <p:cNvPr id="17" name="Straight Connector 16">
            <a:extLst>
              <a:ext uri="{FF2B5EF4-FFF2-40B4-BE49-F238E27FC236}">
                <a16:creationId xmlns:a16="http://schemas.microsoft.com/office/drawing/2014/main" id="{BA5FC00E-52AD-4439-BBCA-B3F8205F9DB1}"/>
              </a:ext>
            </a:extLst>
          </p:cNvPr>
          <p:cNvCxnSpPr>
            <a:cxnSpLocks/>
            <a:stCxn id="2" idx="2"/>
          </p:cNvCxnSpPr>
          <p:nvPr/>
        </p:nvCxnSpPr>
        <p:spPr>
          <a:xfrm>
            <a:off x="6096000" y="711201"/>
            <a:ext cx="0" cy="4476698"/>
          </a:xfrm>
          <a:prstGeom prst="line">
            <a:avLst/>
          </a:prstGeom>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5EF8D3E-C09E-4F9E-ADE7-DE54943A838B}"/>
              </a:ext>
            </a:extLst>
          </p:cNvPr>
          <p:cNvSpPr txBox="1">
            <a:spLocks/>
          </p:cNvSpPr>
          <p:nvPr/>
        </p:nvSpPr>
        <p:spPr>
          <a:xfrm>
            <a:off x="6183084" y="863446"/>
            <a:ext cx="5964820" cy="90729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B84742"/>
              </a:buClr>
              <a:buSzTx/>
              <a:buFont typeface="Wingdings 3" panose="05040102010807070707" pitchFamily="18" charset="2"/>
              <a:buChar char=""/>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Introducing slack variables s</a:t>
            </a:r>
            <a:r>
              <a:rPr kumimoji="0" lang="en-US" sz="2000" b="0" i="0" u="none" strike="noStrike" kern="1200" cap="none" spc="0" normalizeH="0" baseline="-25000" noProof="0" dirty="0">
                <a:ln>
                  <a:noFill/>
                </a:ln>
                <a:solidFill>
                  <a:srgbClr val="212121"/>
                </a:solidFill>
                <a:effectLst/>
                <a:uLnTx/>
                <a:uFillTx/>
                <a:latin typeface="Roboto Condensed"/>
                <a:ea typeface="+mn-ea"/>
                <a:cs typeface="+mn-cs"/>
              </a:rPr>
              <a:t>1</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s</a:t>
            </a:r>
            <a:r>
              <a:rPr kumimoji="0" lang="en-US" sz="2000" b="0" i="0" u="none" strike="noStrike" kern="1200" cap="none" spc="0" normalizeH="0" baseline="-25000" noProof="0" dirty="0">
                <a:ln>
                  <a:noFill/>
                </a:ln>
                <a:solidFill>
                  <a:srgbClr val="212121"/>
                </a:solidFill>
                <a:effectLst/>
                <a:uLnTx/>
                <a:uFillTx/>
                <a:latin typeface="Roboto Condensed"/>
                <a:ea typeface="+mn-ea"/>
                <a:cs typeface="+mn-cs"/>
              </a:rPr>
              <a:t>2</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 </a:t>
            </a:r>
            <a:r>
              <a:rPr kumimoji="0" lang="en-US" sz="2000" b="0" i="0" u="none" strike="noStrike" kern="1200" cap="none" spc="0" normalizeH="0" baseline="0" noProof="0" dirty="0" err="1">
                <a:ln>
                  <a:noFill/>
                </a:ln>
                <a:solidFill>
                  <a:srgbClr val="212121"/>
                </a:solidFill>
                <a:effectLst/>
                <a:uLnTx/>
                <a:uFillTx/>
                <a:latin typeface="Roboto Condensed"/>
                <a:ea typeface="+mn-ea"/>
                <a:cs typeface="+mn-cs"/>
              </a:rPr>
              <a:t>s</a:t>
            </a:r>
            <a:r>
              <a:rPr kumimoji="0" lang="en-US" sz="2000" b="0" i="0" u="none" strike="noStrike" kern="1200" cap="none" spc="0" normalizeH="0" baseline="-25000" noProof="0" dirty="0" err="1">
                <a:ln>
                  <a:noFill/>
                </a:ln>
                <a:solidFill>
                  <a:srgbClr val="212121"/>
                </a:solidFill>
                <a:effectLst/>
                <a:uLnTx/>
                <a:uFillTx/>
                <a:latin typeface="Roboto Condensed"/>
                <a:ea typeface="+mn-ea"/>
                <a:cs typeface="+mn-cs"/>
              </a:rPr>
              <a:t>m</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in the constraints, it can be put in the following standard form</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CED18FA-829D-4E01-8699-9B51382C03DE}"/>
                  </a:ext>
                </a:extLst>
              </p:cNvPr>
              <p:cNvSpPr txBox="1"/>
              <p:nvPr/>
            </p:nvSpPr>
            <p:spPr>
              <a:xfrm>
                <a:off x="6544191" y="2268673"/>
                <a:ext cx="508523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𝑍</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1" name="TextBox 20">
                <a:extLst>
                  <a:ext uri="{FF2B5EF4-FFF2-40B4-BE49-F238E27FC236}">
                    <a16:creationId xmlns:a16="http://schemas.microsoft.com/office/drawing/2014/main" id="{1CED18FA-829D-4E01-8699-9B51382C03DE}"/>
                  </a:ext>
                </a:extLst>
              </p:cNvPr>
              <p:cNvSpPr txBox="1">
                <a:spLocks noRot="1" noChangeAspect="1" noMove="1" noResize="1" noEditPoints="1" noAdjustHandles="1" noChangeArrowheads="1" noChangeShapeType="1" noTextEdit="1"/>
              </p:cNvSpPr>
              <p:nvPr/>
            </p:nvSpPr>
            <p:spPr>
              <a:xfrm>
                <a:off x="6544191" y="2268673"/>
                <a:ext cx="5085238" cy="307777"/>
              </a:xfrm>
              <a:prstGeom prst="rect">
                <a:avLst/>
              </a:prstGeom>
              <a:blipFill>
                <a:blip r:embed="rId9"/>
                <a:stretch>
                  <a:fillRect l="-719"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AD88393-05CE-499D-BB44-C14EEB862E6F}"/>
                  </a:ext>
                </a:extLst>
              </p:cNvPr>
              <p:cNvSpPr txBox="1"/>
              <p:nvPr/>
            </p:nvSpPr>
            <p:spPr>
              <a:xfrm>
                <a:off x="6692088" y="3071221"/>
                <a:ext cx="422968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2" name="TextBox 21">
                <a:extLst>
                  <a:ext uri="{FF2B5EF4-FFF2-40B4-BE49-F238E27FC236}">
                    <a16:creationId xmlns:a16="http://schemas.microsoft.com/office/drawing/2014/main" id="{DAD88393-05CE-499D-BB44-C14EEB862E6F}"/>
                  </a:ext>
                </a:extLst>
              </p:cNvPr>
              <p:cNvSpPr txBox="1">
                <a:spLocks noRot="1" noChangeAspect="1" noMove="1" noResize="1" noEditPoints="1" noAdjustHandles="1" noChangeArrowheads="1" noChangeShapeType="1" noTextEdit="1"/>
              </p:cNvSpPr>
              <p:nvPr/>
            </p:nvSpPr>
            <p:spPr>
              <a:xfrm>
                <a:off x="6692088" y="3071221"/>
                <a:ext cx="4229684" cy="307777"/>
              </a:xfrm>
              <a:prstGeom prst="rect">
                <a:avLst/>
              </a:prstGeom>
              <a:blipFill>
                <a:blip r:embed="rId10"/>
                <a:stretch>
                  <a:fillRect l="-1585"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38D3993-43DF-4D79-A45B-4F2C5B909DDE}"/>
                  </a:ext>
                </a:extLst>
              </p:cNvPr>
              <p:cNvSpPr txBox="1"/>
              <p:nvPr/>
            </p:nvSpPr>
            <p:spPr>
              <a:xfrm>
                <a:off x="6692088" y="3585239"/>
                <a:ext cx="431560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3" name="TextBox 22">
                <a:extLst>
                  <a:ext uri="{FF2B5EF4-FFF2-40B4-BE49-F238E27FC236}">
                    <a16:creationId xmlns:a16="http://schemas.microsoft.com/office/drawing/2014/main" id="{D38D3993-43DF-4D79-A45B-4F2C5B909DDE}"/>
                  </a:ext>
                </a:extLst>
              </p:cNvPr>
              <p:cNvSpPr txBox="1">
                <a:spLocks noRot="1" noChangeAspect="1" noMove="1" noResize="1" noEditPoints="1" noAdjustHandles="1" noChangeArrowheads="1" noChangeShapeType="1" noTextEdit="1"/>
              </p:cNvSpPr>
              <p:nvPr/>
            </p:nvSpPr>
            <p:spPr>
              <a:xfrm>
                <a:off x="6692088" y="3585239"/>
                <a:ext cx="4315605" cy="307777"/>
              </a:xfrm>
              <a:prstGeom prst="rect">
                <a:avLst/>
              </a:prstGeom>
              <a:blipFill>
                <a:blip r:embed="rId11"/>
                <a:stretch>
                  <a:fillRect l="-1554"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0594829-4A67-423B-99F4-A0EB11D689E1}"/>
                  </a:ext>
                </a:extLst>
              </p:cNvPr>
              <p:cNvSpPr txBox="1"/>
              <p:nvPr/>
            </p:nvSpPr>
            <p:spPr>
              <a:xfrm>
                <a:off x="6890570" y="4034420"/>
                <a:ext cx="13946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4" name="TextBox 23">
                <a:extLst>
                  <a:ext uri="{FF2B5EF4-FFF2-40B4-BE49-F238E27FC236}">
                    <a16:creationId xmlns:a16="http://schemas.microsoft.com/office/drawing/2014/main" id="{80594829-4A67-423B-99F4-A0EB11D689E1}"/>
                  </a:ext>
                </a:extLst>
              </p:cNvPr>
              <p:cNvSpPr txBox="1">
                <a:spLocks noRot="1" noChangeAspect="1" noMove="1" noResize="1" noEditPoints="1" noAdjustHandles="1" noChangeArrowheads="1" noChangeShapeType="1" noTextEdit="1"/>
              </p:cNvSpPr>
              <p:nvPr/>
            </p:nvSpPr>
            <p:spPr>
              <a:xfrm>
                <a:off x="6890570" y="4034420"/>
                <a:ext cx="139461" cy="307777"/>
              </a:xfrm>
              <a:prstGeom prst="rect">
                <a:avLst/>
              </a:prstGeom>
              <a:blipFill>
                <a:blip r:embed="rId12"/>
                <a:stretch>
                  <a:fillRect l="-39130" r="-39130" b="-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6D5C371-0233-42E0-9985-3402799C5372}"/>
                  </a:ext>
                </a:extLst>
              </p:cNvPr>
              <p:cNvSpPr txBox="1"/>
              <p:nvPr/>
            </p:nvSpPr>
            <p:spPr>
              <a:xfrm>
                <a:off x="6692088" y="4367866"/>
                <a:ext cx="458952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5" name="TextBox 24">
                <a:extLst>
                  <a:ext uri="{FF2B5EF4-FFF2-40B4-BE49-F238E27FC236}">
                    <a16:creationId xmlns:a16="http://schemas.microsoft.com/office/drawing/2014/main" id="{C6D5C371-0233-42E0-9985-3402799C5372}"/>
                  </a:ext>
                </a:extLst>
              </p:cNvPr>
              <p:cNvSpPr txBox="1">
                <a:spLocks noRot="1" noChangeAspect="1" noMove="1" noResize="1" noEditPoints="1" noAdjustHandles="1" noChangeArrowheads="1" noChangeShapeType="1" noTextEdit="1"/>
              </p:cNvSpPr>
              <p:nvPr/>
            </p:nvSpPr>
            <p:spPr>
              <a:xfrm>
                <a:off x="6692088" y="4367866"/>
                <a:ext cx="4589526" cy="307777"/>
              </a:xfrm>
              <a:prstGeom prst="rect">
                <a:avLst/>
              </a:prstGeom>
              <a:blipFill>
                <a:blip r:embed="rId13"/>
                <a:stretch>
                  <a:fillRect l="-1461"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FFECF53-B375-45B7-B0E2-41A737230D90}"/>
                  </a:ext>
                </a:extLst>
              </p:cNvPr>
              <p:cNvSpPr txBox="1"/>
              <p:nvPr/>
            </p:nvSpPr>
            <p:spPr>
              <a:xfrm>
                <a:off x="7461344" y="4836966"/>
                <a:ext cx="320305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6" name="TextBox 25">
                <a:extLst>
                  <a:ext uri="{FF2B5EF4-FFF2-40B4-BE49-F238E27FC236}">
                    <a16:creationId xmlns:a16="http://schemas.microsoft.com/office/drawing/2014/main" id="{4FFECF53-B375-45B7-B0E2-41A737230D90}"/>
                  </a:ext>
                </a:extLst>
              </p:cNvPr>
              <p:cNvSpPr txBox="1">
                <a:spLocks noRot="1" noChangeAspect="1" noMove="1" noResize="1" noEditPoints="1" noAdjustHandles="1" noChangeArrowheads="1" noChangeShapeType="1" noTextEdit="1"/>
              </p:cNvSpPr>
              <p:nvPr/>
            </p:nvSpPr>
            <p:spPr>
              <a:xfrm>
                <a:off x="7461344" y="4836966"/>
                <a:ext cx="3203056" cy="307777"/>
              </a:xfrm>
              <a:prstGeom prst="rect">
                <a:avLst/>
              </a:prstGeom>
              <a:blipFill>
                <a:blip r:embed="rId14"/>
                <a:stretch>
                  <a:fillRect l="-2095" b="-17647"/>
                </a:stretch>
              </a:blipFill>
            </p:spPr>
            <p:txBody>
              <a:bodyPr/>
              <a:lstStyle/>
              <a:p>
                <a:r>
                  <a:rPr lang="en-IN">
                    <a:noFill/>
                  </a:rPr>
                  <a:t> </a:t>
                </a:r>
              </a:p>
            </p:txBody>
          </p:sp>
        </mc:Fallback>
      </mc:AlternateContent>
      <p:sp>
        <p:nvSpPr>
          <p:cNvPr id="27" name="TextBox 26">
            <a:extLst>
              <a:ext uri="{FF2B5EF4-FFF2-40B4-BE49-F238E27FC236}">
                <a16:creationId xmlns:a16="http://schemas.microsoft.com/office/drawing/2014/main" id="{AB3B0AF6-82AA-49D1-96F8-A38AF1DCAE69}"/>
              </a:ext>
            </a:extLst>
          </p:cNvPr>
          <p:cNvSpPr txBox="1"/>
          <p:nvPr/>
        </p:nvSpPr>
        <p:spPr>
          <a:xfrm>
            <a:off x="6474974" y="1814542"/>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maximize </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28" name="TextBox 27">
            <a:extLst>
              <a:ext uri="{FF2B5EF4-FFF2-40B4-BE49-F238E27FC236}">
                <a16:creationId xmlns:a16="http://schemas.microsoft.com/office/drawing/2014/main" id="{CF9E4DB8-D9B1-441F-A1F6-EC2A9A7C5936}"/>
              </a:ext>
            </a:extLst>
          </p:cNvPr>
          <p:cNvSpPr txBox="1"/>
          <p:nvPr/>
        </p:nvSpPr>
        <p:spPr>
          <a:xfrm>
            <a:off x="6474973" y="2619606"/>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subject to</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29" name="TextBox 28">
            <a:extLst>
              <a:ext uri="{FF2B5EF4-FFF2-40B4-BE49-F238E27FC236}">
                <a16:creationId xmlns:a16="http://schemas.microsoft.com/office/drawing/2014/main" id="{78BD91DC-3A0C-46BF-98B7-BDFA26E36C27}"/>
              </a:ext>
            </a:extLst>
          </p:cNvPr>
          <p:cNvSpPr txBox="1"/>
          <p:nvPr/>
        </p:nvSpPr>
        <p:spPr>
          <a:xfrm>
            <a:off x="6638367" y="4787789"/>
            <a:ext cx="109118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where</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3" name="Content Placeholder 2">
            <a:extLst>
              <a:ext uri="{FF2B5EF4-FFF2-40B4-BE49-F238E27FC236}">
                <a16:creationId xmlns:a16="http://schemas.microsoft.com/office/drawing/2014/main" id="{910A2B3F-452E-4DE5-A6B5-CE96D1C7895A}"/>
              </a:ext>
            </a:extLst>
          </p:cNvPr>
          <p:cNvSpPr txBox="1">
            <a:spLocks/>
          </p:cNvSpPr>
          <p:nvPr/>
        </p:nvSpPr>
        <p:spPr>
          <a:xfrm>
            <a:off x="44096" y="5460189"/>
            <a:ext cx="9461853" cy="787967"/>
          </a:xfrm>
          <a:prstGeom prst="rect">
            <a:avLst/>
          </a:prstGeom>
          <a:solidFill>
            <a:schemeClr val="bg1">
              <a:lumMod val="95000"/>
            </a:schemeClr>
          </a:solidFill>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114000"/>
              </a:lnSpc>
              <a:spcBef>
                <a:spcPts val="1000"/>
              </a:spcBef>
              <a:spcAft>
                <a:spcPts val="0"/>
              </a:spcAft>
              <a:buClr>
                <a:srgbClr val="1D6AA4"/>
              </a:buClr>
              <a:buSzTx/>
              <a:buFont typeface="Wingdings 3" panose="05040102010807070707" pitchFamily="18" charset="2"/>
              <a:buChar char=""/>
              <a:tabLst/>
              <a:defRPr/>
            </a:pPr>
            <a:r>
              <a:rPr kumimoji="0" lang="en-US" sz="2000" b="1" i="0" u="none" strike="noStrike" kern="1200" cap="none" spc="0" normalizeH="0" baseline="0" noProof="0" dirty="0">
                <a:ln>
                  <a:noFill/>
                </a:ln>
                <a:solidFill>
                  <a:srgbClr val="1D6FA9"/>
                </a:solidFill>
                <a:effectLst/>
                <a:uLnTx/>
                <a:uFillTx/>
                <a:latin typeface="Roboto Condensed"/>
                <a:ea typeface="+mn-ea"/>
                <a:cs typeface="+mn-cs"/>
              </a:rPr>
              <a:t>Optimal basic feasible solution: </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It is the basic feasible solution that also optimizes the objective function.</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4" name="Right Brace 33">
            <a:extLst>
              <a:ext uri="{FF2B5EF4-FFF2-40B4-BE49-F238E27FC236}">
                <a16:creationId xmlns:a16="http://schemas.microsoft.com/office/drawing/2014/main" id="{91FA6CAB-90A2-4492-9D00-72A51539E0CB}"/>
              </a:ext>
            </a:extLst>
          </p:cNvPr>
          <p:cNvSpPr/>
          <p:nvPr/>
        </p:nvSpPr>
        <p:spPr>
          <a:xfrm>
            <a:off x="11281614" y="3149810"/>
            <a:ext cx="139408" cy="15258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35" name="TextBox 34">
            <a:extLst>
              <a:ext uri="{FF2B5EF4-FFF2-40B4-BE49-F238E27FC236}">
                <a16:creationId xmlns:a16="http://schemas.microsoft.com/office/drawing/2014/main" id="{DF71A063-F8FA-4CCB-B741-C06584C3BDE7}"/>
              </a:ext>
            </a:extLst>
          </p:cNvPr>
          <p:cNvSpPr txBox="1"/>
          <p:nvPr/>
        </p:nvSpPr>
        <p:spPr>
          <a:xfrm>
            <a:off x="11506479" y="3664997"/>
            <a:ext cx="7091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(1)</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6" name="TextBox 35">
            <a:extLst>
              <a:ext uri="{FF2B5EF4-FFF2-40B4-BE49-F238E27FC236}">
                <a16:creationId xmlns:a16="http://schemas.microsoft.com/office/drawing/2014/main" id="{62308CA8-AEAB-4DCA-A8A0-2CB346BA0729}"/>
              </a:ext>
            </a:extLst>
          </p:cNvPr>
          <p:cNvSpPr txBox="1"/>
          <p:nvPr/>
        </p:nvSpPr>
        <p:spPr>
          <a:xfrm>
            <a:off x="11506479" y="4787789"/>
            <a:ext cx="7091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(2)</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422606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B70DC-616A-42A2-8184-5D1C926B0BA4}"/>
              </a:ext>
            </a:extLst>
          </p:cNvPr>
          <p:cNvSpPr>
            <a:spLocks noGrp="1"/>
          </p:cNvSpPr>
          <p:nvPr>
            <p:ph type="title"/>
          </p:nvPr>
        </p:nvSpPr>
        <p:spPr/>
        <p:txBody>
          <a:bodyPr/>
          <a:lstStyle/>
          <a:p>
            <a:r>
              <a:rPr lang="en-IN" dirty="0"/>
              <a:t>Important Definitions: </a:t>
            </a:r>
            <a:r>
              <a:rPr lang="en-IN" dirty="0">
                <a:solidFill>
                  <a:srgbClr val="0070C0"/>
                </a:solidFill>
              </a:rPr>
              <a:t>Unbounded Solution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C03114-A860-4762-8459-5B1F32218EED}"/>
                  </a:ext>
                </a:extLst>
              </p:cNvPr>
              <p:cNvSpPr>
                <a:spLocks noGrp="1"/>
              </p:cNvSpPr>
              <p:nvPr>
                <p:ph idx="1"/>
              </p:nvPr>
            </p:nvSpPr>
            <p:spPr>
              <a:xfrm>
                <a:off x="44097" y="863445"/>
                <a:ext cx="5964820" cy="1260965"/>
              </a:xfrm>
            </p:spPr>
            <p:txBody>
              <a:bodyPr/>
              <a:lstStyle/>
              <a:p>
                <a:r>
                  <a:rPr lang="en-US" sz="2000" dirty="0"/>
                  <a:t>Consider the general linear programming problem involving n variables and m constraints </a:t>
                </a:r>
                <a14:m>
                  <m:oMath xmlns:m="http://schemas.openxmlformats.org/officeDocument/2006/math">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𝑚</m:t>
                        </m:r>
                        <m:r>
                          <a:rPr lang="en-IN" sz="2000" b="0" i="1" smtClean="0">
                            <a:latin typeface="Cambria Math" panose="02040503050406030204" pitchFamily="18" charset="0"/>
                          </a:rPr>
                          <m:t>≤</m:t>
                        </m:r>
                        <m:r>
                          <a:rPr lang="en-IN" sz="2000" b="0" i="1" smtClean="0">
                            <a:latin typeface="Cambria Math" panose="02040503050406030204" pitchFamily="18" charset="0"/>
                          </a:rPr>
                          <m:t>𝑛</m:t>
                        </m:r>
                      </m:e>
                    </m:d>
                    <m:r>
                      <a:rPr lang="en-IN" sz="2000" b="0" i="1" smtClean="0">
                        <a:latin typeface="Cambria Math" panose="02040503050406030204" pitchFamily="18" charset="0"/>
                      </a:rPr>
                      <m:t>.</m:t>
                    </m:r>
                  </m:oMath>
                </a14:m>
                <a:endParaRPr lang="en-IN" sz="2000" dirty="0"/>
              </a:p>
              <a:p>
                <a:r>
                  <a:rPr lang="en-US" sz="2000" dirty="0"/>
                  <a:t>Determine the values of variables </a:t>
                </a:r>
                <a14:m>
                  <m:oMath xmlns:m="http://schemas.openxmlformats.org/officeDocument/2006/math">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1</m:t>
                        </m:r>
                      </m:sub>
                    </m:sSub>
                    <m:r>
                      <a:rPr lang="en-IN" sz="2000" b="0" i="1" dirty="0" smtClean="0">
                        <a:latin typeface="Cambria Math" panose="02040503050406030204" pitchFamily="18" charset="0"/>
                      </a:rPr>
                      <m:t>, </m:t>
                    </m:r>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2</m:t>
                        </m:r>
                      </m:sub>
                    </m:sSub>
                    <m:r>
                      <a:rPr lang="en-IN" sz="2000" b="0" i="1" dirty="0" smtClean="0">
                        <a:latin typeface="Cambria Math" panose="02040503050406030204" pitchFamily="18" charset="0"/>
                      </a:rPr>
                      <m:t>,…,</m:t>
                    </m:r>
                    <m:sSub>
                      <m:sSubPr>
                        <m:ctrlPr>
                          <a:rPr lang="en-IN" sz="2000" b="0" i="1" dirty="0" smtClean="0">
                            <a:latin typeface="Cambria Math" panose="02040503050406030204" pitchFamily="18" charset="0"/>
                          </a:rPr>
                        </m:ctrlPr>
                      </m:sSubPr>
                      <m:e>
                        <m:r>
                          <a:rPr lang="en-IN" sz="2000" b="0" i="1" dirty="0" smtClean="0">
                            <a:latin typeface="Cambria Math" panose="02040503050406030204" pitchFamily="18" charset="0"/>
                          </a:rPr>
                          <m:t>𝑥</m:t>
                        </m:r>
                      </m:e>
                      <m:sub>
                        <m:r>
                          <a:rPr lang="en-IN" sz="2000" b="0" i="1" dirty="0" smtClean="0">
                            <a:latin typeface="Cambria Math" panose="02040503050406030204" pitchFamily="18" charset="0"/>
                          </a:rPr>
                          <m:t>𝑛</m:t>
                        </m:r>
                      </m:sub>
                    </m:sSub>
                  </m:oMath>
                </a14:m>
                <a:r>
                  <a:rPr lang="en-US" sz="2000" dirty="0"/>
                  <a:t> which</a:t>
                </a:r>
                <a:endParaRPr lang="en-IN" sz="2000" dirty="0"/>
              </a:p>
            </p:txBody>
          </p:sp>
        </mc:Choice>
        <mc:Fallback xmlns="">
          <p:sp>
            <p:nvSpPr>
              <p:cNvPr id="3" name="Content Placeholder 2">
                <a:extLst>
                  <a:ext uri="{FF2B5EF4-FFF2-40B4-BE49-F238E27FC236}">
                    <a16:creationId xmlns:a16="http://schemas.microsoft.com/office/drawing/2014/main" id="{17C03114-A860-4762-8459-5B1F32218EED}"/>
                  </a:ext>
                </a:extLst>
              </p:cNvPr>
              <p:cNvSpPr>
                <a:spLocks noGrp="1" noRot="1" noChangeAspect="1" noMove="1" noResize="1" noEditPoints="1" noAdjustHandles="1" noChangeArrowheads="1" noChangeShapeType="1" noTextEdit="1"/>
              </p:cNvSpPr>
              <p:nvPr>
                <p:ph idx="1"/>
              </p:nvPr>
            </p:nvSpPr>
            <p:spPr>
              <a:xfrm>
                <a:off x="44097" y="863445"/>
                <a:ext cx="5964820" cy="1260965"/>
              </a:xfrm>
              <a:blipFill>
                <a:blip r:embed="rId2"/>
                <a:stretch>
                  <a:fillRect l="-919" t="-4854" r="-10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2ED800B-1A3C-487A-975D-47AA80FEA32B}"/>
                  </a:ext>
                </a:extLst>
              </p:cNvPr>
              <p:cNvSpPr txBox="1"/>
              <p:nvPr/>
            </p:nvSpPr>
            <p:spPr>
              <a:xfrm>
                <a:off x="1454013" y="2051840"/>
                <a:ext cx="315349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𝑍</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4" name="TextBox 3">
                <a:extLst>
                  <a:ext uri="{FF2B5EF4-FFF2-40B4-BE49-F238E27FC236}">
                    <a16:creationId xmlns:a16="http://schemas.microsoft.com/office/drawing/2014/main" id="{02ED800B-1A3C-487A-975D-47AA80FEA32B}"/>
                  </a:ext>
                </a:extLst>
              </p:cNvPr>
              <p:cNvSpPr txBox="1">
                <a:spLocks noRot="1" noChangeAspect="1" noMove="1" noResize="1" noEditPoints="1" noAdjustHandles="1" noChangeArrowheads="1" noChangeShapeType="1" noTextEdit="1"/>
              </p:cNvSpPr>
              <p:nvPr/>
            </p:nvSpPr>
            <p:spPr>
              <a:xfrm>
                <a:off x="1454013" y="2051840"/>
                <a:ext cx="3153492" cy="307777"/>
              </a:xfrm>
              <a:prstGeom prst="rect">
                <a:avLst/>
              </a:prstGeom>
              <a:blipFill>
                <a:blip r:embed="rId3"/>
                <a:stretch>
                  <a:fillRect l="-1547"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AC63B7-22C1-4745-B868-8BC93A51651B}"/>
                  </a:ext>
                </a:extLst>
              </p:cNvPr>
              <p:cNvSpPr txBox="1"/>
              <p:nvPr/>
            </p:nvSpPr>
            <p:spPr>
              <a:xfrm>
                <a:off x="1454013" y="2635792"/>
                <a:ext cx="439985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5" name="TextBox 4">
                <a:extLst>
                  <a:ext uri="{FF2B5EF4-FFF2-40B4-BE49-F238E27FC236}">
                    <a16:creationId xmlns:a16="http://schemas.microsoft.com/office/drawing/2014/main" id="{72AC63B7-22C1-4745-B868-8BC93A51651B}"/>
                  </a:ext>
                </a:extLst>
              </p:cNvPr>
              <p:cNvSpPr txBox="1">
                <a:spLocks noRot="1" noChangeAspect="1" noMove="1" noResize="1" noEditPoints="1" noAdjustHandles="1" noChangeArrowheads="1" noChangeShapeType="1" noTextEdit="1"/>
              </p:cNvSpPr>
              <p:nvPr/>
            </p:nvSpPr>
            <p:spPr>
              <a:xfrm>
                <a:off x="1454013" y="2635792"/>
                <a:ext cx="4399859" cy="307777"/>
              </a:xfrm>
              <a:prstGeom prst="rect">
                <a:avLst/>
              </a:prstGeom>
              <a:blipFill>
                <a:blip r:embed="rId4"/>
                <a:stretch>
                  <a:fillRect l="-1526"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919510-5D13-4C93-ACC1-D0F175B95499}"/>
                  </a:ext>
                </a:extLst>
              </p:cNvPr>
              <p:cNvSpPr txBox="1"/>
              <p:nvPr/>
            </p:nvSpPr>
            <p:spPr>
              <a:xfrm>
                <a:off x="1454013" y="3149810"/>
                <a:ext cx="442371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6" name="TextBox 5">
                <a:extLst>
                  <a:ext uri="{FF2B5EF4-FFF2-40B4-BE49-F238E27FC236}">
                    <a16:creationId xmlns:a16="http://schemas.microsoft.com/office/drawing/2014/main" id="{BC919510-5D13-4C93-ACC1-D0F175B95499}"/>
                  </a:ext>
                </a:extLst>
              </p:cNvPr>
              <p:cNvSpPr txBox="1">
                <a:spLocks noRot="1" noChangeAspect="1" noMove="1" noResize="1" noEditPoints="1" noAdjustHandles="1" noChangeArrowheads="1" noChangeShapeType="1" noTextEdit="1"/>
              </p:cNvSpPr>
              <p:nvPr/>
            </p:nvSpPr>
            <p:spPr>
              <a:xfrm>
                <a:off x="1454013" y="3149810"/>
                <a:ext cx="4423712" cy="307777"/>
              </a:xfrm>
              <a:prstGeom prst="rect">
                <a:avLst/>
              </a:prstGeom>
              <a:blipFill>
                <a:blip r:embed="rId5"/>
                <a:stretch>
                  <a:fillRect l="-1517"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EAF2CF-103B-422A-9657-8FAC78440311}"/>
                  </a:ext>
                </a:extLst>
              </p:cNvPr>
              <p:cNvSpPr txBox="1"/>
              <p:nvPr/>
            </p:nvSpPr>
            <p:spPr>
              <a:xfrm>
                <a:off x="1652495" y="3598991"/>
                <a:ext cx="13946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7" name="TextBox 6">
                <a:extLst>
                  <a:ext uri="{FF2B5EF4-FFF2-40B4-BE49-F238E27FC236}">
                    <a16:creationId xmlns:a16="http://schemas.microsoft.com/office/drawing/2014/main" id="{1EEAF2CF-103B-422A-9657-8FAC78440311}"/>
                  </a:ext>
                </a:extLst>
              </p:cNvPr>
              <p:cNvSpPr txBox="1">
                <a:spLocks noRot="1" noChangeAspect="1" noMove="1" noResize="1" noEditPoints="1" noAdjustHandles="1" noChangeArrowheads="1" noChangeShapeType="1" noTextEdit="1"/>
              </p:cNvSpPr>
              <p:nvPr/>
            </p:nvSpPr>
            <p:spPr>
              <a:xfrm>
                <a:off x="1652495" y="3598991"/>
                <a:ext cx="139461" cy="307777"/>
              </a:xfrm>
              <a:prstGeom prst="rect">
                <a:avLst/>
              </a:prstGeom>
              <a:blipFill>
                <a:blip r:embed="rId6"/>
                <a:stretch>
                  <a:fillRect l="-39130" r="-39130" b="-588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F4412B-A7CF-41E0-96A0-430B1248E256}"/>
                  </a:ext>
                </a:extLst>
              </p:cNvPr>
              <p:cNvSpPr txBox="1"/>
              <p:nvPr/>
            </p:nvSpPr>
            <p:spPr>
              <a:xfrm>
                <a:off x="1454013" y="3932437"/>
                <a:ext cx="468981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d>
                        <m:d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d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 ≥</m:t>
                          </m:r>
                        </m:e>
                      </m:d>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8" name="TextBox 7">
                <a:extLst>
                  <a:ext uri="{FF2B5EF4-FFF2-40B4-BE49-F238E27FC236}">
                    <a16:creationId xmlns:a16="http://schemas.microsoft.com/office/drawing/2014/main" id="{C3F4412B-A7CF-41E0-96A0-430B1248E256}"/>
                  </a:ext>
                </a:extLst>
              </p:cNvPr>
              <p:cNvSpPr txBox="1">
                <a:spLocks noRot="1" noChangeAspect="1" noMove="1" noResize="1" noEditPoints="1" noAdjustHandles="1" noChangeArrowheads="1" noChangeShapeType="1" noTextEdit="1"/>
              </p:cNvSpPr>
              <p:nvPr/>
            </p:nvSpPr>
            <p:spPr>
              <a:xfrm>
                <a:off x="1454013" y="3932437"/>
                <a:ext cx="4689810" cy="307777"/>
              </a:xfrm>
              <a:prstGeom prst="rect">
                <a:avLst/>
              </a:prstGeom>
              <a:blipFill>
                <a:blip r:embed="rId7"/>
                <a:stretch>
                  <a:fillRect l="-1430"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306F30-2792-48E2-8D5C-C8EDDDF6DAF9}"/>
                  </a:ext>
                </a:extLst>
              </p:cNvPr>
              <p:cNvSpPr txBox="1"/>
              <p:nvPr/>
            </p:nvSpPr>
            <p:spPr>
              <a:xfrm>
                <a:off x="1454013" y="4401537"/>
                <a:ext cx="181370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9" name="TextBox 8">
                <a:extLst>
                  <a:ext uri="{FF2B5EF4-FFF2-40B4-BE49-F238E27FC236}">
                    <a16:creationId xmlns:a16="http://schemas.microsoft.com/office/drawing/2014/main" id="{39306F30-2792-48E2-8D5C-C8EDDDF6DAF9}"/>
                  </a:ext>
                </a:extLst>
              </p:cNvPr>
              <p:cNvSpPr txBox="1">
                <a:spLocks noRot="1" noChangeAspect="1" noMove="1" noResize="1" noEditPoints="1" noAdjustHandles="1" noChangeArrowheads="1" noChangeShapeType="1" noTextEdit="1"/>
              </p:cNvSpPr>
              <p:nvPr/>
            </p:nvSpPr>
            <p:spPr>
              <a:xfrm>
                <a:off x="1454013" y="4401537"/>
                <a:ext cx="1813702" cy="307777"/>
              </a:xfrm>
              <a:prstGeom prst="rect">
                <a:avLst/>
              </a:prstGeom>
              <a:blipFill>
                <a:blip r:embed="rId8"/>
                <a:stretch>
                  <a:fillRect l="-3704" b="-17647"/>
                </a:stretch>
              </a:blipFill>
            </p:spPr>
            <p:txBody>
              <a:bodyPr/>
              <a:lstStyle/>
              <a:p>
                <a:r>
                  <a:rPr lang="en-IN">
                    <a:noFill/>
                  </a:rPr>
                  <a:t> </a:t>
                </a:r>
              </a:p>
            </p:txBody>
          </p:sp>
        </mc:Fallback>
      </mc:AlternateContent>
      <p:sp>
        <p:nvSpPr>
          <p:cNvPr id="13" name="TextBox 12">
            <a:extLst>
              <a:ext uri="{FF2B5EF4-FFF2-40B4-BE49-F238E27FC236}">
                <a16:creationId xmlns:a16="http://schemas.microsoft.com/office/drawing/2014/main" id="{0C8CAECA-DA43-4864-B462-6EAF857207C3}"/>
              </a:ext>
            </a:extLst>
          </p:cNvPr>
          <p:cNvSpPr txBox="1"/>
          <p:nvPr/>
        </p:nvSpPr>
        <p:spPr>
          <a:xfrm>
            <a:off x="258228" y="2016740"/>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maximize </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4" name="TextBox 13">
            <a:extLst>
              <a:ext uri="{FF2B5EF4-FFF2-40B4-BE49-F238E27FC236}">
                <a16:creationId xmlns:a16="http://schemas.microsoft.com/office/drawing/2014/main" id="{ABD62817-8DC7-4566-A99C-5CE689AC9CC5}"/>
              </a:ext>
            </a:extLst>
          </p:cNvPr>
          <p:cNvSpPr txBox="1"/>
          <p:nvPr/>
        </p:nvSpPr>
        <p:spPr>
          <a:xfrm>
            <a:off x="243714" y="2619606"/>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subject to</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15" name="TextBox 14">
            <a:extLst>
              <a:ext uri="{FF2B5EF4-FFF2-40B4-BE49-F238E27FC236}">
                <a16:creationId xmlns:a16="http://schemas.microsoft.com/office/drawing/2014/main" id="{7899AB40-9AB7-40D1-AFD2-A7E2CABEA9B5}"/>
              </a:ext>
            </a:extLst>
          </p:cNvPr>
          <p:cNvSpPr txBox="1"/>
          <p:nvPr/>
        </p:nvSpPr>
        <p:spPr>
          <a:xfrm>
            <a:off x="631036" y="4352360"/>
            <a:ext cx="109118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where</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cxnSp>
        <p:nvCxnSpPr>
          <p:cNvPr id="17" name="Straight Connector 16">
            <a:extLst>
              <a:ext uri="{FF2B5EF4-FFF2-40B4-BE49-F238E27FC236}">
                <a16:creationId xmlns:a16="http://schemas.microsoft.com/office/drawing/2014/main" id="{BA5FC00E-52AD-4439-BBCA-B3F8205F9DB1}"/>
              </a:ext>
            </a:extLst>
          </p:cNvPr>
          <p:cNvCxnSpPr>
            <a:cxnSpLocks/>
            <a:stCxn id="2" idx="2"/>
          </p:cNvCxnSpPr>
          <p:nvPr/>
        </p:nvCxnSpPr>
        <p:spPr>
          <a:xfrm>
            <a:off x="6096000" y="711201"/>
            <a:ext cx="0" cy="4476698"/>
          </a:xfrm>
          <a:prstGeom prst="line">
            <a:avLst/>
          </a:prstGeom>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5EF8D3E-C09E-4F9E-ADE7-DE54943A838B}"/>
              </a:ext>
            </a:extLst>
          </p:cNvPr>
          <p:cNvSpPr txBox="1">
            <a:spLocks/>
          </p:cNvSpPr>
          <p:nvPr/>
        </p:nvSpPr>
        <p:spPr>
          <a:xfrm>
            <a:off x="6183084" y="863446"/>
            <a:ext cx="5964820" cy="90729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B84742"/>
              </a:buClr>
              <a:buSzTx/>
              <a:buFont typeface="Wingdings 3" panose="05040102010807070707" pitchFamily="18" charset="2"/>
              <a:buChar char=""/>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Introducing slack variables s</a:t>
            </a:r>
            <a:r>
              <a:rPr kumimoji="0" lang="en-US" sz="2000" b="0" i="0" u="none" strike="noStrike" kern="1200" cap="none" spc="0" normalizeH="0" baseline="-25000" noProof="0" dirty="0">
                <a:ln>
                  <a:noFill/>
                </a:ln>
                <a:solidFill>
                  <a:srgbClr val="212121"/>
                </a:solidFill>
                <a:effectLst/>
                <a:uLnTx/>
                <a:uFillTx/>
                <a:latin typeface="Roboto Condensed"/>
                <a:ea typeface="+mn-ea"/>
                <a:cs typeface="+mn-cs"/>
              </a:rPr>
              <a:t>1</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s</a:t>
            </a:r>
            <a:r>
              <a:rPr kumimoji="0" lang="en-US" sz="2000" b="0" i="0" u="none" strike="noStrike" kern="1200" cap="none" spc="0" normalizeH="0" baseline="-25000" noProof="0" dirty="0">
                <a:ln>
                  <a:noFill/>
                </a:ln>
                <a:solidFill>
                  <a:srgbClr val="212121"/>
                </a:solidFill>
                <a:effectLst/>
                <a:uLnTx/>
                <a:uFillTx/>
                <a:latin typeface="Roboto Condensed"/>
                <a:ea typeface="+mn-ea"/>
                <a:cs typeface="+mn-cs"/>
              </a:rPr>
              <a:t>2</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 </a:t>
            </a:r>
            <a:r>
              <a:rPr kumimoji="0" lang="en-US" sz="2000" b="0" i="0" u="none" strike="noStrike" kern="1200" cap="none" spc="0" normalizeH="0" baseline="0" noProof="0" dirty="0" err="1">
                <a:ln>
                  <a:noFill/>
                </a:ln>
                <a:solidFill>
                  <a:srgbClr val="212121"/>
                </a:solidFill>
                <a:effectLst/>
                <a:uLnTx/>
                <a:uFillTx/>
                <a:latin typeface="Roboto Condensed"/>
                <a:ea typeface="+mn-ea"/>
                <a:cs typeface="+mn-cs"/>
              </a:rPr>
              <a:t>s</a:t>
            </a:r>
            <a:r>
              <a:rPr kumimoji="0" lang="en-US" sz="2000" b="0" i="0" u="none" strike="noStrike" kern="1200" cap="none" spc="0" normalizeH="0" baseline="-25000" noProof="0" dirty="0" err="1">
                <a:ln>
                  <a:noFill/>
                </a:ln>
                <a:solidFill>
                  <a:srgbClr val="212121"/>
                </a:solidFill>
                <a:effectLst/>
                <a:uLnTx/>
                <a:uFillTx/>
                <a:latin typeface="Roboto Condensed"/>
                <a:ea typeface="+mn-ea"/>
                <a:cs typeface="+mn-cs"/>
              </a:rPr>
              <a:t>m</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in the constraints, it can be put in the following standard form</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CED18FA-829D-4E01-8699-9B51382C03DE}"/>
                  </a:ext>
                </a:extLst>
              </p:cNvPr>
              <p:cNvSpPr txBox="1"/>
              <p:nvPr/>
            </p:nvSpPr>
            <p:spPr>
              <a:xfrm>
                <a:off x="6544191" y="2268673"/>
                <a:ext cx="508523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𝑍</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𝑐</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1" name="TextBox 20">
                <a:extLst>
                  <a:ext uri="{FF2B5EF4-FFF2-40B4-BE49-F238E27FC236}">
                    <a16:creationId xmlns:a16="http://schemas.microsoft.com/office/drawing/2014/main" id="{1CED18FA-829D-4E01-8699-9B51382C03DE}"/>
                  </a:ext>
                </a:extLst>
              </p:cNvPr>
              <p:cNvSpPr txBox="1">
                <a:spLocks noRot="1" noChangeAspect="1" noMove="1" noResize="1" noEditPoints="1" noAdjustHandles="1" noChangeArrowheads="1" noChangeShapeType="1" noTextEdit="1"/>
              </p:cNvSpPr>
              <p:nvPr/>
            </p:nvSpPr>
            <p:spPr>
              <a:xfrm>
                <a:off x="6544191" y="2268673"/>
                <a:ext cx="5085238" cy="307777"/>
              </a:xfrm>
              <a:prstGeom prst="rect">
                <a:avLst/>
              </a:prstGeom>
              <a:blipFill>
                <a:blip r:embed="rId9"/>
                <a:stretch>
                  <a:fillRect l="-719"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AD88393-05CE-499D-BB44-C14EEB862E6F}"/>
                  </a:ext>
                </a:extLst>
              </p:cNvPr>
              <p:cNvSpPr txBox="1"/>
              <p:nvPr/>
            </p:nvSpPr>
            <p:spPr>
              <a:xfrm>
                <a:off x="6692088" y="3071221"/>
                <a:ext cx="422968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11</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12</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2" name="TextBox 21">
                <a:extLst>
                  <a:ext uri="{FF2B5EF4-FFF2-40B4-BE49-F238E27FC236}">
                    <a16:creationId xmlns:a16="http://schemas.microsoft.com/office/drawing/2014/main" id="{DAD88393-05CE-499D-BB44-C14EEB862E6F}"/>
                  </a:ext>
                </a:extLst>
              </p:cNvPr>
              <p:cNvSpPr txBox="1">
                <a:spLocks noRot="1" noChangeAspect="1" noMove="1" noResize="1" noEditPoints="1" noAdjustHandles="1" noChangeArrowheads="1" noChangeShapeType="1" noTextEdit="1"/>
              </p:cNvSpPr>
              <p:nvPr/>
            </p:nvSpPr>
            <p:spPr>
              <a:xfrm>
                <a:off x="6692088" y="3071221"/>
                <a:ext cx="4229684" cy="307777"/>
              </a:xfrm>
              <a:prstGeom prst="rect">
                <a:avLst/>
              </a:prstGeom>
              <a:blipFill>
                <a:blip r:embed="rId10"/>
                <a:stretch>
                  <a:fillRect l="-1585"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38D3993-43DF-4D79-A45B-4F2C5B909DDE}"/>
                  </a:ext>
                </a:extLst>
              </p:cNvPr>
              <p:cNvSpPr txBox="1"/>
              <p:nvPr/>
            </p:nvSpPr>
            <p:spPr>
              <a:xfrm>
                <a:off x="6692088" y="3585239"/>
                <a:ext cx="431560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3" name="TextBox 22">
                <a:extLst>
                  <a:ext uri="{FF2B5EF4-FFF2-40B4-BE49-F238E27FC236}">
                    <a16:creationId xmlns:a16="http://schemas.microsoft.com/office/drawing/2014/main" id="{D38D3993-43DF-4D79-A45B-4F2C5B909DDE}"/>
                  </a:ext>
                </a:extLst>
              </p:cNvPr>
              <p:cNvSpPr txBox="1">
                <a:spLocks noRot="1" noChangeAspect="1" noMove="1" noResize="1" noEditPoints="1" noAdjustHandles="1" noChangeArrowheads="1" noChangeShapeType="1" noTextEdit="1"/>
              </p:cNvSpPr>
              <p:nvPr/>
            </p:nvSpPr>
            <p:spPr>
              <a:xfrm>
                <a:off x="6692088" y="3585239"/>
                <a:ext cx="4315605" cy="307777"/>
              </a:xfrm>
              <a:prstGeom prst="rect">
                <a:avLst/>
              </a:prstGeom>
              <a:blipFill>
                <a:blip r:embed="rId11"/>
                <a:stretch>
                  <a:fillRect l="-1554" b="-176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0594829-4A67-423B-99F4-A0EB11D689E1}"/>
                  </a:ext>
                </a:extLst>
              </p:cNvPr>
              <p:cNvSpPr txBox="1"/>
              <p:nvPr/>
            </p:nvSpPr>
            <p:spPr>
              <a:xfrm>
                <a:off x="6890570" y="4034420"/>
                <a:ext cx="13946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4" name="TextBox 23">
                <a:extLst>
                  <a:ext uri="{FF2B5EF4-FFF2-40B4-BE49-F238E27FC236}">
                    <a16:creationId xmlns:a16="http://schemas.microsoft.com/office/drawing/2014/main" id="{80594829-4A67-423B-99F4-A0EB11D689E1}"/>
                  </a:ext>
                </a:extLst>
              </p:cNvPr>
              <p:cNvSpPr txBox="1">
                <a:spLocks noRot="1" noChangeAspect="1" noMove="1" noResize="1" noEditPoints="1" noAdjustHandles="1" noChangeArrowheads="1" noChangeShapeType="1" noTextEdit="1"/>
              </p:cNvSpPr>
              <p:nvPr/>
            </p:nvSpPr>
            <p:spPr>
              <a:xfrm>
                <a:off x="6890570" y="4034420"/>
                <a:ext cx="139461" cy="307777"/>
              </a:xfrm>
              <a:prstGeom prst="rect">
                <a:avLst/>
              </a:prstGeom>
              <a:blipFill>
                <a:blip r:embed="rId12"/>
                <a:stretch>
                  <a:fillRect l="-39130" r="-39130" b="-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6D5C371-0233-42E0-9985-3402799C5372}"/>
                  </a:ext>
                </a:extLst>
              </p:cNvPr>
              <p:cNvSpPr txBox="1"/>
              <p:nvPr/>
            </p:nvSpPr>
            <p:spPr>
              <a:xfrm>
                <a:off x="6692088" y="4367866"/>
                <a:ext cx="458952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t>⋯</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Cambria Math" panose="02040503050406030204" pitchFamily="18" charset="0"/>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𝑎</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𝑏</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5" name="TextBox 24">
                <a:extLst>
                  <a:ext uri="{FF2B5EF4-FFF2-40B4-BE49-F238E27FC236}">
                    <a16:creationId xmlns:a16="http://schemas.microsoft.com/office/drawing/2014/main" id="{C6D5C371-0233-42E0-9985-3402799C5372}"/>
                  </a:ext>
                </a:extLst>
              </p:cNvPr>
              <p:cNvSpPr txBox="1">
                <a:spLocks noRot="1" noChangeAspect="1" noMove="1" noResize="1" noEditPoints="1" noAdjustHandles="1" noChangeArrowheads="1" noChangeShapeType="1" noTextEdit="1"/>
              </p:cNvSpPr>
              <p:nvPr/>
            </p:nvSpPr>
            <p:spPr>
              <a:xfrm>
                <a:off x="6692088" y="4367866"/>
                <a:ext cx="4589526" cy="307777"/>
              </a:xfrm>
              <a:prstGeom prst="rect">
                <a:avLst/>
              </a:prstGeom>
              <a:blipFill>
                <a:blip r:embed="rId13"/>
                <a:stretch>
                  <a:fillRect l="-1461" b="-1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FFECF53-B375-45B7-B0E2-41A737230D90}"/>
                  </a:ext>
                </a:extLst>
              </p:cNvPr>
              <p:cNvSpPr txBox="1"/>
              <p:nvPr/>
            </p:nvSpPr>
            <p:spPr>
              <a:xfrm>
                <a:off x="7461344" y="4836966"/>
                <a:ext cx="320305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Cambria Math" panose="02040503050406030204" pitchFamily="18" charset="0"/>
                          <a:cs typeface="+mn-cs"/>
                        </a:rPr>
                        <m:t> ⋯</m:t>
                      </m:r>
                      <m:sSub>
                        <m:sSubPr>
                          <m:ctrlP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𝑥</m:t>
                          </m:r>
                        </m:e>
                        <m: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𝑛</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𝑠</m:t>
                          </m:r>
                        </m:e>
                        <m:sub>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𝑚</m:t>
                          </m:r>
                        </m:sub>
                      </m:sSub>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r>
                        <a:rPr kumimoji="0" lang="en-IN" sz="20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r>
                        <a:rPr kumimoji="0" lang="en-IN" sz="20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m:t>
                      </m:r>
                    </m:oMath>
                  </m:oMathPara>
                </a14:m>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26" name="TextBox 25">
                <a:extLst>
                  <a:ext uri="{FF2B5EF4-FFF2-40B4-BE49-F238E27FC236}">
                    <a16:creationId xmlns:a16="http://schemas.microsoft.com/office/drawing/2014/main" id="{4FFECF53-B375-45B7-B0E2-41A737230D90}"/>
                  </a:ext>
                </a:extLst>
              </p:cNvPr>
              <p:cNvSpPr txBox="1">
                <a:spLocks noRot="1" noChangeAspect="1" noMove="1" noResize="1" noEditPoints="1" noAdjustHandles="1" noChangeArrowheads="1" noChangeShapeType="1" noTextEdit="1"/>
              </p:cNvSpPr>
              <p:nvPr/>
            </p:nvSpPr>
            <p:spPr>
              <a:xfrm>
                <a:off x="7461344" y="4836966"/>
                <a:ext cx="3203056" cy="307777"/>
              </a:xfrm>
              <a:prstGeom prst="rect">
                <a:avLst/>
              </a:prstGeom>
              <a:blipFill>
                <a:blip r:embed="rId14"/>
                <a:stretch>
                  <a:fillRect l="-2095" b="-17647"/>
                </a:stretch>
              </a:blipFill>
            </p:spPr>
            <p:txBody>
              <a:bodyPr/>
              <a:lstStyle/>
              <a:p>
                <a:r>
                  <a:rPr lang="en-IN">
                    <a:noFill/>
                  </a:rPr>
                  <a:t> </a:t>
                </a:r>
              </a:p>
            </p:txBody>
          </p:sp>
        </mc:Fallback>
      </mc:AlternateContent>
      <p:sp>
        <p:nvSpPr>
          <p:cNvPr id="27" name="TextBox 26">
            <a:extLst>
              <a:ext uri="{FF2B5EF4-FFF2-40B4-BE49-F238E27FC236}">
                <a16:creationId xmlns:a16="http://schemas.microsoft.com/office/drawing/2014/main" id="{AB3B0AF6-82AA-49D1-96F8-A38AF1DCAE69}"/>
              </a:ext>
            </a:extLst>
          </p:cNvPr>
          <p:cNvSpPr txBox="1"/>
          <p:nvPr/>
        </p:nvSpPr>
        <p:spPr>
          <a:xfrm>
            <a:off x="6474974" y="1814542"/>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maximize </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28" name="TextBox 27">
            <a:extLst>
              <a:ext uri="{FF2B5EF4-FFF2-40B4-BE49-F238E27FC236}">
                <a16:creationId xmlns:a16="http://schemas.microsoft.com/office/drawing/2014/main" id="{CF9E4DB8-D9B1-441F-A1F6-EC2A9A7C5936}"/>
              </a:ext>
            </a:extLst>
          </p:cNvPr>
          <p:cNvSpPr txBox="1"/>
          <p:nvPr/>
        </p:nvSpPr>
        <p:spPr>
          <a:xfrm>
            <a:off x="6474973" y="2619606"/>
            <a:ext cx="170858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subject to</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29" name="TextBox 28">
            <a:extLst>
              <a:ext uri="{FF2B5EF4-FFF2-40B4-BE49-F238E27FC236}">
                <a16:creationId xmlns:a16="http://schemas.microsoft.com/office/drawing/2014/main" id="{78BD91DC-3A0C-46BF-98B7-BDFA26E36C27}"/>
              </a:ext>
            </a:extLst>
          </p:cNvPr>
          <p:cNvSpPr txBox="1"/>
          <p:nvPr/>
        </p:nvSpPr>
        <p:spPr>
          <a:xfrm>
            <a:off x="6638367" y="4787789"/>
            <a:ext cx="109118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where</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3" name="Content Placeholder 2">
            <a:extLst>
              <a:ext uri="{FF2B5EF4-FFF2-40B4-BE49-F238E27FC236}">
                <a16:creationId xmlns:a16="http://schemas.microsoft.com/office/drawing/2014/main" id="{910A2B3F-452E-4DE5-A6B5-CE96D1C7895A}"/>
              </a:ext>
            </a:extLst>
          </p:cNvPr>
          <p:cNvSpPr txBox="1">
            <a:spLocks/>
          </p:cNvSpPr>
          <p:nvPr/>
        </p:nvSpPr>
        <p:spPr>
          <a:xfrm>
            <a:off x="44095" y="5460189"/>
            <a:ext cx="9423751" cy="787967"/>
          </a:xfrm>
          <a:prstGeom prst="rect">
            <a:avLst/>
          </a:prstGeom>
          <a:solidFill>
            <a:schemeClr val="bg1">
              <a:lumMod val="95000"/>
            </a:schemeClr>
          </a:solidFill>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114000"/>
              </a:lnSpc>
              <a:spcBef>
                <a:spcPts val="1000"/>
              </a:spcBef>
              <a:spcAft>
                <a:spcPts val="0"/>
              </a:spcAft>
              <a:buClr>
                <a:srgbClr val="1D6AA4"/>
              </a:buClr>
              <a:buSzTx/>
              <a:buFont typeface="Wingdings 3" panose="05040102010807070707" pitchFamily="18" charset="2"/>
              <a:buChar char=""/>
              <a:tabLst/>
              <a:defRPr/>
            </a:pPr>
            <a:r>
              <a:rPr kumimoji="0" lang="en-US" sz="2000" b="1" i="0" u="none" strike="noStrike" kern="1200" cap="none" spc="0" normalizeH="0" baseline="0" noProof="0" dirty="0">
                <a:ln>
                  <a:noFill/>
                </a:ln>
                <a:solidFill>
                  <a:srgbClr val="1D6FA9"/>
                </a:solidFill>
                <a:effectLst/>
                <a:uLnTx/>
                <a:uFillTx/>
                <a:latin typeface="Roboto Condensed"/>
                <a:ea typeface="+mn-ea"/>
                <a:cs typeface="+mn-cs"/>
              </a:rPr>
              <a:t>Unbounded solution: </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If the value of the objective function can be </a:t>
            </a:r>
            <a:r>
              <a:rPr kumimoji="0" lang="en-US" sz="2000" b="1" i="0" u="none" strike="noStrike" kern="1200" cap="none" spc="0" normalizeH="0" baseline="0" noProof="0" dirty="0">
                <a:ln>
                  <a:noFill/>
                </a:ln>
                <a:solidFill>
                  <a:srgbClr val="212121"/>
                </a:solidFill>
                <a:effectLst/>
                <a:uLnTx/>
                <a:uFillTx/>
                <a:latin typeface="Roboto Condensed"/>
                <a:ea typeface="+mn-ea"/>
                <a:cs typeface="+mn-cs"/>
              </a:rPr>
              <a:t>increased or decreased indefinitely</a:t>
            </a: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the solution is called unbounded solution.</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4" name="Right Brace 33">
            <a:extLst>
              <a:ext uri="{FF2B5EF4-FFF2-40B4-BE49-F238E27FC236}">
                <a16:creationId xmlns:a16="http://schemas.microsoft.com/office/drawing/2014/main" id="{91FA6CAB-90A2-4492-9D00-72A51539E0CB}"/>
              </a:ext>
            </a:extLst>
          </p:cNvPr>
          <p:cNvSpPr/>
          <p:nvPr/>
        </p:nvSpPr>
        <p:spPr>
          <a:xfrm>
            <a:off x="11281614" y="3149810"/>
            <a:ext cx="139408" cy="15258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12121"/>
              </a:solidFill>
              <a:effectLst/>
              <a:uLnTx/>
              <a:uFillTx/>
              <a:latin typeface="Roboto Condensed"/>
              <a:ea typeface="+mn-ea"/>
              <a:cs typeface="+mn-cs"/>
            </a:endParaRPr>
          </a:p>
        </p:txBody>
      </p:sp>
      <p:sp>
        <p:nvSpPr>
          <p:cNvPr id="35" name="TextBox 34">
            <a:extLst>
              <a:ext uri="{FF2B5EF4-FFF2-40B4-BE49-F238E27FC236}">
                <a16:creationId xmlns:a16="http://schemas.microsoft.com/office/drawing/2014/main" id="{DF71A063-F8FA-4CCB-B741-C06584C3BDE7}"/>
              </a:ext>
            </a:extLst>
          </p:cNvPr>
          <p:cNvSpPr txBox="1"/>
          <p:nvPr/>
        </p:nvSpPr>
        <p:spPr>
          <a:xfrm>
            <a:off x="11506479" y="3664997"/>
            <a:ext cx="7091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(1)</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36" name="TextBox 35">
            <a:extLst>
              <a:ext uri="{FF2B5EF4-FFF2-40B4-BE49-F238E27FC236}">
                <a16:creationId xmlns:a16="http://schemas.microsoft.com/office/drawing/2014/main" id="{62308CA8-AEAB-4DCA-A8A0-2CB346BA0729}"/>
              </a:ext>
            </a:extLst>
          </p:cNvPr>
          <p:cNvSpPr txBox="1"/>
          <p:nvPr/>
        </p:nvSpPr>
        <p:spPr>
          <a:xfrm>
            <a:off x="11506479" y="4787789"/>
            <a:ext cx="70916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12121"/>
                </a:solidFill>
                <a:effectLst/>
                <a:uLnTx/>
                <a:uFillTx/>
                <a:latin typeface="Roboto Condensed"/>
                <a:ea typeface="+mn-ea"/>
                <a:cs typeface="+mn-cs"/>
              </a:rPr>
              <a:t>… (2)</a:t>
            </a:r>
            <a:endParaRPr kumimoji="0" lang="en-IN" sz="20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823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Formulation of Linear Programming Problems</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1.3</a:t>
            </a:r>
          </a:p>
        </p:txBody>
      </p:sp>
    </p:spTree>
    <p:extLst>
      <p:ext uri="{BB962C8B-B14F-4D97-AF65-F5344CB8AC3E}">
        <p14:creationId xmlns:p14="http://schemas.microsoft.com/office/powerpoint/2010/main" val="630249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2E27-A953-410C-A596-0B1598E1233D}"/>
              </a:ext>
            </a:extLst>
          </p:cNvPr>
          <p:cNvSpPr>
            <a:spLocks noGrp="1"/>
          </p:cNvSpPr>
          <p:nvPr>
            <p:ph type="title"/>
          </p:nvPr>
        </p:nvSpPr>
        <p:spPr/>
        <p:txBody>
          <a:bodyPr/>
          <a:lstStyle/>
          <a:p>
            <a:r>
              <a:rPr lang="en-IN" dirty="0"/>
              <a:t>Introduction to Operation Research</a:t>
            </a:r>
          </a:p>
        </p:txBody>
      </p:sp>
      <p:sp>
        <p:nvSpPr>
          <p:cNvPr id="3" name="Text Placeholder 2">
            <a:extLst>
              <a:ext uri="{FF2B5EF4-FFF2-40B4-BE49-F238E27FC236}">
                <a16:creationId xmlns:a16="http://schemas.microsoft.com/office/drawing/2014/main" id="{03A8F48E-59BA-4689-9AC2-B7E4E6FAE211}"/>
              </a:ext>
            </a:extLst>
          </p:cNvPr>
          <p:cNvSpPr>
            <a:spLocks noGrp="1"/>
          </p:cNvSpPr>
          <p:nvPr>
            <p:ph type="body" idx="1"/>
          </p:nvPr>
        </p:nvSpPr>
        <p:spPr/>
        <p:txBody>
          <a:bodyPr/>
          <a:lstStyle/>
          <a:p>
            <a:r>
              <a:rPr lang="en-IN" dirty="0"/>
              <a:t>Section – 1.1</a:t>
            </a:r>
          </a:p>
        </p:txBody>
      </p:sp>
    </p:spTree>
    <p:extLst>
      <p:ext uri="{BB962C8B-B14F-4D97-AF65-F5344CB8AC3E}">
        <p14:creationId xmlns:p14="http://schemas.microsoft.com/office/powerpoint/2010/main" val="3091352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09BC65-2E1A-4626-8029-1D42E0460A8F}"/>
              </a:ext>
            </a:extLst>
          </p:cNvPr>
          <p:cNvSpPr>
            <a:spLocks noGrp="1"/>
          </p:cNvSpPr>
          <p:nvPr>
            <p:ph type="title"/>
          </p:nvPr>
        </p:nvSpPr>
        <p:spPr/>
        <p:txBody>
          <a:bodyPr/>
          <a:lstStyle/>
          <a:p>
            <a:r>
              <a:rPr lang="en-US" dirty="0"/>
              <a:t>Formulation of </a:t>
            </a:r>
            <a:r>
              <a:rPr lang="en-US" dirty="0">
                <a:solidFill>
                  <a:schemeClr val="accent6"/>
                </a:solidFill>
              </a:rPr>
              <a:t>Linear Programming Problem (LPP)</a:t>
            </a:r>
            <a:endParaRPr lang="en-IN" dirty="0">
              <a:solidFill>
                <a:schemeClr val="accent6"/>
              </a:solidFill>
            </a:endParaRPr>
          </a:p>
        </p:txBody>
      </p:sp>
      <p:sp>
        <p:nvSpPr>
          <p:cNvPr id="5" name="Content Placeholder 4">
            <a:extLst>
              <a:ext uri="{FF2B5EF4-FFF2-40B4-BE49-F238E27FC236}">
                <a16:creationId xmlns:a16="http://schemas.microsoft.com/office/drawing/2014/main" id="{C42E35E0-A6B0-458B-BFDD-5EA483C11CFF}"/>
              </a:ext>
            </a:extLst>
          </p:cNvPr>
          <p:cNvSpPr>
            <a:spLocks noGrp="1"/>
          </p:cNvSpPr>
          <p:nvPr>
            <p:ph idx="1"/>
          </p:nvPr>
        </p:nvSpPr>
        <p:spPr/>
        <p:txBody>
          <a:bodyPr/>
          <a:lstStyle/>
          <a:p>
            <a:pPr marL="457200" indent="-457200">
              <a:buFont typeface="+mj-lt"/>
              <a:buAutoNum type="arabicPeriod"/>
            </a:pPr>
            <a:r>
              <a:rPr lang="en-US" dirty="0"/>
              <a:t>First identify what is the result to be obtained.</a:t>
            </a:r>
          </a:p>
          <a:p>
            <a:pPr marL="457200" indent="-457200">
              <a:buFont typeface="+mj-lt"/>
              <a:buAutoNum type="arabicPeriod"/>
            </a:pPr>
            <a:r>
              <a:rPr lang="en-US" dirty="0"/>
              <a:t>Identify the decision variables.</a:t>
            </a:r>
          </a:p>
          <a:p>
            <a:pPr marL="457200" indent="-457200">
              <a:buFont typeface="+mj-lt"/>
              <a:buAutoNum type="arabicPeriod"/>
            </a:pPr>
            <a:r>
              <a:rPr lang="en-US" dirty="0"/>
              <a:t>Express the relationship between the variables as a function that needs to be optimized. This function is called the objective function.</a:t>
            </a:r>
          </a:p>
          <a:p>
            <a:pPr marL="457200" indent="-457200">
              <a:buFont typeface="+mj-lt"/>
              <a:buAutoNum type="arabicPeriod"/>
            </a:pPr>
            <a:r>
              <a:rPr lang="en-US" dirty="0"/>
              <a:t>Express the constraints in the relationship to the decision variables.</a:t>
            </a:r>
          </a:p>
          <a:p>
            <a:pPr marL="457200" indent="-457200">
              <a:buFont typeface="+mj-lt"/>
              <a:buAutoNum type="arabicPeriod"/>
            </a:pPr>
            <a:r>
              <a:rPr lang="en-US" dirty="0"/>
              <a:t>Express the non-negativity constraints.</a:t>
            </a:r>
          </a:p>
          <a:p>
            <a:endParaRPr lang="en-US" dirty="0"/>
          </a:p>
          <a:p>
            <a:endParaRPr lang="en-US" dirty="0"/>
          </a:p>
        </p:txBody>
      </p:sp>
    </p:spTree>
    <p:extLst>
      <p:ext uri="{BB962C8B-B14F-4D97-AF65-F5344CB8AC3E}">
        <p14:creationId xmlns:p14="http://schemas.microsoft.com/office/powerpoint/2010/main" val="52038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B8D471F-D697-537D-37C4-067192D3FB4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6496C23A-8849-F9D9-0AA4-CC763AC739C4}"/>
              </a:ext>
            </a:extLst>
          </p:cNvPr>
          <p:cNvGrpSpPr/>
          <p:nvPr/>
        </p:nvGrpSpPr>
        <p:grpSpPr>
          <a:xfrm>
            <a:off x="3833336" y="3546427"/>
            <a:ext cx="1014412" cy="2119312"/>
            <a:chOff x="2971800" y="2686050"/>
            <a:chExt cx="1014412" cy="2119312"/>
          </a:xfrm>
        </p:grpSpPr>
        <p:sp>
          <p:nvSpPr>
            <p:cNvPr id="5" name="Rounded Rectangle 1">
              <a:extLst>
                <a:ext uri="{FF2B5EF4-FFF2-40B4-BE49-F238E27FC236}">
                  <a16:creationId xmlns:a16="http://schemas.microsoft.com/office/drawing/2014/main" id="{5A55761B-9A7A-318A-30BA-DE2FA13469AF}"/>
                </a:ext>
              </a:extLst>
            </p:cNvPr>
            <p:cNvSpPr/>
            <p:nvPr/>
          </p:nvSpPr>
          <p:spPr>
            <a:xfrm>
              <a:off x="2971800" y="2686050"/>
              <a:ext cx="1009650" cy="2057400"/>
            </a:xfrm>
            <a:custGeom>
              <a:avLst/>
              <a:gdLst/>
              <a:ahLst/>
              <a:cxnLst/>
              <a:rect l="0" t="0" r="0" b="0"/>
              <a:pathLst>
                <a:path w="1009650" h="2057400">
                  <a:moveTo>
                    <a:pt x="1009650" y="2057400"/>
                  </a:moveTo>
                  <a:lnTo>
                    <a:pt x="456723" y="2057400"/>
                  </a:lnTo>
                  <a:cubicBezTo>
                    <a:pt x="330517" y="2057400"/>
                    <a:pt x="228123" y="1955006"/>
                    <a:pt x="228123" y="1828800"/>
                  </a:cubicBezTo>
                  <a:lnTo>
                    <a:pt x="228123" y="228123"/>
                  </a:lnTo>
                  <a:cubicBezTo>
                    <a:pt x="228123" y="102107"/>
                    <a:pt x="126015" y="0"/>
                    <a:pt x="0" y="0"/>
                  </a:cubicBezTo>
                </a:path>
              </a:pathLst>
            </a:custGeom>
            <a:noFill/>
            <a:ln w="14287">
              <a:solidFill>
                <a:srgbClr val="DE8431"/>
              </a:solidFill>
            </a:ln>
          </p:spPr>
          <p:txBody>
            <a:bodyPr rtlCol="0" anchor="ctr"/>
            <a:lstStyle/>
            <a:p>
              <a:pPr algn="ctr"/>
              <a:endParaRPr sz="2800">
                <a:latin typeface="+mj-lt"/>
              </a:endParaRPr>
            </a:p>
          </p:txBody>
        </p:sp>
        <p:sp>
          <p:nvSpPr>
            <p:cNvPr id="6" name="Rounded Rectangle 2">
              <a:extLst>
                <a:ext uri="{FF2B5EF4-FFF2-40B4-BE49-F238E27FC236}">
                  <a16:creationId xmlns:a16="http://schemas.microsoft.com/office/drawing/2014/main" id="{761D1894-C841-9B84-58B5-1B75654535F3}"/>
                </a:ext>
              </a:extLst>
            </p:cNvPr>
            <p:cNvSpPr/>
            <p:nvPr/>
          </p:nvSpPr>
          <p:spPr>
            <a:xfrm>
              <a:off x="3924300" y="4681537"/>
              <a:ext cx="61912" cy="123825"/>
            </a:xfrm>
            <a:custGeom>
              <a:avLst/>
              <a:gdLst/>
              <a:ahLst/>
              <a:cxnLst/>
              <a:rect l="0" t="0" r="0" b="0"/>
              <a:pathLst>
                <a:path w="61912" h="123825">
                  <a:moveTo>
                    <a:pt x="0" y="0"/>
                  </a:moveTo>
                  <a:lnTo>
                    <a:pt x="61912" y="61912"/>
                  </a:lnTo>
                  <a:lnTo>
                    <a:pt x="0" y="123825"/>
                  </a:lnTo>
                </a:path>
              </a:pathLst>
            </a:custGeom>
            <a:noFill/>
            <a:ln w="14287">
              <a:solidFill>
                <a:srgbClr val="DE8431"/>
              </a:solidFill>
            </a:ln>
          </p:spPr>
          <p:txBody>
            <a:bodyPr rtlCol="0" anchor="ctr"/>
            <a:lstStyle/>
            <a:p>
              <a:pPr algn="ctr"/>
              <a:endParaRPr sz="2800">
                <a:latin typeface="+mj-lt"/>
              </a:endParaRPr>
            </a:p>
          </p:txBody>
        </p:sp>
      </p:grpSp>
      <p:grpSp>
        <p:nvGrpSpPr>
          <p:cNvPr id="7" name="Group 6">
            <a:extLst>
              <a:ext uri="{FF2B5EF4-FFF2-40B4-BE49-F238E27FC236}">
                <a16:creationId xmlns:a16="http://schemas.microsoft.com/office/drawing/2014/main" id="{80701AC2-9E46-3934-2DB5-4A624844BF64}"/>
              </a:ext>
            </a:extLst>
          </p:cNvPr>
          <p:cNvGrpSpPr/>
          <p:nvPr/>
        </p:nvGrpSpPr>
        <p:grpSpPr>
          <a:xfrm>
            <a:off x="3833336" y="3546427"/>
            <a:ext cx="1014412" cy="1090612"/>
            <a:chOff x="2971800" y="2686050"/>
            <a:chExt cx="1014412" cy="1090612"/>
          </a:xfrm>
        </p:grpSpPr>
        <p:sp>
          <p:nvSpPr>
            <p:cNvPr id="8" name="Rounded Rectangle 4">
              <a:extLst>
                <a:ext uri="{FF2B5EF4-FFF2-40B4-BE49-F238E27FC236}">
                  <a16:creationId xmlns:a16="http://schemas.microsoft.com/office/drawing/2014/main" id="{FB6884D5-15C7-5E6E-1DBA-84FC8E747652}"/>
                </a:ext>
              </a:extLst>
            </p:cNvPr>
            <p:cNvSpPr/>
            <p:nvPr/>
          </p:nvSpPr>
          <p:spPr>
            <a:xfrm>
              <a:off x="2971800" y="2686050"/>
              <a:ext cx="1009650" cy="1028700"/>
            </a:xfrm>
            <a:custGeom>
              <a:avLst/>
              <a:gdLst/>
              <a:ahLst/>
              <a:cxnLst/>
              <a:rect l="0" t="0" r="0" b="0"/>
              <a:pathLst>
                <a:path w="1009650" h="1028700">
                  <a:moveTo>
                    <a:pt x="1009650" y="1028700"/>
                  </a:moveTo>
                  <a:lnTo>
                    <a:pt x="456723" y="1028700"/>
                  </a:lnTo>
                  <a:cubicBezTo>
                    <a:pt x="330517" y="1028700"/>
                    <a:pt x="228123" y="926306"/>
                    <a:pt x="228123" y="800100"/>
                  </a:cubicBezTo>
                  <a:lnTo>
                    <a:pt x="228123" y="228123"/>
                  </a:lnTo>
                  <a:cubicBezTo>
                    <a:pt x="228123" y="102107"/>
                    <a:pt x="126015" y="0"/>
                    <a:pt x="0" y="0"/>
                  </a:cubicBezTo>
                </a:path>
              </a:pathLst>
            </a:custGeom>
            <a:noFill/>
            <a:ln w="14287">
              <a:solidFill>
                <a:srgbClr val="92BD39"/>
              </a:solidFill>
            </a:ln>
          </p:spPr>
          <p:txBody>
            <a:bodyPr rtlCol="0" anchor="ctr"/>
            <a:lstStyle/>
            <a:p>
              <a:pPr algn="ctr"/>
              <a:endParaRPr sz="2800">
                <a:latin typeface="+mj-lt"/>
              </a:endParaRPr>
            </a:p>
          </p:txBody>
        </p:sp>
        <p:sp>
          <p:nvSpPr>
            <p:cNvPr id="9" name="Rounded Rectangle 5">
              <a:extLst>
                <a:ext uri="{FF2B5EF4-FFF2-40B4-BE49-F238E27FC236}">
                  <a16:creationId xmlns:a16="http://schemas.microsoft.com/office/drawing/2014/main" id="{D0603C93-BB67-FDA1-C63F-5FE3B6969C43}"/>
                </a:ext>
              </a:extLst>
            </p:cNvPr>
            <p:cNvSpPr/>
            <p:nvPr/>
          </p:nvSpPr>
          <p:spPr>
            <a:xfrm>
              <a:off x="3924300" y="3652837"/>
              <a:ext cx="61912" cy="123825"/>
            </a:xfrm>
            <a:custGeom>
              <a:avLst/>
              <a:gdLst/>
              <a:ahLst/>
              <a:cxnLst/>
              <a:rect l="0" t="0" r="0" b="0"/>
              <a:pathLst>
                <a:path w="61912" h="123825">
                  <a:moveTo>
                    <a:pt x="0" y="0"/>
                  </a:moveTo>
                  <a:lnTo>
                    <a:pt x="61912" y="61912"/>
                  </a:lnTo>
                  <a:lnTo>
                    <a:pt x="0" y="123825"/>
                  </a:lnTo>
                </a:path>
              </a:pathLst>
            </a:custGeom>
            <a:noFill/>
            <a:ln w="14287">
              <a:solidFill>
                <a:srgbClr val="92BD39"/>
              </a:solidFill>
            </a:ln>
          </p:spPr>
          <p:txBody>
            <a:bodyPr rtlCol="0" anchor="ctr"/>
            <a:lstStyle/>
            <a:p>
              <a:pPr algn="ctr"/>
              <a:endParaRPr sz="2800">
                <a:latin typeface="+mj-lt"/>
              </a:endParaRPr>
            </a:p>
          </p:txBody>
        </p:sp>
      </p:grpSp>
      <p:grpSp>
        <p:nvGrpSpPr>
          <p:cNvPr id="10" name="Group 9">
            <a:extLst>
              <a:ext uri="{FF2B5EF4-FFF2-40B4-BE49-F238E27FC236}">
                <a16:creationId xmlns:a16="http://schemas.microsoft.com/office/drawing/2014/main" id="{AFF8007D-9235-BD03-CB4F-AF1F3232E906}"/>
              </a:ext>
            </a:extLst>
          </p:cNvPr>
          <p:cNvGrpSpPr/>
          <p:nvPr/>
        </p:nvGrpSpPr>
        <p:grpSpPr>
          <a:xfrm>
            <a:off x="3833336" y="1427114"/>
            <a:ext cx="1014412" cy="2119313"/>
            <a:chOff x="2971800" y="566737"/>
            <a:chExt cx="1014412" cy="2119313"/>
          </a:xfrm>
        </p:grpSpPr>
        <p:sp>
          <p:nvSpPr>
            <p:cNvPr id="11" name="Rounded Rectangle 7">
              <a:extLst>
                <a:ext uri="{FF2B5EF4-FFF2-40B4-BE49-F238E27FC236}">
                  <a16:creationId xmlns:a16="http://schemas.microsoft.com/office/drawing/2014/main" id="{C4E8B53D-8A68-913D-CC72-6EFC8868D209}"/>
                </a:ext>
              </a:extLst>
            </p:cNvPr>
            <p:cNvSpPr/>
            <p:nvPr/>
          </p:nvSpPr>
          <p:spPr>
            <a:xfrm>
              <a:off x="2971800" y="628650"/>
              <a:ext cx="1009650" cy="2057400"/>
            </a:xfrm>
            <a:custGeom>
              <a:avLst/>
              <a:gdLst/>
              <a:ahLst/>
              <a:cxnLst/>
              <a:rect l="0" t="0" r="0" b="0"/>
              <a:pathLst>
                <a:path w="1009650" h="2057400">
                  <a:moveTo>
                    <a:pt x="0" y="2057400"/>
                  </a:moveTo>
                  <a:lnTo>
                    <a:pt x="9525" y="2057400"/>
                  </a:lnTo>
                  <a:cubicBezTo>
                    <a:pt x="135540" y="2057400"/>
                    <a:pt x="237648" y="1955291"/>
                    <a:pt x="237648" y="1829276"/>
                  </a:cubicBezTo>
                  <a:lnTo>
                    <a:pt x="237648" y="228600"/>
                  </a:lnTo>
                  <a:cubicBezTo>
                    <a:pt x="237648" y="102393"/>
                    <a:pt x="340042" y="0"/>
                    <a:pt x="466248" y="0"/>
                  </a:cubicBezTo>
                  <a:lnTo>
                    <a:pt x="1009650" y="0"/>
                  </a:lnTo>
                </a:path>
              </a:pathLst>
            </a:custGeom>
            <a:noFill/>
            <a:ln w="14287">
              <a:solidFill>
                <a:srgbClr val="4E88E7"/>
              </a:solidFill>
            </a:ln>
          </p:spPr>
          <p:txBody>
            <a:bodyPr rtlCol="0" anchor="ctr"/>
            <a:lstStyle/>
            <a:p>
              <a:pPr algn="ctr"/>
              <a:endParaRPr sz="2800">
                <a:latin typeface="+mj-lt"/>
              </a:endParaRPr>
            </a:p>
          </p:txBody>
        </p:sp>
        <p:sp>
          <p:nvSpPr>
            <p:cNvPr id="12" name="Rounded Rectangle 8">
              <a:extLst>
                <a:ext uri="{FF2B5EF4-FFF2-40B4-BE49-F238E27FC236}">
                  <a16:creationId xmlns:a16="http://schemas.microsoft.com/office/drawing/2014/main" id="{AA43CF3B-A123-B004-BFBB-4B86D089FB1C}"/>
                </a:ext>
              </a:extLst>
            </p:cNvPr>
            <p:cNvSpPr/>
            <p:nvPr/>
          </p:nvSpPr>
          <p:spPr>
            <a:xfrm>
              <a:off x="3924300" y="566737"/>
              <a:ext cx="61912" cy="123825"/>
            </a:xfrm>
            <a:custGeom>
              <a:avLst/>
              <a:gdLst/>
              <a:ahLst/>
              <a:cxnLst/>
              <a:rect l="0" t="0" r="0" b="0"/>
              <a:pathLst>
                <a:path w="61912" h="123825">
                  <a:moveTo>
                    <a:pt x="0" y="0"/>
                  </a:moveTo>
                  <a:lnTo>
                    <a:pt x="61912" y="61912"/>
                  </a:lnTo>
                  <a:lnTo>
                    <a:pt x="0" y="123825"/>
                  </a:lnTo>
                </a:path>
              </a:pathLst>
            </a:custGeom>
            <a:noFill/>
            <a:ln w="14287">
              <a:solidFill>
                <a:srgbClr val="4E88E7"/>
              </a:solidFill>
            </a:ln>
          </p:spPr>
          <p:txBody>
            <a:bodyPr rtlCol="0" anchor="ctr"/>
            <a:lstStyle/>
            <a:p>
              <a:pPr algn="ctr"/>
              <a:endParaRPr sz="2800">
                <a:latin typeface="+mj-lt"/>
              </a:endParaRPr>
            </a:p>
          </p:txBody>
        </p:sp>
      </p:grpSp>
      <p:grpSp>
        <p:nvGrpSpPr>
          <p:cNvPr id="13" name="Group 12">
            <a:extLst>
              <a:ext uri="{FF2B5EF4-FFF2-40B4-BE49-F238E27FC236}">
                <a16:creationId xmlns:a16="http://schemas.microsoft.com/office/drawing/2014/main" id="{0348C045-2BB8-D82F-AC04-6E782522D6EC}"/>
              </a:ext>
            </a:extLst>
          </p:cNvPr>
          <p:cNvGrpSpPr/>
          <p:nvPr/>
        </p:nvGrpSpPr>
        <p:grpSpPr>
          <a:xfrm>
            <a:off x="3833336" y="2455814"/>
            <a:ext cx="1014412" cy="1090613"/>
            <a:chOff x="2971800" y="1595437"/>
            <a:chExt cx="1014412" cy="1090613"/>
          </a:xfrm>
        </p:grpSpPr>
        <p:sp>
          <p:nvSpPr>
            <p:cNvPr id="14" name="Rounded Rectangle 10">
              <a:extLst>
                <a:ext uri="{FF2B5EF4-FFF2-40B4-BE49-F238E27FC236}">
                  <a16:creationId xmlns:a16="http://schemas.microsoft.com/office/drawing/2014/main" id="{E931BB42-E70A-EE5E-984A-5FCB91A7AA16}"/>
                </a:ext>
              </a:extLst>
            </p:cNvPr>
            <p:cNvSpPr/>
            <p:nvPr/>
          </p:nvSpPr>
          <p:spPr>
            <a:xfrm>
              <a:off x="2971800" y="1657350"/>
              <a:ext cx="1009650" cy="1028700"/>
            </a:xfrm>
            <a:custGeom>
              <a:avLst/>
              <a:gdLst/>
              <a:ahLst/>
              <a:cxnLst/>
              <a:rect l="0" t="0" r="0" b="0"/>
              <a:pathLst>
                <a:path w="1009650" h="1028700">
                  <a:moveTo>
                    <a:pt x="0" y="1028700"/>
                  </a:moveTo>
                  <a:lnTo>
                    <a:pt x="9525" y="1028700"/>
                  </a:lnTo>
                  <a:cubicBezTo>
                    <a:pt x="135540" y="1028700"/>
                    <a:pt x="237648" y="926591"/>
                    <a:pt x="237648" y="800576"/>
                  </a:cubicBezTo>
                  <a:lnTo>
                    <a:pt x="237648" y="228600"/>
                  </a:lnTo>
                  <a:cubicBezTo>
                    <a:pt x="237648" y="102393"/>
                    <a:pt x="340042" y="0"/>
                    <a:pt x="466248" y="0"/>
                  </a:cubicBezTo>
                  <a:lnTo>
                    <a:pt x="1009650" y="0"/>
                  </a:lnTo>
                </a:path>
              </a:pathLst>
            </a:custGeom>
            <a:noFill/>
            <a:ln w="14287">
              <a:solidFill>
                <a:srgbClr val="E55753"/>
              </a:solidFill>
            </a:ln>
          </p:spPr>
          <p:txBody>
            <a:bodyPr rtlCol="0" anchor="ctr"/>
            <a:lstStyle/>
            <a:p>
              <a:pPr algn="ctr"/>
              <a:endParaRPr sz="2800">
                <a:latin typeface="+mj-lt"/>
              </a:endParaRPr>
            </a:p>
          </p:txBody>
        </p:sp>
        <p:sp>
          <p:nvSpPr>
            <p:cNvPr id="15" name="Rounded Rectangle 11">
              <a:extLst>
                <a:ext uri="{FF2B5EF4-FFF2-40B4-BE49-F238E27FC236}">
                  <a16:creationId xmlns:a16="http://schemas.microsoft.com/office/drawing/2014/main" id="{0B35550F-F80A-B38F-2DA6-E8E5D45BC57B}"/>
                </a:ext>
              </a:extLst>
            </p:cNvPr>
            <p:cNvSpPr/>
            <p:nvPr/>
          </p:nvSpPr>
          <p:spPr>
            <a:xfrm>
              <a:off x="3924300" y="1595437"/>
              <a:ext cx="61912" cy="123825"/>
            </a:xfrm>
            <a:custGeom>
              <a:avLst/>
              <a:gdLst/>
              <a:ahLst/>
              <a:cxnLst/>
              <a:rect l="0" t="0" r="0" b="0"/>
              <a:pathLst>
                <a:path w="61912" h="123825">
                  <a:moveTo>
                    <a:pt x="0" y="0"/>
                  </a:moveTo>
                  <a:lnTo>
                    <a:pt x="61912" y="61912"/>
                  </a:lnTo>
                  <a:lnTo>
                    <a:pt x="0" y="123825"/>
                  </a:lnTo>
                </a:path>
              </a:pathLst>
            </a:custGeom>
            <a:noFill/>
            <a:ln w="14287">
              <a:solidFill>
                <a:srgbClr val="E55753"/>
              </a:solidFill>
            </a:ln>
          </p:spPr>
          <p:txBody>
            <a:bodyPr rtlCol="0" anchor="ctr"/>
            <a:lstStyle/>
            <a:p>
              <a:pPr algn="ctr"/>
              <a:endParaRPr sz="2800">
                <a:latin typeface="+mj-lt"/>
              </a:endParaRPr>
            </a:p>
          </p:txBody>
        </p:sp>
      </p:grpSp>
      <p:grpSp>
        <p:nvGrpSpPr>
          <p:cNvPr id="16" name="Group 15">
            <a:extLst>
              <a:ext uri="{FF2B5EF4-FFF2-40B4-BE49-F238E27FC236}">
                <a16:creationId xmlns:a16="http://schemas.microsoft.com/office/drawing/2014/main" id="{C5EFCCD8-EAB9-A623-143C-3D51299C8AFE}"/>
              </a:ext>
            </a:extLst>
          </p:cNvPr>
          <p:cNvGrpSpPr/>
          <p:nvPr/>
        </p:nvGrpSpPr>
        <p:grpSpPr>
          <a:xfrm>
            <a:off x="3833335" y="3484514"/>
            <a:ext cx="1014412" cy="123825"/>
            <a:chOff x="2971799" y="2624137"/>
            <a:chExt cx="1014412" cy="123825"/>
          </a:xfrm>
        </p:grpSpPr>
        <p:sp>
          <p:nvSpPr>
            <p:cNvPr id="17" name="Rounded Rectangle 13">
              <a:extLst>
                <a:ext uri="{FF2B5EF4-FFF2-40B4-BE49-F238E27FC236}">
                  <a16:creationId xmlns:a16="http://schemas.microsoft.com/office/drawing/2014/main" id="{09852334-142D-5F52-7A0B-3350E45CA304}"/>
                </a:ext>
              </a:extLst>
            </p:cNvPr>
            <p:cNvSpPr/>
            <p:nvPr/>
          </p:nvSpPr>
          <p:spPr>
            <a:xfrm>
              <a:off x="2971799" y="2686050"/>
              <a:ext cx="1009650" cy="9525"/>
            </a:xfrm>
            <a:custGeom>
              <a:avLst/>
              <a:gdLst/>
              <a:ahLst/>
              <a:cxnLst/>
              <a:rect l="0" t="0" r="0" b="0"/>
              <a:pathLst>
                <a:path w="1009650" h="9525">
                  <a:moveTo>
                    <a:pt x="1009650" y="0"/>
                  </a:moveTo>
                  <a:lnTo>
                    <a:pt x="0" y="0"/>
                  </a:lnTo>
                </a:path>
              </a:pathLst>
            </a:custGeom>
            <a:noFill/>
            <a:ln w="14287">
              <a:solidFill>
                <a:srgbClr val="3CC583"/>
              </a:solidFill>
            </a:ln>
          </p:spPr>
          <p:txBody>
            <a:bodyPr rtlCol="0" anchor="ctr"/>
            <a:lstStyle/>
            <a:p>
              <a:pPr algn="ctr"/>
              <a:endParaRPr sz="2800">
                <a:latin typeface="+mj-lt"/>
              </a:endParaRPr>
            </a:p>
          </p:txBody>
        </p:sp>
        <p:sp>
          <p:nvSpPr>
            <p:cNvPr id="18" name="Rounded Rectangle 14">
              <a:extLst>
                <a:ext uri="{FF2B5EF4-FFF2-40B4-BE49-F238E27FC236}">
                  <a16:creationId xmlns:a16="http://schemas.microsoft.com/office/drawing/2014/main" id="{C1D63AF1-9721-2391-97A7-3554D2ECDAB5}"/>
                </a:ext>
              </a:extLst>
            </p:cNvPr>
            <p:cNvSpPr/>
            <p:nvPr/>
          </p:nvSpPr>
          <p:spPr>
            <a:xfrm>
              <a:off x="3924299" y="2624137"/>
              <a:ext cx="61912" cy="123825"/>
            </a:xfrm>
            <a:custGeom>
              <a:avLst/>
              <a:gdLst/>
              <a:ahLst/>
              <a:cxnLst/>
              <a:rect l="0" t="0" r="0" b="0"/>
              <a:pathLst>
                <a:path w="61912" h="123825">
                  <a:moveTo>
                    <a:pt x="0" y="0"/>
                  </a:moveTo>
                  <a:lnTo>
                    <a:pt x="61912" y="61912"/>
                  </a:lnTo>
                  <a:lnTo>
                    <a:pt x="0" y="123825"/>
                  </a:lnTo>
                </a:path>
              </a:pathLst>
            </a:custGeom>
            <a:noFill/>
            <a:ln w="14287">
              <a:solidFill>
                <a:srgbClr val="3CC583"/>
              </a:solidFill>
            </a:ln>
          </p:spPr>
          <p:txBody>
            <a:bodyPr rtlCol="0" anchor="ctr"/>
            <a:lstStyle/>
            <a:p>
              <a:pPr algn="ctr"/>
              <a:endParaRPr sz="2800">
                <a:latin typeface="+mj-lt"/>
              </a:endParaRPr>
            </a:p>
          </p:txBody>
        </p:sp>
      </p:grpSp>
      <p:sp>
        <p:nvSpPr>
          <p:cNvPr id="19" name="Rounded Rectangle 16">
            <a:extLst>
              <a:ext uri="{FF2B5EF4-FFF2-40B4-BE49-F238E27FC236}">
                <a16:creationId xmlns:a16="http://schemas.microsoft.com/office/drawing/2014/main" id="{7535896B-B5B3-D398-082B-CB1CC7951129}"/>
              </a:ext>
            </a:extLst>
          </p:cNvPr>
          <p:cNvSpPr/>
          <p:nvPr/>
        </p:nvSpPr>
        <p:spPr>
          <a:xfrm>
            <a:off x="3147536" y="3546427"/>
            <a:ext cx="685800" cy="9525"/>
          </a:xfrm>
          <a:custGeom>
            <a:avLst/>
            <a:gdLst/>
            <a:ahLst/>
            <a:cxnLst/>
            <a:rect l="0" t="0" r="0" b="0"/>
            <a:pathLst>
              <a:path w="685800" h="9525">
                <a:moveTo>
                  <a:pt x="0" y="0"/>
                </a:moveTo>
                <a:lnTo>
                  <a:pt x="685800" y="0"/>
                </a:lnTo>
              </a:path>
            </a:pathLst>
          </a:custGeom>
          <a:noFill/>
          <a:ln w="14287">
            <a:solidFill>
              <a:srgbClr val="484848"/>
            </a:solidFill>
          </a:ln>
        </p:spPr>
        <p:txBody>
          <a:bodyPr rtlCol="0" anchor="ctr"/>
          <a:lstStyle/>
          <a:p>
            <a:pPr algn="ctr"/>
            <a:endParaRPr sz="2800">
              <a:latin typeface="+mj-lt"/>
            </a:endParaRPr>
          </a:p>
        </p:txBody>
      </p:sp>
      <p:sp>
        <p:nvSpPr>
          <p:cNvPr id="20" name="Rounded Rectangle 17">
            <a:extLst>
              <a:ext uri="{FF2B5EF4-FFF2-40B4-BE49-F238E27FC236}">
                <a16:creationId xmlns:a16="http://schemas.microsoft.com/office/drawing/2014/main" id="{D28F855D-CDB4-3F16-308B-6719F6F248EA}"/>
              </a:ext>
            </a:extLst>
          </p:cNvPr>
          <p:cNvSpPr/>
          <p:nvPr/>
        </p:nvSpPr>
        <p:spPr>
          <a:xfrm>
            <a:off x="1776412" y="2860627"/>
            <a:ext cx="571023" cy="570547"/>
          </a:xfrm>
          <a:custGeom>
            <a:avLst/>
            <a:gdLst/>
            <a:ahLst/>
            <a:cxnLst/>
            <a:rect l="0" t="0" r="0" b="0"/>
            <a:pathLst>
              <a:path w="571023" h="570547">
                <a:moveTo>
                  <a:pt x="571023" y="71437"/>
                </a:moveTo>
                <a:lnTo>
                  <a:pt x="571023" y="273843"/>
                </a:lnTo>
                <a:cubicBezTo>
                  <a:pt x="571023" y="319873"/>
                  <a:pt x="533709" y="357187"/>
                  <a:pt x="487680" y="357187"/>
                </a:cubicBezTo>
                <a:cubicBezTo>
                  <a:pt x="441650" y="357187"/>
                  <a:pt x="404336" y="319873"/>
                  <a:pt x="404336" y="273843"/>
                </a:cubicBezTo>
                <a:lnTo>
                  <a:pt x="404336" y="166687"/>
                </a:lnTo>
                <a:lnTo>
                  <a:pt x="296703" y="166687"/>
                </a:lnTo>
                <a:cubicBezTo>
                  <a:pt x="250674" y="166687"/>
                  <a:pt x="213360" y="129373"/>
                  <a:pt x="213360" y="83343"/>
                </a:cubicBezTo>
                <a:cubicBezTo>
                  <a:pt x="213360" y="37314"/>
                  <a:pt x="250674" y="0"/>
                  <a:pt x="296703" y="0"/>
                </a:cubicBezTo>
                <a:lnTo>
                  <a:pt x="499586" y="0"/>
                </a:lnTo>
                <a:cubicBezTo>
                  <a:pt x="539040" y="0"/>
                  <a:pt x="571023" y="31983"/>
                  <a:pt x="571023" y="71437"/>
                </a:cubicBezTo>
                <a:close/>
                <a:moveTo>
                  <a:pt x="356711" y="285750"/>
                </a:moveTo>
                <a:lnTo>
                  <a:pt x="356711" y="487203"/>
                </a:lnTo>
                <a:cubicBezTo>
                  <a:pt x="356711" y="533233"/>
                  <a:pt x="319396" y="570547"/>
                  <a:pt x="273367" y="570547"/>
                </a:cubicBezTo>
                <a:cubicBezTo>
                  <a:pt x="227338" y="570547"/>
                  <a:pt x="190023" y="533233"/>
                  <a:pt x="190023" y="487203"/>
                </a:cubicBezTo>
                <a:lnTo>
                  <a:pt x="190023" y="380999"/>
                </a:lnTo>
                <a:lnTo>
                  <a:pt x="83343" y="380999"/>
                </a:lnTo>
                <a:cubicBezTo>
                  <a:pt x="37314" y="380999"/>
                  <a:pt x="0" y="343685"/>
                  <a:pt x="0" y="297656"/>
                </a:cubicBezTo>
                <a:cubicBezTo>
                  <a:pt x="0" y="251626"/>
                  <a:pt x="37314" y="214312"/>
                  <a:pt x="83343" y="214312"/>
                </a:cubicBezTo>
                <a:lnTo>
                  <a:pt x="285273" y="214312"/>
                </a:lnTo>
                <a:cubicBezTo>
                  <a:pt x="324727" y="214312"/>
                  <a:pt x="356711" y="246296"/>
                  <a:pt x="356711" y="285749"/>
                </a:cubicBezTo>
                <a:close/>
                <a:moveTo>
                  <a:pt x="88344" y="345757"/>
                </a:moveTo>
                <a:cubicBezTo>
                  <a:pt x="114647" y="345495"/>
                  <a:pt x="135757" y="323959"/>
                  <a:pt x="135493" y="297656"/>
                </a:cubicBezTo>
                <a:cubicBezTo>
                  <a:pt x="135493" y="271353"/>
                  <a:pt x="114170" y="250031"/>
                  <a:pt x="87868" y="250031"/>
                </a:cubicBezTo>
                <a:cubicBezTo>
                  <a:pt x="61565" y="250031"/>
                  <a:pt x="40243" y="271353"/>
                  <a:pt x="40243" y="297656"/>
                </a:cubicBezTo>
                <a:cubicBezTo>
                  <a:pt x="40243" y="323958"/>
                  <a:pt x="61565" y="345281"/>
                  <a:pt x="87868" y="345281"/>
                </a:cubicBezTo>
                <a:close/>
              </a:path>
            </a:pathLst>
          </a:custGeom>
          <a:solidFill>
            <a:srgbClr val="484848"/>
          </a:solidFill>
          <a:ln>
            <a:noFill/>
          </a:ln>
        </p:spPr>
        <p:txBody>
          <a:bodyPr rtlCol="0" anchor="ctr"/>
          <a:lstStyle/>
          <a:p>
            <a:pPr algn="ctr"/>
            <a:endParaRPr sz="2800">
              <a:latin typeface="+mj-lt"/>
            </a:endParaRPr>
          </a:p>
        </p:txBody>
      </p:sp>
      <p:sp>
        <p:nvSpPr>
          <p:cNvPr id="21" name="Rounded Rectangle 18">
            <a:extLst>
              <a:ext uri="{FF2B5EF4-FFF2-40B4-BE49-F238E27FC236}">
                <a16:creationId xmlns:a16="http://schemas.microsoft.com/office/drawing/2014/main" id="{E36EC2C2-078C-A60D-3651-2E6636747295}"/>
              </a:ext>
            </a:extLst>
          </p:cNvPr>
          <p:cNvSpPr/>
          <p:nvPr/>
        </p:nvSpPr>
        <p:spPr>
          <a:xfrm>
            <a:off x="4976336" y="2346277"/>
            <a:ext cx="348032" cy="347746"/>
          </a:xfrm>
          <a:custGeom>
            <a:avLst/>
            <a:gdLst/>
            <a:ahLst/>
            <a:cxnLst/>
            <a:rect l="0" t="0" r="0" b="0"/>
            <a:pathLst>
              <a:path w="348032" h="347746">
                <a:moveTo>
                  <a:pt x="110728" y="28575"/>
                </a:moveTo>
                <a:lnTo>
                  <a:pt x="232171" y="28575"/>
                </a:lnTo>
                <a:cubicBezTo>
                  <a:pt x="232171" y="28575"/>
                  <a:pt x="235743" y="28575"/>
                  <a:pt x="235743" y="32146"/>
                </a:cubicBezTo>
                <a:lnTo>
                  <a:pt x="235743" y="53578"/>
                </a:lnTo>
                <a:cubicBezTo>
                  <a:pt x="235743" y="53578"/>
                  <a:pt x="235743" y="57150"/>
                  <a:pt x="232171" y="57150"/>
                </a:cubicBezTo>
                <a:lnTo>
                  <a:pt x="110728" y="57150"/>
                </a:lnTo>
                <a:cubicBezTo>
                  <a:pt x="110728" y="57150"/>
                  <a:pt x="107156" y="57150"/>
                  <a:pt x="107156" y="53578"/>
                </a:cubicBezTo>
                <a:lnTo>
                  <a:pt x="107156" y="32146"/>
                </a:lnTo>
                <a:cubicBezTo>
                  <a:pt x="107156" y="32146"/>
                  <a:pt x="107156" y="28575"/>
                  <a:pt x="110728" y="28575"/>
                </a:cubicBezTo>
                <a:moveTo>
                  <a:pt x="32146" y="107156"/>
                </a:moveTo>
                <a:lnTo>
                  <a:pt x="53578" y="107156"/>
                </a:lnTo>
                <a:cubicBezTo>
                  <a:pt x="53578" y="107156"/>
                  <a:pt x="57150" y="107156"/>
                  <a:pt x="57150" y="110728"/>
                </a:cubicBezTo>
                <a:lnTo>
                  <a:pt x="57150" y="232171"/>
                </a:lnTo>
                <a:cubicBezTo>
                  <a:pt x="57150" y="232171"/>
                  <a:pt x="57150" y="235743"/>
                  <a:pt x="53578" y="235743"/>
                </a:cubicBezTo>
                <a:lnTo>
                  <a:pt x="32146" y="235743"/>
                </a:lnTo>
                <a:cubicBezTo>
                  <a:pt x="32146" y="235743"/>
                  <a:pt x="28575" y="235743"/>
                  <a:pt x="28575" y="232171"/>
                </a:cubicBezTo>
                <a:lnTo>
                  <a:pt x="28575" y="110728"/>
                </a:lnTo>
                <a:cubicBezTo>
                  <a:pt x="28575" y="110728"/>
                  <a:pt x="28575" y="107156"/>
                  <a:pt x="32146" y="107156"/>
                </a:cubicBezTo>
                <a:moveTo>
                  <a:pt x="257175" y="42862"/>
                </a:moveTo>
                <a:cubicBezTo>
                  <a:pt x="257175" y="19190"/>
                  <a:pt x="276365" y="0"/>
                  <a:pt x="300037" y="0"/>
                </a:cubicBezTo>
                <a:cubicBezTo>
                  <a:pt x="323709" y="0"/>
                  <a:pt x="342900" y="19190"/>
                  <a:pt x="342900" y="42862"/>
                </a:cubicBezTo>
                <a:cubicBezTo>
                  <a:pt x="342900" y="66534"/>
                  <a:pt x="323709" y="85725"/>
                  <a:pt x="300037" y="85725"/>
                </a:cubicBezTo>
                <a:cubicBezTo>
                  <a:pt x="276365" y="85725"/>
                  <a:pt x="257175" y="66534"/>
                  <a:pt x="257175" y="42862"/>
                </a:cubicBezTo>
                <a:moveTo>
                  <a:pt x="0" y="42862"/>
                </a:moveTo>
                <a:cubicBezTo>
                  <a:pt x="0" y="19190"/>
                  <a:pt x="19190" y="0"/>
                  <a:pt x="42862" y="0"/>
                </a:cubicBezTo>
                <a:cubicBezTo>
                  <a:pt x="66534" y="0"/>
                  <a:pt x="85725" y="19190"/>
                  <a:pt x="85725" y="42862"/>
                </a:cubicBezTo>
                <a:cubicBezTo>
                  <a:pt x="85725" y="66534"/>
                  <a:pt x="66534" y="85725"/>
                  <a:pt x="42862" y="85725"/>
                </a:cubicBezTo>
                <a:cubicBezTo>
                  <a:pt x="19190" y="85725"/>
                  <a:pt x="0" y="66534"/>
                  <a:pt x="0" y="42862"/>
                </a:cubicBezTo>
                <a:moveTo>
                  <a:pt x="0" y="300037"/>
                </a:moveTo>
                <a:cubicBezTo>
                  <a:pt x="0" y="276365"/>
                  <a:pt x="19190" y="257175"/>
                  <a:pt x="42862" y="257175"/>
                </a:cubicBezTo>
                <a:cubicBezTo>
                  <a:pt x="66534" y="257175"/>
                  <a:pt x="85725" y="276365"/>
                  <a:pt x="85725" y="300037"/>
                </a:cubicBezTo>
                <a:cubicBezTo>
                  <a:pt x="85725" y="323709"/>
                  <a:pt x="66534" y="342900"/>
                  <a:pt x="42862" y="342900"/>
                </a:cubicBezTo>
                <a:cubicBezTo>
                  <a:pt x="19190" y="342900"/>
                  <a:pt x="0" y="323709"/>
                  <a:pt x="0" y="300037"/>
                </a:cubicBezTo>
                <a:moveTo>
                  <a:pt x="0" y="0"/>
                </a:moveTo>
                <a:moveTo>
                  <a:pt x="228821" y="284039"/>
                </a:moveTo>
                <a:cubicBezTo>
                  <a:pt x="234274" y="285269"/>
                  <a:pt x="238509" y="289565"/>
                  <a:pt x="239660" y="295035"/>
                </a:cubicBezTo>
                <a:cubicBezTo>
                  <a:pt x="240811" y="300505"/>
                  <a:pt x="238667" y="306144"/>
                  <a:pt x="234172" y="309467"/>
                </a:cubicBezTo>
                <a:lnTo>
                  <a:pt x="215455" y="328326"/>
                </a:lnTo>
                <a:cubicBezTo>
                  <a:pt x="195991" y="347746"/>
                  <a:pt x="164481" y="347746"/>
                  <a:pt x="145018" y="328326"/>
                </a:cubicBezTo>
                <a:lnTo>
                  <a:pt x="132445" y="315753"/>
                </a:lnTo>
                <a:cubicBezTo>
                  <a:pt x="113025" y="296290"/>
                  <a:pt x="113025" y="264780"/>
                  <a:pt x="132445" y="245316"/>
                </a:cubicBezTo>
                <a:lnTo>
                  <a:pt x="186451" y="191595"/>
                </a:lnTo>
                <a:cubicBezTo>
                  <a:pt x="204168" y="174704"/>
                  <a:pt x="232028" y="174704"/>
                  <a:pt x="249745" y="191595"/>
                </a:cubicBezTo>
                <a:lnTo>
                  <a:pt x="259603" y="201453"/>
                </a:lnTo>
                <a:cubicBezTo>
                  <a:pt x="265206" y="207056"/>
                  <a:pt x="265206" y="216139"/>
                  <a:pt x="259603" y="221742"/>
                </a:cubicBezTo>
                <a:cubicBezTo>
                  <a:pt x="254001" y="227344"/>
                  <a:pt x="244918" y="227344"/>
                  <a:pt x="239315" y="221742"/>
                </a:cubicBezTo>
                <a:lnTo>
                  <a:pt x="229457" y="211883"/>
                </a:lnTo>
                <a:cubicBezTo>
                  <a:pt x="226472" y="208820"/>
                  <a:pt x="222376" y="207092"/>
                  <a:pt x="218098" y="207092"/>
                </a:cubicBezTo>
                <a:cubicBezTo>
                  <a:pt x="213821" y="207092"/>
                  <a:pt x="209725" y="208820"/>
                  <a:pt x="206740" y="211883"/>
                </a:cubicBezTo>
                <a:lnTo>
                  <a:pt x="152876" y="265604"/>
                </a:lnTo>
                <a:cubicBezTo>
                  <a:pt x="144630" y="273906"/>
                  <a:pt x="144630" y="287306"/>
                  <a:pt x="152876" y="295608"/>
                </a:cubicBezTo>
                <a:lnTo>
                  <a:pt x="165449" y="308181"/>
                </a:lnTo>
                <a:cubicBezTo>
                  <a:pt x="173782" y="316349"/>
                  <a:pt x="187119" y="316349"/>
                  <a:pt x="195453" y="308181"/>
                </a:cubicBezTo>
                <a:lnTo>
                  <a:pt x="214312" y="289321"/>
                </a:lnTo>
                <a:cubicBezTo>
                  <a:pt x="217699" y="284874"/>
                  <a:pt x="223368" y="282810"/>
                  <a:pt x="228821" y="284039"/>
                </a:cubicBezTo>
                <a:close/>
                <a:moveTo>
                  <a:pt x="328612" y="145018"/>
                </a:moveTo>
                <a:cubicBezTo>
                  <a:pt x="348032" y="164481"/>
                  <a:pt x="348032" y="195991"/>
                  <a:pt x="328612" y="215455"/>
                </a:cubicBezTo>
                <a:lnTo>
                  <a:pt x="274605" y="269176"/>
                </a:lnTo>
                <a:cubicBezTo>
                  <a:pt x="266217" y="277578"/>
                  <a:pt x="254831" y="282299"/>
                  <a:pt x="242958" y="282299"/>
                </a:cubicBezTo>
                <a:cubicBezTo>
                  <a:pt x="231086" y="282299"/>
                  <a:pt x="219700" y="277578"/>
                  <a:pt x="211312" y="269176"/>
                </a:cubicBezTo>
                <a:lnTo>
                  <a:pt x="201453" y="259318"/>
                </a:lnTo>
                <a:cubicBezTo>
                  <a:pt x="196599" y="253649"/>
                  <a:pt x="196925" y="245199"/>
                  <a:pt x="202202" y="239921"/>
                </a:cubicBezTo>
                <a:cubicBezTo>
                  <a:pt x="207480" y="234644"/>
                  <a:pt x="215930" y="234318"/>
                  <a:pt x="221599" y="239172"/>
                </a:cubicBezTo>
                <a:lnTo>
                  <a:pt x="231457" y="249031"/>
                </a:lnTo>
                <a:cubicBezTo>
                  <a:pt x="234486" y="252067"/>
                  <a:pt x="238598" y="253773"/>
                  <a:pt x="242887" y="253773"/>
                </a:cubicBezTo>
                <a:cubicBezTo>
                  <a:pt x="247176" y="253773"/>
                  <a:pt x="251288" y="252067"/>
                  <a:pt x="254317" y="249031"/>
                </a:cubicBezTo>
                <a:lnTo>
                  <a:pt x="308038" y="194452"/>
                </a:lnTo>
                <a:cubicBezTo>
                  <a:pt x="312105" y="190528"/>
                  <a:pt x="314379" y="185102"/>
                  <a:pt x="314324" y="179451"/>
                </a:cubicBezTo>
                <a:cubicBezTo>
                  <a:pt x="314172" y="174050"/>
                  <a:pt x="311916" y="168924"/>
                  <a:pt x="308038" y="165163"/>
                </a:cubicBezTo>
                <a:lnTo>
                  <a:pt x="295608" y="152733"/>
                </a:lnTo>
                <a:cubicBezTo>
                  <a:pt x="291638" y="148737"/>
                  <a:pt x="286239" y="146490"/>
                  <a:pt x="280606" y="146490"/>
                </a:cubicBezTo>
                <a:cubicBezTo>
                  <a:pt x="274973" y="146490"/>
                  <a:pt x="269574" y="148737"/>
                  <a:pt x="265604" y="152733"/>
                </a:cubicBezTo>
                <a:lnTo>
                  <a:pt x="246745" y="171450"/>
                </a:lnTo>
                <a:cubicBezTo>
                  <a:pt x="243253" y="175527"/>
                  <a:pt x="237770" y="177303"/>
                  <a:pt x="232551" y="176047"/>
                </a:cubicBezTo>
                <a:cubicBezTo>
                  <a:pt x="227332" y="174792"/>
                  <a:pt x="223257" y="170717"/>
                  <a:pt x="222001" y="165498"/>
                </a:cubicBezTo>
                <a:cubicBezTo>
                  <a:pt x="220746" y="160278"/>
                  <a:pt x="222522" y="154796"/>
                  <a:pt x="226599" y="151304"/>
                </a:cubicBezTo>
                <a:lnTo>
                  <a:pt x="245316" y="132445"/>
                </a:lnTo>
                <a:cubicBezTo>
                  <a:pt x="264779" y="113025"/>
                  <a:pt x="296289" y="113025"/>
                  <a:pt x="315753" y="132445"/>
                </a:cubicBezTo>
                <a:close/>
              </a:path>
            </a:pathLst>
          </a:custGeom>
          <a:solidFill>
            <a:srgbClr val="484848"/>
          </a:solidFill>
          <a:ln>
            <a:noFill/>
          </a:ln>
        </p:spPr>
        <p:txBody>
          <a:bodyPr rtlCol="0" anchor="ctr"/>
          <a:lstStyle/>
          <a:p>
            <a:pPr algn="ctr"/>
            <a:endParaRPr sz="2800">
              <a:latin typeface="+mj-lt"/>
            </a:endParaRPr>
          </a:p>
        </p:txBody>
      </p:sp>
      <p:sp>
        <p:nvSpPr>
          <p:cNvPr id="22" name="Rounded Rectangle 19">
            <a:extLst>
              <a:ext uri="{FF2B5EF4-FFF2-40B4-BE49-F238E27FC236}">
                <a16:creationId xmlns:a16="http://schemas.microsoft.com/office/drawing/2014/main" id="{C1729FC8-95E7-79C0-A9EC-578D629EF8D0}"/>
              </a:ext>
            </a:extLst>
          </p:cNvPr>
          <p:cNvSpPr/>
          <p:nvPr/>
        </p:nvSpPr>
        <p:spPr>
          <a:xfrm>
            <a:off x="4960506" y="3359066"/>
            <a:ext cx="373885" cy="373966"/>
          </a:xfrm>
          <a:custGeom>
            <a:avLst/>
            <a:gdLst/>
            <a:ahLst/>
            <a:cxnLst/>
            <a:rect l="0" t="0" r="0" b="0"/>
            <a:pathLst>
              <a:path w="373885" h="373966">
                <a:moveTo>
                  <a:pt x="317867" y="76632"/>
                </a:moveTo>
                <a:cubicBezTo>
                  <a:pt x="373885" y="144793"/>
                  <a:pt x="369029" y="244339"/>
                  <a:pt x="306644" y="306724"/>
                </a:cubicBezTo>
                <a:cubicBezTo>
                  <a:pt x="244258" y="369110"/>
                  <a:pt x="144712" y="373966"/>
                  <a:pt x="76551" y="317948"/>
                </a:cubicBezTo>
                <a:cubicBezTo>
                  <a:pt x="75848" y="317257"/>
                  <a:pt x="75396" y="316352"/>
                  <a:pt x="75265" y="315376"/>
                </a:cubicBezTo>
                <a:cubicBezTo>
                  <a:pt x="75272" y="314356"/>
                  <a:pt x="75683" y="313379"/>
                  <a:pt x="76408" y="312661"/>
                </a:cubicBezTo>
                <a:lnTo>
                  <a:pt x="113413" y="275371"/>
                </a:lnTo>
                <a:cubicBezTo>
                  <a:pt x="116280" y="272700"/>
                  <a:pt x="117460" y="268677"/>
                  <a:pt x="116490" y="264880"/>
                </a:cubicBezTo>
                <a:cubicBezTo>
                  <a:pt x="115521" y="261083"/>
                  <a:pt x="112556" y="258119"/>
                  <a:pt x="108759" y="257149"/>
                </a:cubicBezTo>
                <a:cubicBezTo>
                  <a:pt x="104963" y="256179"/>
                  <a:pt x="100939" y="257359"/>
                  <a:pt x="98268" y="260226"/>
                </a:cubicBezTo>
                <a:lnTo>
                  <a:pt x="61264" y="297231"/>
                </a:lnTo>
                <a:cubicBezTo>
                  <a:pt x="60587" y="297976"/>
                  <a:pt x="59627" y="298400"/>
                  <a:pt x="58620" y="298400"/>
                </a:cubicBezTo>
                <a:cubicBezTo>
                  <a:pt x="57614" y="298400"/>
                  <a:pt x="56654" y="297976"/>
                  <a:pt x="55977" y="297231"/>
                </a:cubicBezTo>
                <a:cubicBezTo>
                  <a:pt x="0" y="229037"/>
                  <a:pt x="4914" y="129493"/>
                  <a:pt x="67336" y="67145"/>
                </a:cubicBezTo>
                <a:cubicBezTo>
                  <a:pt x="129759" y="4796"/>
                  <a:pt x="229308" y="0"/>
                  <a:pt x="297436" y="56058"/>
                </a:cubicBezTo>
                <a:cubicBezTo>
                  <a:pt x="298181" y="56735"/>
                  <a:pt x="298605" y="57695"/>
                  <a:pt x="298605" y="58701"/>
                </a:cubicBezTo>
                <a:cubicBezTo>
                  <a:pt x="298605" y="59708"/>
                  <a:pt x="298181" y="60667"/>
                  <a:pt x="297436" y="61344"/>
                </a:cubicBezTo>
                <a:lnTo>
                  <a:pt x="253859" y="104921"/>
                </a:lnTo>
                <a:cubicBezTo>
                  <a:pt x="249681" y="109105"/>
                  <a:pt x="249681" y="115882"/>
                  <a:pt x="253859" y="120066"/>
                </a:cubicBezTo>
                <a:cubicBezTo>
                  <a:pt x="258043" y="124244"/>
                  <a:pt x="264820" y="124244"/>
                  <a:pt x="269004" y="120066"/>
                </a:cubicBezTo>
                <a:lnTo>
                  <a:pt x="313152" y="76489"/>
                </a:lnTo>
                <a:cubicBezTo>
                  <a:pt x="313870" y="75764"/>
                  <a:pt x="314846" y="75353"/>
                  <a:pt x="315867" y="75346"/>
                </a:cubicBezTo>
                <a:cubicBezTo>
                  <a:pt x="316638" y="75584"/>
                  <a:pt x="317330" y="76029"/>
                  <a:pt x="317867" y="76632"/>
                </a:cubicBezTo>
                <a:close/>
                <a:moveTo>
                  <a:pt x="190851" y="176644"/>
                </a:moveTo>
                <a:cubicBezTo>
                  <a:pt x="200714" y="176644"/>
                  <a:pt x="208710" y="184640"/>
                  <a:pt x="208710" y="194504"/>
                </a:cubicBezTo>
                <a:lnTo>
                  <a:pt x="208710" y="251654"/>
                </a:lnTo>
                <a:cubicBezTo>
                  <a:pt x="208710" y="257572"/>
                  <a:pt x="213508" y="262369"/>
                  <a:pt x="219426" y="262369"/>
                </a:cubicBezTo>
                <a:cubicBezTo>
                  <a:pt x="225344" y="262369"/>
                  <a:pt x="230142" y="257572"/>
                  <a:pt x="230142" y="251654"/>
                </a:cubicBezTo>
                <a:lnTo>
                  <a:pt x="230142" y="194504"/>
                </a:lnTo>
                <a:cubicBezTo>
                  <a:pt x="230142" y="172804"/>
                  <a:pt x="212551" y="155213"/>
                  <a:pt x="190851" y="155213"/>
                </a:cubicBezTo>
                <a:lnTo>
                  <a:pt x="176564" y="155213"/>
                </a:lnTo>
                <a:cubicBezTo>
                  <a:pt x="174591" y="155213"/>
                  <a:pt x="172992" y="153614"/>
                  <a:pt x="172992" y="151641"/>
                </a:cubicBezTo>
                <a:lnTo>
                  <a:pt x="172992" y="137354"/>
                </a:lnTo>
                <a:cubicBezTo>
                  <a:pt x="172821" y="133100"/>
                  <a:pt x="170149" y="129351"/>
                  <a:pt x="166184" y="127802"/>
                </a:cubicBezTo>
                <a:cubicBezTo>
                  <a:pt x="162218" y="126253"/>
                  <a:pt x="157712" y="127198"/>
                  <a:pt x="154704" y="130210"/>
                </a:cubicBezTo>
                <a:lnTo>
                  <a:pt x="126129" y="158785"/>
                </a:lnTo>
                <a:cubicBezTo>
                  <a:pt x="125238" y="159519"/>
                  <a:pt x="124467" y="160386"/>
                  <a:pt x="123843" y="161357"/>
                </a:cubicBezTo>
                <a:cubicBezTo>
                  <a:pt x="122698" y="164000"/>
                  <a:pt x="122698" y="167000"/>
                  <a:pt x="123843" y="169643"/>
                </a:cubicBezTo>
                <a:cubicBezTo>
                  <a:pt x="124385" y="170919"/>
                  <a:pt x="125160" y="172082"/>
                  <a:pt x="126129" y="173072"/>
                </a:cubicBezTo>
                <a:lnTo>
                  <a:pt x="154704" y="201647"/>
                </a:lnTo>
                <a:cubicBezTo>
                  <a:pt x="156658" y="203790"/>
                  <a:pt x="159380" y="205073"/>
                  <a:pt x="162276" y="205219"/>
                </a:cubicBezTo>
                <a:cubicBezTo>
                  <a:pt x="163700" y="205212"/>
                  <a:pt x="165109" y="204920"/>
                  <a:pt x="166419" y="204362"/>
                </a:cubicBezTo>
                <a:cubicBezTo>
                  <a:pt x="170419" y="202727"/>
                  <a:pt x="173021" y="198824"/>
                  <a:pt x="172992" y="194504"/>
                </a:cubicBezTo>
                <a:lnTo>
                  <a:pt x="172992" y="180216"/>
                </a:lnTo>
                <a:cubicBezTo>
                  <a:pt x="172992" y="178243"/>
                  <a:pt x="174591" y="176644"/>
                  <a:pt x="176564" y="176644"/>
                </a:cubicBezTo>
                <a:close/>
              </a:path>
            </a:pathLst>
          </a:custGeom>
          <a:solidFill>
            <a:srgbClr val="484848"/>
          </a:solidFill>
          <a:ln>
            <a:noFill/>
          </a:ln>
        </p:spPr>
        <p:txBody>
          <a:bodyPr rtlCol="0" anchor="ctr"/>
          <a:lstStyle/>
          <a:p>
            <a:pPr algn="ctr"/>
            <a:endParaRPr sz="2800">
              <a:latin typeface="+mj-lt"/>
            </a:endParaRPr>
          </a:p>
        </p:txBody>
      </p:sp>
      <p:sp>
        <p:nvSpPr>
          <p:cNvPr id="23" name="Rounded Rectangle 20">
            <a:extLst>
              <a:ext uri="{FF2B5EF4-FFF2-40B4-BE49-F238E27FC236}">
                <a16:creationId xmlns:a16="http://schemas.microsoft.com/office/drawing/2014/main" id="{67BEDFB1-E04C-B24C-EBA5-9068F5AFF3BE}"/>
              </a:ext>
            </a:extLst>
          </p:cNvPr>
          <p:cNvSpPr/>
          <p:nvPr/>
        </p:nvSpPr>
        <p:spPr>
          <a:xfrm>
            <a:off x="4975703" y="4414616"/>
            <a:ext cx="343995" cy="321013"/>
          </a:xfrm>
          <a:custGeom>
            <a:avLst/>
            <a:gdLst/>
            <a:ahLst/>
            <a:cxnLst/>
            <a:rect l="0" t="0" r="0" b="0"/>
            <a:pathLst>
              <a:path w="343995" h="321013">
                <a:moveTo>
                  <a:pt x="11062" y="320958"/>
                </a:moveTo>
                <a:cubicBezTo>
                  <a:pt x="7311" y="321013"/>
                  <a:pt x="3819" y="319049"/>
                  <a:pt x="1918" y="315815"/>
                </a:cubicBezTo>
                <a:cubicBezTo>
                  <a:pt x="0" y="312552"/>
                  <a:pt x="0" y="308505"/>
                  <a:pt x="1918" y="305242"/>
                </a:cubicBezTo>
                <a:lnTo>
                  <a:pt x="162652" y="5205"/>
                </a:lnTo>
                <a:cubicBezTo>
                  <a:pt x="164693" y="1965"/>
                  <a:pt x="168254" y="0"/>
                  <a:pt x="172082" y="0"/>
                </a:cubicBezTo>
                <a:cubicBezTo>
                  <a:pt x="175911" y="0"/>
                  <a:pt x="179472" y="1965"/>
                  <a:pt x="181512" y="5205"/>
                </a:cubicBezTo>
                <a:lnTo>
                  <a:pt x="342246" y="305242"/>
                </a:lnTo>
                <a:cubicBezTo>
                  <a:pt x="343995" y="308556"/>
                  <a:pt x="343886" y="312543"/>
                  <a:pt x="341958" y="315756"/>
                </a:cubicBezTo>
                <a:cubicBezTo>
                  <a:pt x="340030" y="318969"/>
                  <a:pt x="336564" y="320942"/>
                  <a:pt x="332817" y="320958"/>
                </a:cubicBezTo>
                <a:close/>
                <a:moveTo>
                  <a:pt x="246949" y="199515"/>
                </a:moveTo>
                <a:cubicBezTo>
                  <a:pt x="246725" y="193794"/>
                  <a:pt x="242099" y="189231"/>
                  <a:pt x="236376" y="189085"/>
                </a:cubicBezTo>
                <a:lnTo>
                  <a:pt x="186370" y="189085"/>
                </a:lnTo>
                <a:cubicBezTo>
                  <a:pt x="185371" y="189088"/>
                  <a:pt x="184416" y="188673"/>
                  <a:pt x="183737" y="187940"/>
                </a:cubicBezTo>
                <a:cubicBezTo>
                  <a:pt x="183059" y="187207"/>
                  <a:pt x="182718" y="186223"/>
                  <a:pt x="182798" y="185227"/>
                </a:cubicBezTo>
                <a:lnTo>
                  <a:pt x="182798" y="135221"/>
                </a:lnTo>
                <a:cubicBezTo>
                  <a:pt x="182798" y="129303"/>
                  <a:pt x="178000" y="124505"/>
                  <a:pt x="172082" y="124505"/>
                </a:cubicBezTo>
                <a:cubicBezTo>
                  <a:pt x="166164" y="124505"/>
                  <a:pt x="161367" y="129303"/>
                  <a:pt x="161367" y="135221"/>
                </a:cubicBezTo>
                <a:lnTo>
                  <a:pt x="161367" y="185227"/>
                </a:lnTo>
                <a:cubicBezTo>
                  <a:pt x="161367" y="187200"/>
                  <a:pt x="159767" y="188799"/>
                  <a:pt x="157795" y="188799"/>
                </a:cubicBezTo>
                <a:lnTo>
                  <a:pt x="107646" y="188799"/>
                </a:lnTo>
                <a:cubicBezTo>
                  <a:pt x="101728" y="188799"/>
                  <a:pt x="96930" y="193596"/>
                  <a:pt x="96930" y="199515"/>
                </a:cubicBezTo>
                <a:cubicBezTo>
                  <a:pt x="96930" y="205433"/>
                  <a:pt x="101728" y="210230"/>
                  <a:pt x="107646" y="210230"/>
                </a:cubicBezTo>
                <a:lnTo>
                  <a:pt x="157795" y="210230"/>
                </a:lnTo>
                <a:cubicBezTo>
                  <a:pt x="159767" y="210230"/>
                  <a:pt x="161367" y="211829"/>
                  <a:pt x="161367" y="213802"/>
                </a:cubicBezTo>
                <a:lnTo>
                  <a:pt x="161367" y="263808"/>
                </a:lnTo>
                <a:cubicBezTo>
                  <a:pt x="161367" y="269726"/>
                  <a:pt x="166164" y="274524"/>
                  <a:pt x="172082" y="274524"/>
                </a:cubicBezTo>
                <a:cubicBezTo>
                  <a:pt x="178000" y="274524"/>
                  <a:pt x="182798" y="269726"/>
                  <a:pt x="182798" y="263808"/>
                </a:cubicBezTo>
                <a:lnTo>
                  <a:pt x="182798" y="213802"/>
                </a:lnTo>
                <a:cubicBezTo>
                  <a:pt x="182798" y="211829"/>
                  <a:pt x="184397" y="210230"/>
                  <a:pt x="186370" y="210230"/>
                </a:cubicBezTo>
                <a:lnTo>
                  <a:pt x="236376" y="210230"/>
                </a:lnTo>
                <a:cubicBezTo>
                  <a:pt x="242294" y="210230"/>
                  <a:pt x="247092" y="205433"/>
                  <a:pt x="247092" y="199515"/>
                </a:cubicBezTo>
                <a:close/>
              </a:path>
            </a:pathLst>
          </a:custGeom>
          <a:solidFill>
            <a:srgbClr val="484848"/>
          </a:solidFill>
          <a:ln>
            <a:noFill/>
          </a:ln>
        </p:spPr>
        <p:txBody>
          <a:bodyPr rtlCol="0" anchor="ctr"/>
          <a:lstStyle/>
          <a:p>
            <a:pPr algn="ctr"/>
            <a:endParaRPr sz="2800">
              <a:latin typeface="+mj-lt"/>
            </a:endParaRPr>
          </a:p>
        </p:txBody>
      </p:sp>
      <p:sp>
        <p:nvSpPr>
          <p:cNvPr id="24" name="Rounded Rectangle 21">
            <a:extLst>
              <a:ext uri="{FF2B5EF4-FFF2-40B4-BE49-F238E27FC236}">
                <a16:creationId xmlns:a16="http://schemas.microsoft.com/office/drawing/2014/main" id="{9749B160-40A6-CB1F-A2B4-963C9E5AFA09}"/>
              </a:ext>
            </a:extLst>
          </p:cNvPr>
          <p:cNvSpPr/>
          <p:nvPr/>
        </p:nvSpPr>
        <p:spPr>
          <a:xfrm>
            <a:off x="4976266" y="5432377"/>
            <a:ext cx="342667" cy="342900"/>
          </a:xfrm>
          <a:custGeom>
            <a:avLst/>
            <a:gdLst/>
            <a:ahLst/>
            <a:cxnLst/>
            <a:rect l="0" t="0" r="0" b="0"/>
            <a:pathLst>
              <a:path w="342667" h="342900">
                <a:moveTo>
                  <a:pt x="114369" y="109585"/>
                </a:moveTo>
                <a:cubicBezTo>
                  <a:pt x="143878" y="116671"/>
                  <a:pt x="168052" y="137750"/>
                  <a:pt x="179091" y="166020"/>
                </a:cubicBezTo>
                <a:cubicBezTo>
                  <a:pt x="179599" y="166956"/>
                  <a:pt x="179599" y="168085"/>
                  <a:pt x="179091" y="169021"/>
                </a:cubicBezTo>
                <a:cubicBezTo>
                  <a:pt x="178665" y="169966"/>
                  <a:pt x="177817" y="170654"/>
                  <a:pt x="176805" y="170878"/>
                </a:cubicBezTo>
                <a:lnTo>
                  <a:pt x="109511" y="185165"/>
                </a:lnTo>
                <a:cubicBezTo>
                  <a:pt x="108409" y="185441"/>
                  <a:pt x="107242" y="185175"/>
                  <a:pt x="106368" y="184451"/>
                </a:cubicBezTo>
                <a:cubicBezTo>
                  <a:pt x="105513" y="183702"/>
                  <a:pt x="105085" y="182579"/>
                  <a:pt x="105225" y="181451"/>
                </a:cubicBezTo>
                <a:lnTo>
                  <a:pt x="110511" y="112728"/>
                </a:lnTo>
                <a:cubicBezTo>
                  <a:pt x="110532" y="111687"/>
                  <a:pt x="111067" y="110724"/>
                  <a:pt x="111940" y="110156"/>
                </a:cubicBezTo>
                <a:cubicBezTo>
                  <a:pt x="112654" y="109680"/>
                  <a:pt x="113517" y="109477"/>
                  <a:pt x="114369" y="109585"/>
                </a:cubicBezTo>
                <a:close/>
                <a:moveTo>
                  <a:pt x="69" y="200025"/>
                </a:moveTo>
                <a:cubicBezTo>
                  <a:pt x="0" y="151454"/>
                  <a:pt x="37368" y="111035"/>
                  <a:pt x="85794" y="107299"/>
                </a:cubicBezTo>
                <a:cubicBezTo>
                  <a:pt x="86912" y="107226"/>
                  <a:pt x="88008" y="107643"/>
                  <a:pt x="88794" y="108442"/>
                </a:cubicBezTo>
                <a:cubicBezTo>
                  <a:pt x="89518" y="109209"/>
                  <a:pt x="89882" y="110248"/>
                  <a:pt x="89794" y="111299"/>
                </a:cubicBezTo>
                <a:lnTo>
                  <a:pt x="83651" y="191452"/>
                </a:lnTo>
                <a:cubicBezTo>
                  <a:pt x="83488" y="192634"/>
                  <a:pt x="82807" y="193682"/>
                  <a:pt x="81793" y="194310"/>
                </a:cubicBezTo>
                <a:lnTo>
                  <a:pt x="10356" y="232600"/>
                </a:lnTo>
                <a:cubicBezTo>
                  <a:pt x="9400" y="233022"/>
                  <a:pt x="8311" y="233022"/>
                  <a:pt x="7355" y="232600"/>
                </a:cubicBezTo>
                <a:cubicBezTo>
                  <a:pt x="6389" y="232239"/>
                  <a:pt x="5648" y="231446"/>
                  <a:pt x="5355" y="230457"/>
                </a:cubicBezTo>
                <a:cubicBezTo>
                  <a:pt x="1861" y="220691"/>
                  <a:pt x="73" y="210397"/>
                  <a:pt x="69" y="200025"/>
                </a:cubicBezTo>
                <a:close/>
                <a:moveTo>
                  <a:pt x="20643" y="250888"/>
                </a:moveTo>
                <a:lnTo>
                  <a:pt x="96366" y="209883"/>
                </a:lnTo>
                <a:lnTo>
                  <a:pt x="97224" y="209883"/>
                </a:lnTo>
                <a:lnTo>
                  <a:pt x="181520" y="192024"/>
                </a:lnTo>
                <a:cubicBezTo>
                  <a:pt x="182479" y="191619"/>
                  <a:pt x="183561" y="191619"/>
                  <a:pt x="184520" y="192024"/>
                </a:cubicBezTo>
                <a:cubicBezTo>
                  <a:pt x="185305" y="192651"/>
                  <a:pt x="185775" y="193591"/>
                  <a:pt x="185806" y="194595"/>
                </a:cubicBezTo>
                <a:lnTo>
                  <a:pt x="185806" y="200025"/>
                </a:lnTo>
                <a:cubicBezTo>
                  <a:pt x="185692" y="239689"/>
                  <a:pt x="160400" y="274902"/>
                  <a:pt x="122849" y="287677"/>
                </a:cubicBezTo>
                <a:cubicBezTo>
                  <a:pt x="85298" y="300452"/>
                  <a:pt x="43779" y="287969"/>
                  <a:pt x="19500" y="256603"/>
                </a:cubicBezTo>
                <a:cubicBezTo>
                  <a:pt x="18838" y="255754"/>
                  <a:pt x="18577" y="254659"/>
                  <a:pt x="18785" y="253603"/>
                </a:cubicBezTo>
                <a:cubicBezTo>
                  <a:pt x="18874" y="252431"/>
                  <a:pt x="19583" y="251396"/>
                  <a:pt x="20643" y="250888"/>
                </a:cubicBezTo>
                <a:close/>
                <a:moveTo>
                  <a:pt x="228526" y="42862"/>
                </a:moveTo>
                <a:cubicBezTo>
                  <a:pt x="228526" y="19190"/>
                  <a:pt x="247716" y="0"/>
                  <a:pt x="271388" y="0"/>
                </a:cubicBezTo>
                <a:cubicBezTo>
                  <a:pt x="295061" y="0"/>
                  <a:pt x="314251" y="19190"/>
                  <a:pt x="314251" y="42862"/>
                </a:cubicBezTo>
                <a:cubicBezTo>
                  <a:pt x="314251" y="66534"/>
                  <a:pt x="295061" y="85725"/>
                  <a:pt x="271388" y="85725"/>
                </a:cubicBezTo>
                <a:cubicBezTo>
                  <a:pt x="247716" y="85725"/>
                  <a:pt x="228526" y="66534"/>
                  <a:pt x="228526" y="42862"/>
                </a:cubicBezTo>
                <a:moveTo>
                  <a:pt x="341397" y="140160"/>
                </a:moveTo>
                <a:cubicBezTo>
                  <a:pt x="342667" y="142167"/>
                  <a:pt x="342667" y="144725"/>
                  <a:pt x="341397" y="146732"/>
                </a:cubicBezTo>
                <a:cubicBezTo>
                  <a:pt x="340085" y="148776"/>
                  <a:pt x="337825" y="150014"/>
                  <a:pt x="335396" y="150018"/>
                </a:cubicBezTo>
                <a:lnTo>
                  <a:pt x="206809" y="150018"/>
                </a:lnTo>
                <a:cubicBezTo>
                  <a:pt x="204424" y="149992"/>
                  <a:pt x="202216" y="148754"/>
                  <a:pt x="200951" y="146732"/>
                </a:cubicBezTo>
                <a:cubicBezTo>
                  <a:pt x="199681" y="144725"/>
                  <a:pt x="199681" y="142167"/>
                  <a:pt x="200951" y="140160"/>
                </a:cubicBezTo>
                <a:cubicBezTo>
                  <a:pt x="215737" y="115252"/>
                  <a:pt x="242565" y="99991"/>
                  <a:pt x="271531" y="100012"/>
                </a:cubicBezTo>
                <a:cubicBezTo>
                  <a:pt x="300257" y="100185"/>
                  <a:pt x="326783" y="115428"/>
                  <a:pt x="341397" y="140160"/>
                </a:cubicBezTo>
                <a:close/>
                <a:moveTo>
                  <a:pt x="228526" y="235743"/>
                </a:moveTo>
                <a:cubicBezTo>
                  <a:pt x="228526" y="212071"/>
                  <a:pt x="247716" y="192881"/>
                  <a:pt x="271388" y="192881"/>
                </a:cubicBezTo>
                <a:cubicBezTo>
                  <a:pt x="295061" y="192881"/>
                  <a:pt x="314251" y="212071"/>
                  <a:pt x="314251" y="235743"/>
                </a:cubicBezTo>
                <a:cubicBezTo>
                  <a:pt x="314251" y="259416"/>
                  <a:pt x="295061" y="278606"/>
                  <a:pt x="271388" y="278606"/>
                </a:cubicBezTo>
                <a:cubicBezTo>
                  <a:pt x="247716" y="278606"/>
                  <a:pt x="228526" y="259416"/>
                  <a:pt x="228526" y="235743"/>
                </a:cubicBezTo>
                <a:moveTo>
                  <a:pt x="341397" y="333041"/>
                </a:moveTo>
                <a:cubicBezTo>
                  <a:pt x="342667" y="335048"/>
                  <a:pt x="342667" y="337607"/>
                  <a:pt x="341397" y="339613"/>
                </a:cubicBezTo>
                <a:cubicBezTo>
                  <a:pt x="340085" y="341658"/>
                  <a:pt x="337825" y="342895"/>
                  <a:pt x="335396" y="342900"/>
                </a:cubicBezTo>
                <a:lnTo>
                  <a:pt x="206809" y="342900"/>
                </a:lnTo>
                <a:cubicBezTo>
                  <a:pt x="204424" y="342873"/>
                  <a:pt x="202216" y="341635"/>
                  <a:pt x="200951" y="339613"/>
                </a:cubicBezTo>
                <a:cubicBezTo>
                  <a:pt x="199681" y="337607"/>
                  <a:pt x="199681" y="335048"/>
                  <a:pt x="200951" y="333041"/>
                </a:cubicBezTo>
                <a:cubicBezTo>
                  <a:pt x="215737" y="308133"/>
                  <a:pt x="242565" y="292872"/>
                  <a:pt x="271531" y="292893"/>
                </a:cubicBezTo>
                <a:cubicBezTo>
                  <a:pt x="300257" y="293067"/>
                  <a:pt x="326783" y="308309"/>
                  <a:pt x="341397" y="333041"/>
                </a:cubicBezTo>
                <a:close/>
              </a:path>
            </a:pathLst>
          </a:custGeom>
          <a:solidFill>
            <a:srgbClr val="484848"/>
          </a:solidFill>
          <a:ln>
            <a:noFill/>
          </a:ln>
        </p:spPr>
        <p:txBody>
          <a:bodyPr rtlCol="0" anchor="ctr"/>
          <a:lstStyle/>
          <a:p>
            <a:pPr algn="ctr"/>
            <a:endParaRPr sz="2800">
              <a:latin typeface="+mj-lt"/>
            </a:endParaRPr>
          </a:p>
        </p:txBody>
      </p:sp>
      <p:sp>
        <p:nvSpPr>
          <p:cNvPr id="25" name="Rounded Rectangle 22">
            <a:extLst>
              <a:ext uri="{FF2B5EF4-FFF2-40B4-BE49-F238E27FC236}">
                <a16:creationId xmlns:a16="http://schemas.microsoft.com/office/drawing/2014/main" id="{ED33948E-C487-152F-CA32-D5CDC490AB6D}"/>
              </a:ext>
            </a:extLst>
          </p:cNvPr>
          <p:cNvSpPr/>
          <p:nvPr/>
        </p:nvSpPr>
        <p:spPr>
          <a:xfrm>
            <a:off x="4988925" y="1316425"/>
            <a:ext cx="317120" cy="345753"/>
          </a:xfrm>
          <a:custGeom>
            <a:avLst/>
            <a:gdLst/>
            <a:ahLst/>
            <a:cxnLst/>
            <a:rect l="0" t="0" r="0" b="0"/>
            <a:pathLst>
              <a:path w="317120" h="345753">
                <a:moveTo>
                  <a:pt x="130203" y="172601"/>
                </a:moveTo>
                <a:cubicBezTo>
                  <a:pt x="130203" y="168791"/>
                  <a:pt x="131724" y="165140"/>
                  <a:pt x="134429" y="162457"/>
                </a:cubicBezTo>
                <a:lnTo>
                  <a:pt x="174005" y="123023"/>
                </a:lnTo>
                <a:cubicBezTo>
                  <a:pt x="151800" y="109684"/>
                  <a:pt x="123399" y="112949"/>
                  <a:pt x="104799" y="130978"/>
                </a:cubicBezTo>
                <a:cubicBezTo>
                  <a:pt x="86199" y="149007"/>
                  <a:pt x="82052" y="177292"/>
                  <a:pt x="94693" y="199902"/>
                </a:cubicBezTo>
                <a:cubicBezTo>
                  <a:pt x="107334" y="222513"/>
                  <a:pt x="133601" y="233793"/>
                  <a:pt x="158702" y="227391"/>
                </a:cubicBezTo>
                <a:cubicBezTo>
                  <a:pt x="183802" y="220988"/>
                  <a:pt x="201457" y="198504"/>
                  <a:pt x="201723" y="172601"/>
                </a:cubicBezTo>
                <a:cubicBezTo>
                  <a:pt x="201723" y="164710"/>
                  <a:pt x="208120" y="158314"/>
                  <a:pt x="216010" y="158314"/>
                </a:cubicBezTo>
                <a:cubicBezTo>
                  <a:pt x="223901" y="158314"/>
                  <a:pt x="230298" y="164710"/>
                  <a:pt x="230298" y="172601"/>
                </a:cubicBezTo>
                <a:cubicBezTo>
                  <a:pt x="230298" y="219946"/>
                  <a:pt x="191918" y="258326"/>
                  <a:pt x="144573" y="258326"/>
                </a:cubicBezTo>
                <a:cubicBezTo>
                  <a:pt x="97228" y="258326"/>
                  <a:pt x="58848" y="219946"/>
                  <a:pt x="58848" y="172601"/>
                </a:cubicBezTo>
                <a:cubicBezTo>
                  <a:pt x="58848" y="109165"/>
                  <a:pt x="128142" y="61873"/>
                  <a:pt x="195151" y="101735"/>
                </a:cubicBezTo>
                <a:lnTo>
                  <a:pt x="205866" y="90877"/>
                </a:lnTo>
                <a:lnTo>
                  <a:pt x="207152" y="89877"/>
                </a:lnTo>
                <a:cubicBezTo>
                  <a:pt x="208272" y="89308"/>
                  <a:pt x="208946" y="88129"/>
                  <a:pt x="208867" y="86876"/>
                </a:cubicBezTo>
                <a:lnTo>
                  <a:pt x="208867" y="76446"/>
                </a:lnTo>
                <a:cubicBezTo>
                  <a:pt x="120570" y="26297"/>
                  <a:pt x="30273" y="88876"/>
                  <a:pt x="30273" y="172601"/>
                </a:cubicBezTo>
                <a:cubicBezTo>
                  <a:pt x="30273" y="235727"/>
                  <a:pt x="81447" y="286901"/>
                  <a:pt x="144573" y="286901"/>
                </a:cubicBezTo>
                <a:cubicBezTo>
                  <a:pt x="207699" y="286901"/>
                  <a:pt x="258873" y="235727"/>
                  <a:pt x="258873" y="172601"/>
                </a:cubicBezTo>
                <a:cubicBezTo>
                  <a:pt x="258873" y="164710"/>
                  <a:pt x="265270" y="158314"/>
                  <a:pt x="273160" y="158314"/>
                </a:cubicBezTo>
                <a:cubicBezTo>
                  <a:pt x="281051" y="158314"/>
                  <a:pt x="287448" y="164710"/>
                  <a:pt x="287448" y="172601"/>
                </a:cubicBezTo>
                <a:cubicBezTo>
                  <a:pt x="287460" y="209851"/>
                  <a:pt x="272837" y="245615"/>
                  <a:pt x="246729" y="272185"/>
                </a:cubicBezTo>
                <a:cubicBezTo>
                  <a:pt x="245544" y="273533"/>
                  <a:pt x="245544" y="275552"/>
                  <a:pt x="246729" y="276900"/>
                </a:cubicBezTo>
                <a:lnTo>
                  <a:pt x="284019" y="320477"/>
                </a:lnTo>
                <a:cubicBezTo>
                  <a:pt x="289150" y="326474"/>
                  <a:pt x="288446" y="335494"/>
                  <a:pt x="282449" y="340624"/>
                </a:cubicBezTo>
                <a:cubicBezTo>
                  <a:pt x="276451" y="345753"/>
                  <a:pt x="267431" y="345049"/>
                  <a:pt x="262302" y="339051"/>
                </a:cubicBezTo>
                <a:lnTo>
                  <a:pt x="224297" y="294759"/>
                </a:lnTo>
                <a:cubicBezTo>
                  <a:pt x="223188" y="293374"/>
                  <a:pt x="221204" y="293064"/>
                  <a:pt x="219725" y="294045"/>
                </a:cubicBezTo>
                <a:cubicBezTo>
                  <a:pt x="173672" y="322528"/>
                  <a:pt x="115474" y="322528"/>
                  <a:pt x="69421" y="294045"/>
                </a:cubicBezTo>
                <a:cubicBezTo>
                  <a:pt x="67942" y="293064"/>
                  <a:pt x="65958" y="293374"/>
                  <a:pt x="64849" y="294759"/>
                </a:cubicBezTo>
                <a:lnTo>
                  <a:pt x="26844" y="339051"/>
                </a:lnTo>
                <a:cubicBezTo>
                  <a:pt x="21715" y="345046"/>
                  <a:pt x="12696" y="345749"/>
                  <a:pt x="6700" y="340620"/>
                </a:cubicBezTo>
                <a:cubicBezTo>
                  <a:pt x="704" y="335492"/>
                  <a:pt x="0" y="326474"/>
                  <a:pt x="5127" y="320477"/>
                </a:cubicBezTo>
                <a:lnTo>
                  <a:pt x="42274" y="277329"/>
                </a:lnTo>
                <a:cubicBezTo>
                  <a:pt x="43459" y="275980"/>
                  <a:pt x="43459" y="273962"/>
                  <a:pt x="42274" y="272614"/>
                </a:cubicBezTo>
                <a:cubicBezTo>
                  <a:pt x="16193" y="245864"/>
                  <a:pt x="1627" y="209962"/>
                  <a:pt x="1698" y="172601"/>
                </a:cubicBezTo>
                <a:cubicBezTo>
                  <a:pt x="1987" y="122192"/>
                  <a:pt x="28586" y="75595"/>
                  <a:pt x="71846" y="49715"/>
                </a:cubicBezTo>
                <a:cubicBezTo>
                  <a:pt x="115106" y="23835"/>
                  <a:pt x="168742" y="22432"/>
                  <a:pt x="213296" y="46014"/>
                </a:cubicBezTo>
                <a:cubicBezTo>
                  <a:pt x="214869" y="42966"/>
                  <a:pt x="216892" y="40172"/>
                  <a:pt x="219297" y="37727"/>
                </a:cubicBezTo>
                <a:lnTo>
                  <a:pt x="253872" y="2723"/>
                </a:lnTo>
                <a:cubicBezTo>
                  <a:pt x="255857" y="628"/>
                  <a:pt x="258941" y="0"/>
                  <a:pt x="261588" y="1151"/>
                </a:cubicBezTo>
                <a:cubicBezTo>
                  <a:pt x="264457" y="2320"/>
                  <a:pt x="266246" y="5205"/>
                  <a:pt x="266017" y="8295"/>
                </a:cubicBezTo>
                <a:lnTo>
                  <a:pt x="266017" y="47586"/>
                </a:lnTo>
                <a:cubicBezTo>
                  <a:pt x="266017" y="49558"/>
                  <a:pt x="267616" y="51157"/>
                  <a:pt x="269589" y="51157"/>
                </a:cubicBezTo>
                <a:lnTo>
                  <a:pt x="309451" y="51157"/>
                </a:lnTo>
                <a:cubicBezTo>
                  <a:pt x="312347" y="51132"/>
                  <a:pt x="314959" y="52893"/>
                  <a:pt x="316023" y="55587"/>
                </a:cubicBezTo>
                <a:cubicBezTo>
                  <a:pt x="317120" y="58319"/>
                  <a:pt x="316309" y="61447"/>
                  <a:pt x="314023" y="63302"/>
                </a:cubicBezTo>
                <a:lnTo>
                  <a:pt x="279590" y="97878"/>
                </a:lnTo>
                <a:cubicBezTo>
                  <a:pt x="272887" y="104586"/>
                  <a:pt x="263784" y="108340"/>
                  <a:pt x="254301" y="108307"/>
                </a:cubicBezTo>
                <a:lnTo>
                  <a:pt x="230298" y="108307"/>
                </a:lnTo>
                <a:cubicBezTo>
                  <a:pt x="228995" y="108168"/>
                  <a:pt x="227743" y="108851"/>
                  <a:pt x="227155" y="110022"/>
                </a:cubicBezTo>
                <a:lnTo>
                  <a:pt x="226155" y="111308"/>
                </a:lnTo>
                <a:lnTo>
                  <a:pt x="154717" y="182745"/>
                </a:lnTo>
                <a:cubicBezTo>
                  <a:pt x="152034" y="185450"/>
                  <a:pt x="148383" y="186972"/>
                  <a:pt x="144573" y="186972"/>
                </a:cubicBezTo>
                <a:cubicBezTo>
                  <a:pt x="140763" y="186972"/>
                  <a:pt x="137112" y="185450"/>
                  <a:pt x="134429" y="182745"/>
                </a:cubicBezTo>
                <a:cubicBezTo>
                  <a:pt x="131724" y="180063"/>
                  <a:pt x="130203" y="176411"/>
                  <a:pt x="130203" y="172601"/>
                </a:cubicBezTo>
                <a:close/>
              </a:path>
            </a:pathLst>
          </a:custGeom>
          <a:solidFill>
            <a:srgbClr val="484848"/>
          </a:solidFill>
          <a:ln>
            <a:noFill/>
          </a:ln>
        </p:spPr>
        <p:txBody>
          <a:bodyPr rtlCol="0" anchor="ctr"/>
          <a:lstStyle/>
          <a:p>
            <a:pPr algn="ctr"/>
            <a:endParaRPr sz="2800">
              <a:latin typeface="+mj-lt"/>
            </a:endParaRPr>
          </a:p>
        </p:txBody>
      </p:sp>
      <p:sp>
        <p:nvSpPr>
          <p:cNvPr id="26" name="TextBox 25">
            <a:extLst>
              <a:ext uri="{FF2B5EF4-FFF2-40B4-BE49-F238E27FC236}">
                <a16:creationId xmlns:a16="http://schemas.microsoft.com/office/drawing/2014/main" id="{2E36AD28-2398-C9C2-6710-34AF5F2D1578}"/>
              </a:ext>
            </a:extLst>
          </p:cNvPr>
          <p:cNvSpPr txBox="1"/>
          <p:nvPr/>
        </p:nvSpPr>
        <p:spPr>
          <a:xfrm>
            <a:off x="5452586" y="2346277"/>
            <a:ext cx="2032608" cy="307777"/>
          </a:xfrm>
          <a:prstGeom prst="rect">
            <a:avLst/>
          </a:prstGeom>
          <a:noFill/>
          <a:ln>
            <a:noFill/>
          </a:ln>
        </p:spPr>
        <p:txBody>
          <a:bodyPr wrap="none" lIns="0" tIns="0" rIns="0" bIns="0" anchor="t">
            <a:spAutoFit/>
          </a:bodyPr>
          <a:lstStyle/>
          <a:p>
            <a:pPr algn="l"/>
            <a:r>
              <a:rPr sz="2000" b="1" dirty="0">
                <a:solidFill>
                  <a:srgbClr val="E55753"/>
                </a:solidFill>
                <a:latin typeface="+mj-lt"/>
              </a:rPr>
              <a:t>Identify Constraints</a:t>
            </a:r>
          </a:p>
        </p:txBody>
      </p:sp>
      <p:sp>
        <p:nvSpPr>
          <p:cNvPr id="27" name="TextBox 26">
            <a:extLst>
              <a:ext uri="{FF2B5EF4-FFF2-40B4-BE49-F238E27FC236}">
                <a16:creationId xmlns:a16="http://schemas.microsoft.com/office/drawing/2014/main" id="{70ED0665-794F-E714-80CD-33DA9B849C44}"/>
              </a:ext>
            </a:extLst>
          </p:cNvPr>
          <p:cNvSpPr txBox="1"/>
          <p:nvPr/>
        </p:nvSpPr>
        <p:spPr>
          <a:xfrm>
            <a:off x="5452586" y="2654054"/>
            <a:ext cx="6021659" cy="307777"/>
          </a:xfrm>
          <a:prstGeom prst="rect">
            <a:avLst/>
          </a:prstGeom>
          <a:noFill/>
          <a:ln>
            <a:noFill/>
          </a:ln>
        </p:spPr>
        <p:txBody>
          <a:bodyPr wrap="square" lIns="0" tIns="0" rIns="0" bIns="0" anchor="t">
            <a:spAutoFit/>
          </a:bodyPr>
          <a:lstStyle/>
          <a:p>
            <a:pPr algn="l"/>
            <a:r>
              <a:rPr sz="2000" b="0" dirty="0">
                <a:solidFill>
                  <a:srgbClr val="484848"/>
                </a:solidFill>
                <a:latin typeface="+mj-lt"/>
              </a:rPr>
              <a:t>Express limitations as linear</a:t>
            </a:r>
            <a:r>
              <a:rPr lang="en-US" sz="2000" b="0" dirty="0">
                <a:solidFill>
                  <a:srgbClr val="484848"/>
                </a:solidFill>
                <a:latin typeface="+mj-lt"/>
              </a:rPr>
              <a:t> </a:t>
            </a:r>
            <a:r>
              <a:rPr sz="2000" b="0" dirty="0">
                <a:solidFill>
                  <a:srgbClr val="484848"/>
                </a:solidFill>
                <a:latin typeface="+mj-lt"/>
              </a:rPr>
              <a:t>equations or inequalities.</a:t>
            </a:r>
          </a:p>
        </p:txBody>
      </p:sp>
      <p:sp>
        <p:nvSpPr>
          <p:cNvPr id="28" name="TextBox 27">
            <a:extLst>
              <a:ext uri="{FF2B5EF4-FFF2-40B4-BE49-F238E27FC236}">
                <a16:creationId xmlns:a16="http://schemas.microsoft.com/office/drawing/2014/main" id="{2C485B0D-D18C-5460-5986-2ED001C89B20}"/>
              </a:ext>
            </a:extLst>
          </p:cNvPr>
          <p:cNvSpPr txBox="1"/>
          <p:nvPr/>
        </p:nvSpPr>
        <p:spPr>
          <a:xfrm>
            <a:off x="950049" y="3566429"/>
            <a:ext cx="2410916" cy="1723549"/>
          </a:xfrm>
          <a:prstGeom prst="rect">
            <a:avLst/>
          </a:prstGeom>
          <a:noFill/>
          <a:ln>
            <a:noFill/>
          </a:ln>
        </p:spPr>
        <p:txBody>
          <a:bodyPr wrap="none" lIns="0" tIns="0" rIns="0" bIns="0" anchor="t">
            <a:spAutoFit/>
          </a:bodyPr>
          <a:lstStyle/>
          <a:p>
            <a:pPr algn="ctr"/>
            <a:r>
              <a:rPr sz="2800" b="1" dirty="0">
                <a:solidFill>
                  <a:srgbClr val="484848"/>
                </a:solidFill>
                <a:latin typeface="+mj-lt"/>
              </a:rPr>
              <a:t>How to approach
a linear
programming
problem?</a:t>
            </a:r>
          </a:p>
        </p:txBody>
      </p:sp>
      <p:sp>
        <p:nvSpPr>
          <p:cNvPr id="29" name="TextBox 28">
            <a:extLst>
              <a:ext uri="{FF2B5EF4-FFF2-40B4-BE49-F238E27FC236}">
                <a16:creationId xmlns:a16="http://schemas.microsoft.com/office/drawing/2014/main" id="{66C710A3-9832-A6A4-C577-137D50B22E36}"/>
              </a:ext>
            </a:extLst>
          </p:cNvPr>
          <p:cNvSpPr txBox="1"/>
          <p:nvPr/>
        </p:nvSpPr>
        <p:spPr>
          <a:xfrm>
            <a:off x="5452586" y="5740154"/>
            <a:ext cx="6109045" cy="307777"/>
          </a:xfrm>
          <a:prstGeom prst="rect">
            <a:avLst/>
          </a:prstGeom>
          <a:noFill/>
          <a:ln>
            <a:noFill/>
          </a:ln>
        </p:spPr>
        <p:txBody>
          <a:bodyPr wrap="none" lIns="0" tIns="0" rIns="0" bIns="0" anchor="t">
            <a:spAutoFit/>
          </a:bodyPr>
          <a:lstStyle/>
          <a:p>
            <a:pPr algn="l"/>
            <a:r>
              <a:rPr sz="2000" b="0" dirty="0">
                <a:solidFill>
                  <a:srgbClr val="484848"/>
                </a:solidFill>
                <a:latin typeface="+mj-lt"/>
              </a:rPr>
              <a:t>Verify </a:t>
            </a:r>
            <a:r>
              <a:rPr lang="en-US" sz="2000" b="0" dirty="0">
                <a:solidFill>
                  <a:srgbClr val="484848"/>
                </a:solidFill>
                <a:latin typeface="+mj-lt"/>
              </a:rPr>
              <a:t>that the </a:t>
            </a:r>
            <a:r>
              <a:rPr sz="2000" b="0" dirty="0">
                <a:solidFill>
                  <a:srgbClr val="484848"/>
                </a:solidFill>
                <a:latin typeface="+mj-lt"/>
              </a:rPr>
              <a:t>resources</a:t>
            </a:r>
            <a:r>
              <a:rPr lang="en-US" sz="2000" b="0" dirty="0">
                <a:solidFill>
                  <a:srgbClr val="484848"/>
                </a:solidFill>
                <a:latin typeface="+mj-lt"/>
              </a:rPr>
              <a:t> (Labour, Time, Material)</a:t>
            </a:r>
            <a:r>
              <a:rPr sz="2000" b="0" dirty="0">
                <a:solidFill>
                  <a:srgbClr val="484848"/>
                </a:solidFill>
                <a:latin typeface="+mj-lt"/>
              </a:rPr>
              <a:t> are limited.</a:t>
            </a:r>
          </a:p>
        </p:txBody>
      </p:sp>
      <p:sp>
        <p:nvSpPr>
          <p:cNvPr id="30" name="TextBox 29">
            <a:extLst>
              <a:ext uri="{FF2B5EF4-FFF2-40B4-BE49-F238E27FC236}">
                <a16:creationId xmlns:a16="http://schemas.microsoft.com/office/drawing/2014/main" id="{63D4AA03-D93A-4AA0-C232-3F17E27FBDCE}"/>
              </a:ext>
            </a:extLst>
          </p:cNvPr>
          <p:cNvSpPr txBox="1"/>
          <p:nvPr/>
        </p:nvSpPr>
        <p:spPr>
          <a:xfrm>
            <a:off x="5452586" y="1635474"/>
            <a:ext cx="5136756" cy="615553"/>
          </a:xfrm>
          <a:prstGeom prst="rect">
            <a:avLst/>
          </a:prstGeom>
          <a:noFill/>
          <a:ln>
            <a:noFill/>
          </a:ln>
        </p:spPr>
        <p:txBody>
          <a:bodyPr wrap="square" lIns="0" tIns="0" rIns="0" bIns="0" anchor="t">
            <a:spAutoFit/>
          </a:bodyPr>
          <a:lstStyle/>
          <a:p>
            <a:pPr algn="l"/>
            <a:r>
              <a:rPr sz="2000" b="0" dirty="0">
                <a:solidFill>
                  <a:srgbClr val="484848"/>
                </a:solidFill>
                <a:latin typeface="+mj-lt"/>
              </a:rPr>
              <a:t>Clearly state the goal to</a:t>
            </a:r>
            <a:r>
              <a:rPr lang="en-US" sz="2000" b="0" dirty="0">
                <a:solidFill>
                  <a:srgbClr val="484848"/>
                </a:solidFill>
                <a:latin typeface="+mj-lt"/>
              </a:rPr>
              <a:t> </a:t>
            </a:r>
            <a:r>
              <a:rPr sz="2000" b="0" dirty="0">
                <a:solidFill>
                  <a:srgbClr val="484848"/>
                </a:solidFill>
                <a:latin typeface="+mj-lt"/>
              </a:rPr>
              <a:t>maximize or minimize.</a:t>
            </a:r>
            <a:endParaRPr lang="en-US" sz="2000" b="0" dirty="0">
              <a:solidFill>
                <a:srgbClr val="484848"/>
              </a:solidFill>
              <a:latin typeface="+mj-lt"/>
            </a:endParaRPr>
          </a:p>
          <a:p>
            <a:pPr algn="l"/>
            <a:r>
              <a:rPr lang="en-US" sz="2000" dirty="0">
                <a:solidFill>
                  <a:srgbClr val="484848"/>
                </a:solidFill>
                <a:latin typeface="+mj-lt"/>
              </a:rPr>
              <a:t>Expressed as linear function of decision variables.</a:t>
            </a:r>
            <a:endParaRPr sz="2000" b="0" dirty="0">
              <a:solidFill>
                <a:srgbClr val="484848"/>
              </a:solidFill>
              <a:latin typeface="+mj-lt"/>
            </a:endParaRPr>
          </a:p>
        </p:txBody>
      </p:sp>
      <p:sp>
        <p:nvSpPr>
          <p:cNvPr id="31" name="TextBox 30">
            <a:extLst>
              <a:ext uri="{FF2B5EF4-FFF2-40B4-BE49-F238E27FC236}">
                <a16:creationId xmlns:a16="http://schemas.microsoft.com/office/drawing/2014/main" id="{9DAC238A-9AE3-9635-7FBD-68C2737C9DCD}"/>
              </a:ext>
            </a:extLst>
          </p:cNvPr>
          <p:cNvSpPr txBox="1"/>
          <p:nvPr/>
        </p:nvSpPr>
        <p:spPr>
          <a:xfrm>
            <a:off x="5452586" y="1316425"/>
            <a:ext cx="1692771" cy="307777"/>
          </a:xfrm>
          <a:prstGeom prst="rect">
            <a:avLst/>
          </a:prstGeom>
          <a:noFill/>
          <a:ln>
            <a:noFill/>
          </a:ln>
        </p:spPr>
        <p:txBody>
          <a:bodyPr wrap="none" lIns="0" tIns="0" rIns="0" bIns="0" anchor="t">
            <a:spAutoFit/>
          </a:bodyPr>
          <a:lstStyle/>
          <a:p>
            <a:pPr algn="l"/>
            <a:r>
              <a:rPr sz="2000" b="1" dirty="0">
                <a:solidFill>
                  <a:srgbClr val="4E88E7"/>
                </a:solidFill>
                <a:latin typeface="+mj-lt"/>
              </a:rPr>
              <a:t>Define Objective</a:t>
            </a:r>
          </a:p>
        </p:txBody>
      </p:sp>
      <p:sp>
        <p:nvSpPr>
          <p:cNvPr id="32" name="TextBox 31">
            <a:extLst>
              <a:ext uri="{FF2B5EF4-FFF2-40B4-BE49-F238E27FC236}">
                <a16:creationId xmlns:a16="http://schemas.microsoft.com/office/drawing/2014/main" id="{5C3EC4FD-D54F-DBEC-ADD8-28F5E5DC3733}"/>
              </a:ext>
            </a:extLst>
          </p:cNvPr>
          <p:cNvSpPr txBox="1"/>
          <p:nvPr/>
        </p:nvSpPr>
        <p:spPr>
          <a:xfrm>
            <a:off x="5452586" y="3359066"/>
            <a:ext cx="2226572" cy="307777"/>
          </a:xfrm>
          <a:prstGeom prst="rect">
            <a:avLst/>
          </a:prstGeom>
          <a:noFill/>
          <a:ln>
            <a:noFill/>
          </a:ln>
        </p:spPr>
        <p:txBody>
          <a:bodyPr wrap="none" lIns="0" tIns="0" rIns="0" bIns="0" anchor="t">
            <a:spAutoFit/>
          </a:bodyPr>
          <a:lstStyle/>
          <a:p>
            <a:pPr algn="l"/>
            <a:r>
              <a:rPr sz="2000" b="1">
                <a:solidFill>
                  <a:srgbClr val="3CC583"/>
                </a:solidFill>
                <a:latin typeface="+mj-lt"/>
              </a:rPr>
              <a:t>Consider Alternatives</a:t>
            </a:r>
          </a:p>
        </p:txBody>
      </p:sp>
      <p:sp>
        <p:nvSpPr>
          <p:cNvPr id="33" name="TextBox 32">
            <a:extLst>
              <a:ext uri="{FF2B5EF4-FFF2-40B4-BE49-F238E27FC236}">
                <a16:creationId xmlns:a16="http://schemas.microsoft.com/office/drawing/2014/main" id="{CA62D6FC-A746-5508-B252-E25B01844A8E}"/>
              </a:ext>
            </a:extLst>
          </p:cNvPr>
          <p:cNvSpPr txBox="1"/>
          <p:nvPr/>
        </p:nvSpPr>
        <p:spPr>
          <a:xfrm>
            <a:off x="5452578" y="3666843"/>
            <a:ext cx="4879541" cy="615553"/>
          </a:xfrm>
          <a:prstGeom prst="rect">
            <a:avLst/>
          </a:prstGeom>
          <a:noFill/>
          <a:ln>
            <a:noFill/>
          </a:ln>
        </p:spPr>
        <p:txBody>
          <a:bodyPr wrap="none" lIns="0" tIns="0" rIns="0" bIns="0" anchor="t">
            <a:spAutoFit/>
          </a:bodyPr>
          <a:lstStyle/>
          <a:p>
            <a:pPr algn="l"/>
            <a:r>
              <a:rPr sz="2000" b="0" dirty="0">
                <a:solidFill>
                  <a:srgbClr val="484848"/>
                </a:solidFill>
                <a:latin typeface="+mj-lt"/>
              </a:rPr>
              <a:t>Explore different </a:t>
            </a:r>
            <a:r>
              <a:rPr lang="en-US" sz="2000" b="0" dirty="0">
                <a:solidFill>
                  <a:srgbClr val="484848"/>
                </a:solidFill>
                <a:latin typeface="+mj-lt"/>
              </a:rPr>
              <a:t>methods of allocation</a:t>
            </a:r>
            <a:r>
              <a:rPr sz="2000" b="0" dirty="0">
                <a:solidFill>
                  <a:srgbClr val="484848"/>
                </a:solidFill>
                <a:latin typeface="+mj-lt"/>
              </a:rPr>
              <a:t>.</a:t>
            </a:r>
            <a:endParaRPr lang="en-US" sz="2000" b="0" dirty="0">
              <a:solidFill>
                <a:srgbClr val="484848"/>
              </a:solidFill>
              <a:latin typeface="+mj-lt"/>
            </a:endParaRPr>
          </a:p>
          <a:p>
            <a:pPr algn="l"/>
            <a:r>
              <a:rPr lang="en-US" sz="2000" dirty="0">
                <a:solidFill>
                  <a:srgbClr val="484848"/>
                </a:solidFill>
                <a:latin typeface="+mj-lt"/>
              </a:rPr>
              <a:t>e.g. same task assigned to different developers.</a:t>
            </a:r>
            <a:endParaRPr sz="2000" b="0" dirty="0">
              <a:solidFill>
                <a:srgbClr val="484848"/>
              </a:solidFill>
              <a:latin typeface="+mj-lt"/>
            </a:endParaRPr>
          </a:p>
        </p:txBody>
      </p:sp>
      <p:sp>
        <p:nvSpPr>
          <p:cNvPr id="34" name="TextBox 33">
            <a:extLst>
              <a:ext uri="{FF2B5EF4-FFF2-40B4-BE49-F238E27FC236}">
                <a16:creationId xmlns:a16="http://schemas.microsoft.com/office/drawing/2014/main" id="{97B8D661-F322-40E7-56ED-71B2B8EC41A7}"/>
              </a:ext>
            </a:extLst>
          </p:cNvPr>
          <p:cNvSpPr txBox="1"/>
          <p:nvPr/>
        </p:nvSpPr>
        <p:spPr>
          <a:xfrm>
            <a:off x="5452586" y="4414616"/>
            <a:ext cx="2313134" cy="307777"/>
          </a:xfrm>
          <a:prstGeom prst="rect">
            <a:avLst/>
          </a:prstGeom>
          <a:noFill/>
          <a:ln>
            <a:noFill/>
          </a:ln>
        </p:spPr>
        <p:txBody>
          <a:bodyPr wrap="none" lIns="0" tIns="0" rIns="0" bIns="0" anchor="t">
            <a:spAutoFit/>
          </a:bodyPr>
          <a:lstStyle/>
          <a:p>
            <a:pPr algn="l"/>
            <a:r>
              <a:rPr sz="2000" b="1">
                <a:solidFill>
                  <a:srgbClr val="92BD39"/>
                </a:solidFill>
                <a:latin typeface="+mj-lt"/>
              </a:rPr>
              <a:t>Ensure Non-Negativity</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48F7242-69BF-C8D2-9348-7D4048226E96}"/>
                  </a:ext>
                </a:extLst>
              </p:cNvPr>
              <p:cNvSpPr txBox="1"/>
              <p:nvPr/>
            </p:nvSpPr>
            <p:spPr>
              <a:xfrm>
                <a:off x="5447653" y="4706407"/>
                <a:ext cx="5461221" cy="307777"/>
              </a:xfrm>
              <a:prstGeom prst="rect">
                <a:avLst/>
              </a:prstGeom>
              <a:noFill/>
              <a:ln>
                <a:noFill/>
              </a:ln>
            </p:spPr>
            <p:txBody>
              <a:bodyPr wrap="square" lIns="0" tIns="0" rIns="0" bIns="0" anchor="t">
                <a:spAutoFit/>
              </a:bodyPr>
              <a:lstStyle/>
              <a:p>
                <a:pPr algn="l"/>
                <a:r>
                  <a:rPr lang="en-IN" sz="2000" b="0" dirty="0">
                    <a:solidFill>
                      <a:srgbClr val="484848"/>
                    </a:solidFill>
                    <a:latin typeface="+mj-lt"/>
                  </a:rPr>
                  <a:t>Confirm decision variables are non-negative. </a:t>
                </a:r>
                <a14:m>
                  <m:oMath xmlns:m="http://schemas.openxmlformats.org/officeDocument/2006/math">
                    <m:r>
                      <a:rPr lang="en-IN" sz="2000" b="0" i="1" smtClean="0">
                        <a:solidFill>
                          <a:srgbClr val="484848"/>
                        </a:solidFill>
                        <a:latin typeface="Cambria Math" panose="02040503050406030204" pitchFamily="18" charset="0"/>
                      </a:rPr>
                      <m:t>(</m:t>
                    </m:r>
                    <m:r>
                      <a:rPr lang="en-IN" sz="2000" b="0" i="1" smtClean="0">
                        <a:solidFill>
                          <a:srgbClr val="484848"/>
                        </a:solidFill>
                        <a:latin typeface="Cambria Math" panose="02040503050406030204" pitchFamily="18" charset="0"/>
                        <a:ea typeface="Cambria Math" panose="02040503050406030204" pitchFamily="18" charset="0"/>
                      </a:rPr>
                      <m:t>≥</m:t>
                    </m:r>
                    <m:r>
                      <a:rPr lang="en-US" sz="2000" b="0" i="1" smtClean="0">
                        <a:solidFill>
                          <a:srgbClr val="484848"/>
                        </a:solidFill>
                        <a:latin typeface="Cambria Math" panose="02040503050406030204" pitchFamily="18" charset="0"/>
                        <a:ea typeface="Cambria Math" panose="02040503050406030204" pitchFamily="18" charset="0"/>
                      </a:rPr>
                      <m:t>0)</m:t>
                    </m:r>
                  </m:oMath>
                </a14:m>
                <a:endParaRPr sz="2000" b="0" dirty="0">
                  <a:solidFill>
                    <a:srgbClr val="484848"/>
                  </a:solidFill>
                  <a:latin typeface="+mj-lt"/>
                </a:endParaRPr>
              </a:p>
            </p:txBody>
          </p:sp>
        </mc:Choice>
        <mc:Fallback xmlns="">
          <p:sp>
            <p:nvSpPr>
              <p:cNvPr id="35" name="TextBox 34">
                <a:extLst>
                  <a:ext uri="{FF2B5EF4-FFF2-40B4-BE49-F238E27FC236}">
                    <a16:creationId xmlns:a16="http://schemas.microsoft.com/office/drawing/2014/main" id="{048F7242-69BF-C8D2-9348-7D4048226E96}"/>
                  </a:ext>
                </a:extLst>
              </p:cNvPr>
              <p:cNvSpPr txBox="1">
                <a:spLocks noRot="1" noChangeAspect="1" noMove="1" noResize="1" noEditPoints="1" noAdjustHandles="1" noChangeArrowheads="1" noChangeShapeType="1" noTextEdit="1"/>
              </p:cNvSpPr>
              <p:nvPr/>
            </p:nvSpPr>
            <p:spPr>
              <a:xfrm>
                <a:off x="5447653" y="4706407"/>
                <a:ext cx="5461221" cy="307777"/>
              </a:xfrm>
              <a:prstGeom prst="rect">
                <a:avLst/>
              </a:prstGeom>
              <a:blipFill>
                <a:blip r:embed="rId2"/>
                <a:stretch>
                  <a:fillRect l="-2902" t="-23529" b="-50980"/>
                </a:stretch>
              </a:blipFill>
              <a:ln>
                <a:noFill/>
              </a:ln>
            </p:spPr>
            <p:txBody>
              <a:bodyPr/>
              <a:lstStyle/>
              <a:p>
                <a:r>
                  <a:rPr lang="en-IN">
                    <a:noFill/>
                  </a:rPr>
                  <a:t> </a:t>
                </a:r>
              </a:p>
            </p:txBody>
          </p:sp>
        </mc:Fallback>
      </mc:AlternateContent>
      <p:sp>
        <p:nvSpPr>
          <p:cNvPr id="36" name="TextBox 35">
            <a:extLst>
              <a:ext uri="{FF2B5EF4-FFF2-40B4-BE49-F238E27FC236}">
                <a16:creationId xmlns:a16="http://schemas.microsoft.com/office/drawing/2014/main" id="{9615CCBF-9FC2-0217-FA49-E34CC5080FD5}"/>
              </a:ext>
            </a:extLst>
          </p:cNvPr>
          <p:cNvSpPr txBox="1"/>
          <p:nvPr/>
        </p:nvSpPr>
        <p:spPr>
          <a:xfrm>
            <a:off x="5452586" y="5432377"/>
            <a:ext cx="1886735" cy="307777"/>
          </a:xfrm>
          <a:prstGeom prst="rect">
            <a:avLst/>
          </a:prstGeom>
          <a:noFill/>
          <a:ln>
            <a:noFill/>
          </a:ln>
        </p:spPr>
        <p:txBody>
          <a:bodyPr wrap="none" lIns="0" tIns="0" rIns="0" bIns="0" anchor="t">
            <a:spAutoFit/>
          </a:bodyPr>
          <a:lstStyle/>
          <a:p>
            <a:pPr algn="l"/>
            <a:r>
              <a:rPr sz="2000" b="1">
                <a:solidFill>
                  <a:srgbClr val="DE8431"/>
                </a:solidFill>
                <a:latin typeface="+mj-lt"/>
              </a:rPr>
              <a:t>Assess Resources</a:t>
            </a:r>
          </a:p>
        </p:txBody>
      </p:sp>
      <p:sp>
        <p:nvSpPr>
          <p:cNvPr id="37" name="Title 36">
            <a:extLst>
              <a:ext uri="{FF2B5EF4-FFF2-40B4-BE49-F238E27FC236}">
                <a16:creationId xmlns:a16="http://schemas.microsoft.com/office/drawing/2014/main" id="{E72183DF-3DD5-E10A-098C-779492900261}"/>
              </a:ext>
            </a:extLst>
          </p:cNvPr>
          <p:cNvSpPr>
            <a:spLocks noGrp="1"/>
          </p:cNvSpPr>
          <p:nvPr>
            <p:ph type="title"/>
          </p:nvPr>
        </p:nvSpPr>
        <p:spPr/>
        <p:txBody>
          <a:bodyPr/>
          <a:lstStyle/>
          <a:p>
            <a:r>
              <a:rPr lang="en-US" dirty="0"/>
              <a:t>Requirements For a Linear Programming Problem</a:t>
            </a:r>
            <a:endParaRPr lang="en-IN" dirty="0"/>
          </a:p>
        </p:txBody>
      </p:sp>
    </p:spTree>
    <p:extLst>
      <p:ext uri="{BB962C8B-B14F-4D97-AF65-F5344CB8AC3E}">
        <p14:creationId xmlns:p14="http://schemas.microsoft.com/office/powerpoint/2010/main" val="2746240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BBB9CC-35AE-4928-8093-1468BC5E09FD}"/>
              </a:ext>
            </a:extLst>
          </p:cNvPr>
          <p:cNvSpPr>
            <a:spLocks noGrp="1"/>
          </p:cNvSpPr>
          <p:nvPr>
            <p:ph type="title"/>
          </p:nvPr>
        </p:nvSpPr>
        <p:spPr/>
        <p:txBody>
          <a:bodyPr/>
          <a:lstStyle/>
          <a:p>
            <a:r>
              <a:rPr lang="en-US" dirty="0"/>
              <a:t>Problem 1 </a:t>
            </a:r>
            <a:r>
              <a:rPr lang="en-US" dirty="0">
                <a:solidFill>
                  <a:schemeClr val="accent6"/>
                </a:solidFill>
              </a:rPr>
              <a:t>(Production Allocation Problem)</a:t>
            </a:r>
            <a:endParaRPr lang="en-IN" dirty="0">
              <a:solidFill>
                <a:schemeClr val="accent6"/>
              </a:solidFill>
            </a:endParaRPr>
          </a:p>
        </p:txBody>
      </p:sp>
      <p:sp>
        <p:nvSpPr>
          <p:cNvPr id="5" name="Content Placeholder 4">
            <a:extLst>
              <a:ext uri="{FF2B5EF4-FFF2-40B4-BE49-F238E27FC236}">
                <a16:creationId xmlns:a16="http://schemas.microsoft.com/office/drawing/2014/main" id="{82FE53C7-0EED-479C-9B0C-CEE59A8E9EEA}"/>
              </a:ext>
            </a:extLst>
          </p:cNvPr>
          <p:cNvSpPr>
            <a:spLocks noGrp="1"/>
          </p:cNvSpPr>
          <p:nvPr>
            <p:ph idx="1"/>
          </p:nvPr>
        </p:nvSpPr>
        <p:spPr>
          <a:xfrm>
            <a:off x="131180" y="863444"/>
            <a:ext cx="11929641" cy="1115481"/>
          </a:xfrm>
        </p:spPr>
        <p:txBody>
          <a:bodyPr/>
          <a:lstStyle/>
          <a:p>
            <a:r>
              <a:rPr lang="en-US" dirty="0"/>
              <a:t>A firm produces three products. These products are processed on three different machines. The time required to manufacture one unit of each of the three products  and the daily capacity of the three machines are given in the table below.</a:t>
            </a:r>
          </a:p>
          <a:p>
            <a:endParaRPr lang="en-IN" dirty="0"/>
          </a:p>
        </p:txBody>
      </p:sp>
      <p:graphicFrame>
        <p:nvGraphicFramePr>
          <p:cNvPr id="7" name="Table 7">
            <a:extLst>
              <a:ext uri="{FF2B5EF4-FFF2-40B4-BE49-F238E27FC236}">
                <a16:creationId xmlns:a16="http://schemas.microsoft.com/office/drawing/2014/main" id="{EB0BB96D-BCED-4F77-87F1-FC45AFB0A0D2}"/>
              </a:ext>
            </a:extLst>
          </p:cNvPr>
          <p:cNvGraphicFramePr>
            <a:graphicFrameLocks noGrp="1"/>
          </p:cNvGraphicFramePr>
          <p:nvPr/>
        </p:nvGraphicFramePr>
        <p:xfrm>
          <a:off x="2524836" y="2052317"/>
          <a:ext cx="7992000" cy="2560320"/>
        </p:xfrm>
        <a:graphic>
          <a:graphicData uri="http://schemas.openxmlformats.org/drawingml/2006/table">
            <a:tbl>
              <a:tblPr firstRow="1" bandRow="1">
                <a:tableStyleId>{2D5ABB26-0587-4C30-8999-92F81FD0307C}</a:tableStyleId>
              </a:tblPr>
              <a:tblGrid>
                <a:gridCol w="1476000">
                  <a:extLst>
                    <a:ext uri="{9D8B030D-6E8A-4147-A177-3AD203B41FA5}">
                      <a16:colId xmlns:a16="http://schemas.microsoft.com/office/drawing/2014/main" val="3231875993"/>
                    </a:ext>
                  </a:extLst>
                </a:gridCol>
                <a:gridCol w="1476000">
                  <a:extLst>
                    <a:ext uri="{9D8B030D-6E8A-4147-A177-3AD203B41FA5}">
                      <a16:colId xmlns:a16="http://schemas.microsoft.com/office/drawing/2014/main" val="27288205"/>
                    </a:ext>
                  </a:extLst>
                </a:gridCol>
                <a:gridCol w="1476000">
                  <a:extLst>
                    <a:ext uri="{9D8B030D-6E8A-4147-A177-3AD203B41FA5}">
                      <a16:colId xmlns:a16="http://schemas.microsoft.com/office/drawing/2014/main" val="2611988634"/>
                    </a:ext>
                  </a:extLst>
                </a:gridCol>
                <a:gridCol w="1476000">
                  <a:extLst>
                    <a:ext uri="{9D8B030D-6E8A-4147-A177-3AD203B41FA5}">
                      <a16:colId xmlns:a16="http://schemas.microsoft.com/office/drawing/2014/main" val="2259934244"/>
                    </a:ext>
                  </a:extLst>
                </a:gridCol>
                <a:gridCol w="2088000">
                  <a:extLst>
                    <a:ext uri="{9D8B030D-6E8A-4147-A177-3AD203B41FA5}">
                      <a16:colId xmlns:a16="http://schemas.microsoft.com/office/drawing/2014/main" val="59138450"/>
                    </a:ext>
                  </a:extLst>
                </a:gridCol>
              </a:tblGrid>
              <a:tr h="370840">
                <a:tc rowSpan="2">
                  <a:txBody>
                    <a:bodyPr/>
                    <a:lstStyle/>
                    <a:p>
                      <a:pPr algn="ctr"/>
                      <a:r>
                        <a:rPr lang="en-US" sz="2400" b="1" i="0" kern="1200" dirty="0">
                          <a:solidFill>
                            <a:schemeClr val="tx1"/>
                          </a:solidFill>
                          <a:latin typeface="+mn-lt"/>
                          <a:ea typeface="+mn-ea"/>
                          <a:cs typeface="+mn-cs"/>
                        </a:rPr>
                        <a:t>Machine</a:t>
                      </a:r>
                      <a:endParaRPr lang="en-US" sz="2400" b="1"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gridSpan="3">
                  <a:txBody>
                    <a:bodyPr/>
                    <a:lstStyle/>
                    <a:p>
                      <a:pPr algn="ctr"/>
                      <a:r>
                        <a:rPr lang="en-US" sz="2400" b="1" i="0" kern="1200" dirty="0">
                          <a:solidFill>
                            <a:schemeClr val="tx1"/>
                          </a:solidFill>
                          <a:latin typeface="+mn-lt"/>
                          <a:ea typeface="+mn-ea"/>
                          <a:cs typeface="+mn-cs"/>
                        </a:rPr>
                        <a:t>Time per unit (minutes)</a:t>
                      </a:r>
                      <a:endParaRPr lang="en-US" sz="2400" b="1" i="0" dirty="0">
                        <a:latin typeface="+mn-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2400" b="1" i="0" kern="1200" dirty="0">
                          <a:solidFill>
                            <a:schemeClr val="tx1"/>
                          </a:solidFill>
                          <a:latin typeface="+mn-lt"/>
                          <a:ea typeface="+mn-ea"/>
                          <a:cs typeface="+mn-cs"/>
                        </a:rPr>
                        <a:t>Machine capacity (minutes/day)</a:t>
                      </a:r>
                      <a:endParaRPr lang="en-US" sz="2400" b="1"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extLst>
                  <a:ext uri="{0D108BD9-81ED-4DB2-BD59-A6C34878D82A}">
                    <a16:rowId xmlns:a16="http://schemas.microsoft.com/office/drawing/2014/main" val="1348160639"/>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i="0" kern="1200" dirty="0">
                          <a:solidFill>
                            <a:schemeClr val="tx1"/>
                          </a:solidFill>
                          <a:latin typeface="+mn-lt"/>
                          <a:ea typeface="+mn-ea"/>
                          <a:cs typeface="+mn-cs"/>
                        </a:rPr>
                        <a:t>Product 1</a:t>
                      </a:r>
                      <a:endParaRPr lang="en-US" sz="2400" b="1"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2400" b="1" i="0" kern="1200" dirty="0">
                          <a:solidFill>
                            <a:schemeClr val="tx1"/>
                          </a:solidFill>
                          <a:latin typeface="+mn-lt"/>
                          <a:ea typeface="+mn-ea"/>
                          <a:cs typeface="+mn-cs"/>
                        </a:rPr>
                        <a:t>Product 2</a:t>
                      </a:r>
                      <a:endParaRPr lang="en-US" sz="2400" b="1"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2400" b="1" i="0" kern="1200" dirty="0">
                          <a:solidFill>
                            <a:schemeClr val="tx1"/>
                          </a:solidFill>
                          <a:latin typeface="+mn-lt"/>
                          <a:ea typeface="+mn-ea"/>
                          <a:cs typeface="+mn-cs"/>
                        </a:rPr>
                        <a:t>Product 3</a:t>
                      </a:r>
                      <a:endParaRPr lang="en-US" sz="2400" b="1"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0800264"/>
                  </a:ext>
                </a:extLst>
              </a:tr>
              <a:tr h="370840">
                <a:tc>
                  <a:txBody>
                    <a:bodyPr/>
                    <a:lstStyle/>
                    <a:p>
                      <a:pPr algn="ctr"/>
                      <a:r>
                        <a:rPr lang="en-US" sz="2400" b="1" i="0" dirty="0">
                          <a:latin typeface="+mn-lt"/>
                        </a:rPr>
                        <a:t>M</a:t>
                      </a:r>
                      <a:r>
                        <a:rPr lang="en-US" sz="2400" b="1" i="0" baseline="-25000" dirty="0">
                          <a:latin typeface="+mn-lt"/>
                        </a:rPr>
                        <a:t>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2400" i="0" dirty="0">
                          <a:latin typeface="+mn-lt"/>
                        </a:rPr>
                        <a:t>2</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i="0" dirty="0">
                          <a:latin typeface="+mn-lt"/>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i="0" dirty="0">
                          <a:latin typeface="+mn-lt"/>
                        </a:rPr>
                        <a:t>2</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i="0" kern="1200" dirty="0">
                          <a:solidFill>
                            <a:schemeClr val="tx1"/>
                          </a:solidFill>
                          <a:latin typeface="+mn-lt"/>
                          <a:ea typeface="+mn-ea"/>
                          <a:cs typeface="+mn-cs"/>
                        </a:rPr>
                        <a:t>440</a:t>
                      </a:r>
                      <a:endParaRPr lang="en-US" sz="2400" i="0" dirty="0">
                        <a:latin typeface="+mn-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6932821"/>
                  </a:ext>
                </a:extLst>
              </a:tr>
              <a:tr h="370840">
                <a:tc>
                  <a:txBody>
                    <a:bodyPr/>
                    <a:lstStyle/>
                    <a:p>
                      <a:pPr algn="ctr"/>
                      <a:r>
                        <a:rPr lang="en-US" sz="2400" b="1" i="0" dirty="0">
                          <a:latin typeface="+mn-lt"/>
                        </a:rPr>
                        <a:t>M</a:t>
                      </a:r>
                      <a:r>
                        <a:rPr lang="en-US" sz="2400" b="1" i="0" baseline="-25000" dirty="0">
                          <a:latin typeface="+mn-lt"/>
                        </a:rPr>
                        <a:t>2</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2400" i="0" dirty="0">
                          <a:latin typeface="+mn-lt"/>
                        </a:rPr>
                        <a:t>4</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i="0" dirty="0">
                          <a:latin typeface="+mn-lt"/>
                        </a:rPr>
                        <a:t>-</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i="0" dirty="0">
                          <a:latin typeface="+mn-lt"/>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i="0" kern="1200" dirty="0">
                          <a:solidFill>
                            <a:schemeClr val="tx1"/>
                          </a:solidFill>
                          <a:latin typeface="+mn-lt"/>
                          <a:ea typeface="+mn-ea"/>
                          <a:cs typeface="+mn-cs"/>
                        </a:rPr>
                        <a:t>470</a:t>
                      </a:r>
                      <a:endParaRPr lang="en-US" sz="2400" i="0" dirty="0">
                        <a:latin typeface="+mn-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5643731"/>
                  </a:ext>
                </a:extLst>
              </a:tr>
              <a:tr h="370840">
                <a:tc>
                  <a:txBody>
                    <a:bodyPr/>
                    <a:lstStyle/>
                    <a:p>
                      <a:pPr algn="ctr"/>
                      <a:r>
                        <a:rPr lang="en-US" sz="2400" b="1" i="0" dirty="0">
                          <a:latin typeface="+mn-lt"/>
                        </a:rPr>
                        <a:t>M</a:t>
                      </a:r>
                      <a:r>
                        <a:rPr lang="en-US" sz="2400" b="1" i="0" baseline="-25000" dirty="0">
                          <a:latin typeface="+mn-lt"/>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2400" i="0" dirty="0">
                          <a:latin typeface="+mn-lt"/>
                        </a:rPr>
                        <a:t>2</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i="0" dirty="0">
                          <a:latin typeface="+mn-lt"/>
                        </a:rPr>
                        <a:t>5</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i="0" dirty="0">
                          <a:latin typeface="+mn-lt"/>
                        </a:rPr>
                        <a:t>-</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i="0" kern="1200" dirty="0">
                          <a:solidFill>
                            <a:schemeClr val="tx1"/>
                          </a:solidFill>
                          <a:latin typeface="+mn-lt"/>
                          <a:ea typeface="+mn-ea"/>
                          <a:cs typeface="+mn-cs"/>
                        </a:rPr>
                        <a:t>430</a:t>
                      </a:r>
                      <a:endParaRPr lang="en-US" sz="2400" i="0" dirty="0">
                        <a:latin typeface="+mn-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03237676"/>
                  </a:ext>
                </a:extLst>
              </a:tr>
            </a:tbl>
          </a:graphicData>
        </a:graphic>
      </p:graphicFrame>
      <p:sp>
        <p:nvSpPr>
          <p:cNvPr id="9" name="Content Placeholder 4">
            <a:extLst>
              <a:ext uri="{FF2B5EF4-FFF2-40B4-BE49-F238E27FC236}">
                <a16:creationId xmlns:a16="http://schemas.microsoft.com/office/drawing/2014/main" id="{646DFF78-B2E7-4EF9-8849-CCDC4023351B}"/>
              </a:ext>
            </a:extLst>
          </p:cNvPr>
          <p:cNvSpPr txBox="1">
            <a:spLocks/>
          </p:cNvSpPr>
          <p:nvPr/>
        </p:nvSpPr>
        <p:spPr>
          <a:xfrm>
            <a:off x="131180" y="4686029"/>
            <a:ext cx="11929641" cy="144181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It is required to determine the daily number of units to be manufactured for each product. The profit per unit for product 1, 2 and 3 is Rs.4, Rs.3 and Rs.6 respectively. It is assumed that all the amounts produced are consumed in the market. Formulate the mathematical (L.P.) model that will maximize the daily profit.</a:t>
            </a:r>
          </a:p>
          <a:p>
            <a:endParaRPr lang="en-IN" dirty="0"/>
          </a:p>
        </p:txBody>
      </p:sp>
    </p:spTree>
    <p:extLst>
      <p:ext uri="{BB962C8B-B14F-4D97-AF65-F5344CB8AC3E}">
        <p14:creationId xmlns:p14="http://schemas.microsoft.com/office/powerpoint/2010/main" val="166039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BBB9CC-35AE-4928-8093-1468BC5E09FD}"/>
              </a:ext>
            </a:extLst>
          </p:cNvPr>
          <p:cNvSpPr>
            <a:spLocks noGrp="1"/>
          </p:cNvSpPr>
          <p:nvPr>
            <p:ph type="title"/>
          </p:nvPr>
        </p:nvSpPr>
        <p:spPr/>
        <p:txBody>
          <a:bodyPr/>
          <a:lstStyle/>
          <a:p>
            <a:r>
              <a:rPr lang="en-US" dirty="0"/>
              <a:t>Problem 1 </a:t>
            </a:r>
            <a:r>
              <a:rPr lang="en-US" dirty="0">
                <a:solidFill>
                  <a:schemeClr val="accent6"/>
                </a:solidFill>
              </a:rPr>
              <a:t>(Production Allocation Problem)</a:t>
            </a:r>
            <a:endParaRPr lang="en-IN" dirty="0">
              <a:solidFill>
                <a:schemeClr val="accent6"/>
              </a:solidFill>
            </a:endParaRPr>
          </a:p>
        </p:txBody>
      </p:sp>
      <p:sp>
        <p:nvSpPr>
          <p:cNvPr id="5" name="Content Placeholder 4">
            <a:extLst>
              <a:ext uri="{FF2B5EF4-FFF2-40B4-BE49-F238E27FC236}">
                <a16:creationId xmlns:a16="http://schemas.microsoft.com/office/drawing/2014/main" id="{82FE53C7-0EED-479C-9B0C-CEE59A8E9EEA}"/>
              </a:ext>
            </a:extLst>
          </p:cNvPr>
          <p:cNvSpPr>
            <a:spLocks noGrp="1"/>
          </p:cNvSpPr>
          <p:nvPr>
            <p:ph idx="1"/>
          </p:nvPr>
        </p:nvSpPr>
        <p:spPr>
          <a:xfrm>
            <a:off x="131180" y="863444"/>
            <a:ext cx="6542575" cy="1199101"/>
          </a:xfrm>
        </p:spPr>
        <p:txBody>
          <a:bodyPr/>
          <a:lstStyle/>
          <a:p>
            <a:r>
              <a:rPr lang="en-US" sz="2400" b="0" i="0" dirty="0">
                <a:solidFill>
                  <a:srgbClr val="000000"/>
                </a:solidFill>
                <a:latin typeface="+mj-lt"/>
              </a:rPr>
              <a:t>Let the number of units of products, 1, 2 and 3 manufactured daily be </a:t>
            </a:r>
            <a:r>
              <a:rPr lang="en-US" sz="2400" b="0" dirty="0">
                <a:solidFill>
                  <a:srgbClr val="000000"/>
                </a:solidFill>
                <a:latin typeface="+mj-lt"/>
              </a:rPr>
              <a:t>x</a:t>
            </a:r>
            <a:r>
              <a:rPr lang="en-US" sz="2400" b="0" baseline="-25000" dirty="0">
                <a:solidFill>
                  <a:srgbClr val="000000"/>
                </a:solidFill>
                <a:latin typeface="Roboto Condensed" pitchFamily="2" charset="0"/>
              </a:rPr>
              <a:t>1</a:t>
            </a:r>
            <a:r>
              <a:rPr lang="en-US" sz="2400" b="0" dirty="0">
                <a:solidFill>
                  <a:srgbClr val="000000"/>
                </a:solidFill>
                <a:latin typeface="+mj-lt"/>
              </a:rPr>
              <a:t>, x</a:t>
            </a:r>
            <a:r>
              <a:rPr lang="en-US" sz="2400" b="0" baseline="-25000" dirty="0">
                <a:solidFill>
                  <a:srgbClr val="000000"/>
                </a:solidFill>
                <a:latin typeface="Roboto Condensed" pitchFamily="2" charset="0"/>
              </a:rPr>
              <a:t>2</a:t>
            </a:r>
            <a:r>
              <a:rPr lang="en-US" sz="2400" b="0" dirty="0">
                <a:solidFill>
                  <a:srgbClr val="000000"/>
                </a:solidFill>
                <a:latin typeface="+mj-lt"/>
              </a:rPr>
              <a:t> and x</a:t>
            </a:r>
            <a:r>
              <a:rPr lang="en-US" sz="2400" b="0" baseline="-25000" dirty="0">
                <a:solidFill>
                  <a:srgbClr val="000000"/>
                </a:solidFill>
                <a:latin typeface="Roboto Condensed" pitchFamily="2" charset="0"/>
              </a:rPr>
              <a:t>3 </a:t>
            </a:r>
            <a:r>
              <a:rPr lang="en-US" sz="2400" b="0" dirty="0">
                <a:solidFill>
                  <a:srgbClr val="000000"/>
                </a:solidFill>
                <a:latin typeface="Roboto Condensed" pitchFamily="2" charset="0"/>
              </a:rPr>
              <a:t>respectively.</a:t>
            </a:r>
          </a:p>
          <a:p>
            <a:r>
              <a:rPr lang="en-IN" dirty="0">
                <a:solidFill>
                  <a:schemeClr val="tx2"/>
                </a:solidFill>
              </a:rPr>
              <a:t>Objective Function</a:t>
            </a:r>
            <a:endParaRPr lang="en-US" dirty="0"/>
          </a:p>
          <a:p>
            <a:endParaRPr lang="en-IN" dirty="0"/>
          </a:p>
        </p:txBody>
      </p:sp>
      <p:graphicFrame>
        <p:nvGraphicFramePr>
          <p:cNvPr id="7" name="Table 7">
            <a:extLst>
              <a:ext uri="{FF2B5EF4-FFF2-40B4-BE49-F238E27FC236}">
                <a16:creationId xmlns:a16="http://schemas.microsoft.com/office/drawing/2014/main" id="{EB0BB96D-BCED-4F77-87F1-FC45AFB0A0D2}"/>
              </a:ext>
            </a:extLst>
          </p:cNvPr>
          <p:cNvGraphicFramePr>
            <a:graphicFrameLocks noGrp="1"/>
          </p:cNvGraphicFramePr>
          <p:nvPr/>
        </p:nvGraphicFramePr>
        <p:xfrm>
          <a:off x="6802290" y="814657"/>
          <a:ext cx="5328000" cy="2941320"/>
        </p:xfrm>
        <a:graphic>
          <a:graphicData uri="http://schemas.openxmlformats.org/drawingml/2006/table">
            <a:tbl>
              <a:tblPr firstRow="1" bandRow="1">
                <a:tableStyleId>{2D5ABB26-0587-4C30-8999-92F81FD0307C}</a:tableStyleId>
              </a:tblPr>
              <a:tblGrid>
                <a:gridCol w="1044000">
                  <a:extLst>
                    <a:ext uri="{9D8B030D-6E8A-4147-A177-3AD203B41FA5}">
                      <a16:colId xmlns:a16="http://schemas.microsoft.com/office/drawing/2014/main" val="3231875993"/>
                    </a:ext>
                  </a:extLst>
                </a:gridCol>
                <a:gridCol w="1080000">
                  <a:extLst>
                    <a:ext uri="{9D8B030D-6E8A-4147-A177-3AD203B41FA5}">
                      <a16:colId xmlns:a16="http://schemas.microsoft.com/office/drawing/2014/main" val="27288205"/>
                    </a:ext>
                  </a:extLst>
                </a:gridCol>
                <a:gridCol w="1080000">
                  <a:extLst>
                    <a:ext uri="{9D8B030D-6E8A-4147-A177-3AD203B41FA5}">
                      <a16:colId xmlns:a16="http://schemas.microsoft.com/office/drawing/2014/main" val="2611988634"/>
                    </a:ext>
                  </a:extLst>
                </a:gridCol>
                <a:gridCol w="1080000">
                  <a:extLst>
                    <a:ext uri="{9D8B030D-6E8A-4147-A177-3AD203B41FA5}">
                      <a16:colId xmlns:a16="http://schemas.microsoft.com/office/drawing/2014/main" val="2259934244"/>
                    </a:ext>
                  </a:extLst>
                </a:gridCol>
                <a:gridCol w="1044000">
                  <a:extLst>
                    <a:ext uri="{9D8B030D-6E8A-4147-A177-3AD203B41FA5}">
                      <a16:colId xmlns:a16="http://schemas.microsoft.com/office/drawing/2014/main" val="59138450"/>
                    </a:ext>
                  </a:extLst>
                </a:gridCol>
              </a:tblGrid>
              <a:tr h="370840">
                <a:tc rowSpan="2">
                  <a:txBody>
                    <a:bodyPr/>
                    <a:lstStyle/>
                    <a:p>
                      <a:pPr algn="ctr"/>
                      <a:r>
                        <a:rPr lang="en-US" sz="1800" b="1" i="0" kern="1200" dirty="0">
                          <a:solidFill>
                            <a:schemeClr val="tx1"/>
                          </a:solidFill>
                          <a:latin typeface="+mn-lt"/>
                          <a:ea typeface="+mn-ea"/>
                          <a:cs typeface="+mn-cs"/>
                        </a:rPr>
                        <a:t>Machine</a:t>
                      </a:r>
                      <a:endParaRPr lang="en-US" sz="1800" b="1"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gridSpan="3">
                  <a:txBody>
                    <a:bodyPr/>
                    <a:lstStyle/>
                    <a:p>
                      <a:pPr algn="ctr"/>
                      <a:r>
                        <a:rPr lang="en-US" sz="1800" b="1" i="0" kern="1200" dirty="0">
                          <a:solidFill>
                            <a:schemeClr val="tx1"/>
                          </a:solidFill>
                          <a:latin typeface="+mn-lt"/>
                          <a:ea typeface="+mn-ea"/>
                          <a:cs typeface="+mn-cs"/>
                        </a:rPr>
                        <a:t>Time per unit (minutes)</a:t>
                      </a:r>
                      <a:endParaRPr lang="en-US" sz="1800" b="1" i="0" dirty="0">
                        <a:latin typeface="+mn-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800" b="1" i="0" kern="1200" dirty="0">
                          <a:solidFill>
                            <a:schemeClr val="tx1"/>
                          </a:solidFill>
                          <a:latin typeface="+mn-lt"/>
                          <a:ea typeface="+mn-ea"/>
                          <a:cs typeface="+mn-cs"/>
                        </a:rPr>
                        <a:t>Machine capacity (minutes/day)</a:t>
                      </a:r>
                      <a:endParaRPr lang="en-US" sz="1800" b="1"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extLst>
                  <a:ext uri="{0D108BD9-81ED-4DB2-BD59-A6C34878D82A}">
                    <a16:rowId xmlns:a16="http://schemas.microsoft.com/office/drawing/2014/main" val="1348160639"/>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i="0" kern="1200" dirty="0">
                          <a:solidFill>
                            <a:schemeClr val="tx1"/>
                          </a:solidFill>
                          <a:latin typeface="+mn-lt"/>
                          <a:ea typeface="+mn-ea"/>
                          <a:cs typeface="+mn-cs"/>
                        </a:rPr>
                        <a:t>Product 1</a:t>
                      </a:r>
                      <a:endParaRPr lang="en-US" sz="1800" b="1"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b="1" i="0" kern="1200" dirty="0">
                          <a:solidFill>
                            <a:schemeClr val="tx1"/>
                          </a:solidFill>
                          <a:latin typeface="+mn-lt"/>
                          <a:ea typeface="+mn-ea"/>
                          <a:cs typeface="+mn-cs"/>
                        </a:rPr>
                        <a:t>Product 2</a:t>
                      </a:r>
                      <a:endParaRPr lang="en-US" sz="1800" b="1"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b="1" i="0" kern="1200" dirty="0">
                          <a:solidFill>
                            <a:schemeClr val="tx1"/>
                          </a:solidFill>
                          <a:latin typeface="+mn-lt"/>
                          <a:ea typeface="+mn-ea"/>
                          <a:cs typeface="+mn-cs"/>
                        </a:rPr>
                        <a:t>Product 3</a:t>
                      </a:r>
                      <a:endParaRPr lang="en-US" sz="1800" b="1"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0800264"/>
                  </a:ext>
                </a:extLst>
              </a:tr>
              <a:tr h="370840">
                <a:tc>
                  <a:txBody>
                    <a:bodyPr/>
                    <a:lstStyle/>
                    <a:p>
                      <a:pPr algn="ctr"/>
                      <a:r>
                        <a:rPr lang="en-US" sz="1800" b="1" i="0" dirty="0">
                          <a:latin typeface="+mn-lt"/>
                        </a:rPr>
                        <a:t>M</a:t>
                      </a:r>
                      <a:r>
                        <a:rPr lang="en-US" sz="1800" b="1" i="0" baseline="-25000" dirty="0">
                          <a:latin typeface="+mn-lt"/>
                        </a:rPr>
                        <a:t>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i="0" dirty="0">
                          <a:latin typeface="+mn-lt"/>
                        </a:rPr>
                        <a:t>2</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2</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kern="1200" dirty="0">
                          <a:solidFill>
                            <a:schemeClr val="tx1"/>
                          </a:solidFill>
                          <a:latin typeface="+mn-lt"/>
                          <a:ea typeface="+mn-ea"/>
                          <a:cs typeface="+mn-cs"/>
                        </a:rPr>
                        <a:t>440</a:t>
                      </a:r>
                      <a:endParaRPr lang="en-US" sz="1800" i="0" dirty="0">
                        <a:latin typeface="+mn-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6932821"/>
                  </a:ext>
                </a:extLst>
              </a:tr>
              <a:tr h="370840">
                <a:tc>
                  <a:txBody>
                    <a:bodyPr/>
                    <a:lstStyle/>
                    <a:p>
                      <a:pPr algn="ctr"/>
                      <a:r>
                        <a:rPr lang="en-US" sz="1800" b="1" i="0" dirty="0">
                          <a:latin typeface="+mn-lt"/>
                        </a:rPr>
                        <a:t>M</a:t>
                      </a:r>
                      <a:r>
                        <a:rPr lang="en-US" sz="1800" b="1" i="0" baseline="-25000" dirty="0">
                          <a:latin typeface="+mn-lt"/>
                        </a:rPr>
                        <a:t>2</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i="0" dirty="0">
                          <a:latin typeface="+mn-lt"/>
                        </a:rPr>
                        <a:t>4</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kern="1200" dirty="0">
                          <a:solidFill>
                            <a:schemeClr val="tx1"/>
                          </a:solidFill>
                          <a:latin typeface="+mn-lt"/>
                          <a:ea typeface="+mn-ea"/>
                          <a:cs typeface="+mn-cs"/>
                        </a:rPr>
                        <a:t>470</a:t>
                      </a:r>
                      <a:endParaRPr lang="en-US" sz="1800" i="0" dirty="0">
                        <a:latin typeface="+mn-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5643731"/>
                  </a:ext>
                </a:extLst>
              </a:tr>
              <a:tr h="370840">
                <a:tc>
                  <a:txBody>
                    <a:bodyPr/>
                    <a:lstStyle/>
                    <a:p>
                      <a:pPr algn="ctr"/>
                      <a:r>
                        <a:rPr lang="en-US" sz="1800" b="1" i="0" dirty="0">
                          <a:latin typeface="+mn-lt"/>
                        </a:rPr>
                        <a:t>M</a:t>
                      </a:r>
                      <a:r>
                        <a:rPr lang="en-US" sz="1800" b="1" i="0" baseline="-25000" dirty="0">
                          <a:latin typeface="+mn-lt"/>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i="0" dirty="0">
                          <a:latin typeface="+mn-lt"/>
                        </a:rPr>
                        <a:t>2</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5</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kern="1200" dirty="0">
                          <a:solidFill>
                            <a:schemeClr val="tx1"/>
                          </a:solidFill>
                          <a:latin typeface="+mn-lt"/>
                          <a:ea typeface="+mn-ea"/>
                          <a:cs typeface="+mn-cs"/>
                        </a:rPr>
                        <a:t>430</a:t>
                      </a:r>
                      <a:endParaRPr lang="en-US" sz="1800" i="0" dirty="0">
                        <a:latin typeface="+mn-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03237676"/>
                  </a:ext>
                </a:extLst>
              </a:tr>
              <a:tr h="370840">
                <a:tc>
                  <a:txBody>
                    <a:bodyPr/>
                    <a:lstStyle/>
                    <a:p>
                      <a:pPr algn="ctr"/>
                      <a:r>
                        <a:rPr lang="en-US" sz="1800" b="1" i="0" baseline="0" dirty="0">
                          <a:latin typeface="+mn-lt"/>
                        </a:rPr>
                        <a:t>Profit per unit</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i="0" dirty="0">
                          <a:latin typeface="+mn-lt"/>
                        </a:rPr>
                        <a:t>4</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6</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i="0" dirty="0">
                        <a:latin typeface="+mn-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1762339"/>
                  </a:ext>
                </a:extLst>
              </a:tr>
            </a:tbl>
          </a:graphicData>
        </a:graphic>
      </p:graphicFrame>
      <p:sp>
        <p:nvSpPr>
          <p:cNvPr id="2" name="Content Placeholder 4">
            <a:extLst>
              <a:ext uri="{FF2B5EF4-FFF2-40B4-BE49-F238E27FC236}">
                <a16:creationId xmlns:a16="http://schemas.microsoft.com/office/drawing/2014/main" id="{F1BE1673-0516-444A-BEF5-BA62523843B2}"/>
              </a:ext>
            </a:extLst>
          </p:cNvPr>
          <p:cNvSpPr txBox="1">
            <a:spLocks/>
          </p:cNvSpPr>
          <p:nvPr/>
        </p:nvSpPr>
        <p:spPr>
          <a:xfrm>
            <a:off x="392988" y="2118292"/>
            <a:ext cx="5819677"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Maximize,</a:t>
            </a:r>
            <a:endParaRPr lang="en-IN" dirty="0"/>
          </a:p>
        </p:txBody>
      </p:sp>
      <mc:AlternateContent xmlns:mc="http://schemas.openxmlformats.org/markup-compatibility/2006" xmlns:a14="http://schemas.microsoft.com/office/drawing/2010/main">
        <mc:Choice Requires="a14">
          <p:sp>
            <p:nvSpPr>
              <p:cNvPr id="3" name="Content Placeholder 4">
                <a:extLst>
                  <a:ext uri="{FF2B5EF4-FFF2-40B4-BE49-F238E27FC236}">
                    <a16:creationId xmlns:a16="http://schemas.microsoft.com/office/drawing/2014/main" id="{2B22D1E8-D641-420F-A5CA-17EF61B0D20E}"/>
                  </a:ext>
                </a:extLst>
              </p:cNvPr>
              <p:cNvSpPr txBox="1">
                <a:spLocks/>
              </p:cNvSpPr>
              <p:nvPr/>
            </p:nvSpPr>
            <p:spPr>
              <a:xfrm>
                <a:off x="392988" y="2626528"/>
                <a:ext cx="695860"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oMath>
                  </m:oMathPara>
                </a14:m>
                <a:endParaRPr lang="en-IN" dirty="0"/>
              </a:p>
            </p:txBody>
          </p:sp>
        </mc:Choice>
        <mc:Fallback xmlns="">
          <p:sp>
            <p:nvSpPr>
              <p:cNvPr id="3" name="Content Placeholder 4">
                <a:extLst>
                  <a:ext uri="{FF2B5EF4-FFF2-40B4-BE49-F238E27FC236}">
                    <a16:creationId xmlns:a16="http://schemas.microsoft.com/office/drawing/2014/main" id="{2B22D1E8-D641-420F-A5CA-17EF61B0D20E}"/>
                  </a:ext>
                </a:extLst>
              </p:cNvPr>
              <p:cNvSpPr txBox="1">
                <a:spLocks noRot="1" noChangeAspect="1" noMove="1" noResize="1" noEditPoints="1" noAdjustHandles="1" noChangeArrowheads="1" noChangeShapeType="1" noTextEdit="1"/>
              </p:cNvSpPr>
              <p:nvPr/>
            </p:nvSpPr>
            <p:spPr>
              <a:xfrm>
                <a:off x="392988" y="2626528"/>
                <a:ext cx="695860" cy="452489"/>
              </a:xfrm>
              <a:prstGeom prst="rect">
                <a:avLst/>
              </a:prstGeom>
              <a:blipFill>
                <a:blip r:embed="rId2"/>
                <a:stretch>
                  <a:fillRect l="-1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Content Placeholder 4">
                <a:extLst>
                  <a:ext uri="{FF2B5EF4-FFF2-40B4-BE49-F238E27FC236}">
                    <a16:creationId xmlns:a16="http://schemas.microsoft.com/office/drawing/2014/main" id="{A2F8D881-8F7B-4134-85E8-20F0F0C5C0AE}"/>
                  </a:ext>
                </a:extLst>
              </p:cNvPr>
              <p:cNvSpPr txBox="1">
                <a:spLocks/>
              </p:cNvSpPr>
              <p:nvPr/>
            </p:nvSpPr>
            <p:spPr>
              <a:xfrm>
                <a:off x="1018393" y="2626528"/>
                <a:ext cx="1000731"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0" smtClean="0">
                          <a:latin typeface="Cambria Math" panose="02040503050406030204" pitchFamily="18" charset="0"/>
                        </a:rPr>
                        <m:t>+</m:t>
                      </m:r>
                    </m:oMath>
                  </m:oMathPara>
                </a14:m>
                <a:endParaRPr lang="en-IN" dirty="0"/>
              </a:p>
            </p:txBody>
          </p:sp>
        </mc:Choice>
        <mc:Fallback xmlns="">
          <p:sp>
            <p:nvSpPr>
              <p:cNvPr id="11" name="Content Placeholder 4">
                <a:extLst>
                  <a:ext uri="{FF2B5EF4-FFF2-40B4-BE49-F238E27FC236}">
                    <a16:creationId xmlns:a16="http://schemas.microsoft.com/office/drawing/2014/main" id="{A2F8D881-8F7B-4134-85E8-20F0F0C5C0AE}"/>
                  </a:ext>
                </a:extLst>
              </p:cNvPr>
              <p:cNvSpPr txBox="1">
                <a:spLocks noRot="1" noChangeAspect="1" noMove="1" noResize="1" noEditPoints="1" noAdjustHandles="1" noChangeArrowheads="1" noChangeShapeType="1" noTextEdit="1"/>
              </p:cNvSpPr>
              <p:nvPr/>
            </p:nvSpPr>
            <p:spPr>
              <a:xfrm>
                <a:off x="1018393" y="2626528"/>
                <a:ext cx="1000731" cy="452489"/>
              </a:xfrm>
              <a:prstGeom prst="rect">
                <a:avLst/>
              </a:prstGeom>
              <a:blipFill>
                <a:blip r:embed="rId3"/>
                <a:stretch>
                  <a:fillRect l="-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Content Placeholder 4">
                <a:extLst>
                  <a:ext uri="{FF2B5EF4-FFF2-40B4-BE49-F238E27FC236}">
                    <a16:creationId xmlns:a16="http://schemas.microsoft.com/office/drawing/2014/main" id="{56059C1F-51BA-4BC5-BDEA-A4B7B8ECCDBB}"/>
                  </a:ext>
                </a:extLst>
              </p:cNvPr>
              <p:cNvSpPr txBox="1">
                <a:spLocks/>
              </p:cNvSpPr>
              <p:nvPr/>
            </p:nvSpPr>
            <p:spPr>
              <a:xfrm>
                <a:off x="1868996" y="2626528"/>
                <a:ext cx="1000729"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IN" dirty="0"/>
              </a:p>
            </p:txBody>
          </p:sp>
        </mc:Choice>
        <mc:Fallback xmlns="">
          <p:sp>
            <p:nvSpPr>
              <p:cNvPr id="13" name="Content Placeholder 4">
                <a:extLst>
                  <a:ext uri="{FF2B5EF4-FFF2-40B4-BE49-F238E27FC236}">
                    <a16:creationId xmlns:a16="http://schemas.microsoft.com/office/drawing/2014/main" id="{56059C1F-51BA-4BC5-BDEA-A4B7B8ECCDBB}"/>
                  </a:ext>
                </a:extLst>
              </p:cNvPr>
              <p:cNvSpPr txBox="1">
                <a:spLocks noRot="1" noChangeAspect="1" noMove="1" noResize="1" noEditPoints="1" noAdjustHandles="1" noChangeArrowheads="1" noChangeShapeType="1" noTextEdit="1"/>
              </p:cNvSpPr>
              <p:nvPr/>
            </p:nvSpPr>
            <p:spPr>
              <a:xfrm>
                <a:off x="1868996" y="2626528"/>
                <a:ext cx="1000729" cy="452489"/>
              </a:xfrm>
              <a:prstGeom prst="rect">
                <a:avLst/>
              </a:prstGeom>
              <a:blipFill>
                <a:blip r:embed="rId4"/>
                <a:stretch>
                  <a:fillRect l="-182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Content Placeholder 4">
                <a:extLst>
                  <a:ext uri="{FF2B5EF4-FFF2-40B4-BE49-F238E27FC236}">
                    <a16:creationId xmlns:a16="http://schemas.microsoft.com/office/drawing/2014/main" id="{08F2AF39-120E-45F9-BE36-9BF3E5138BE1}"/>
                  </a:ext>
                </a:extLst>
              </p:cNvPr>
              <p:cNvSpPr txBox="1">
                <a:spLocks/>
              </p:cNvSpPr>
              <p:nvPr/>
            </p:nvSpPr>
            <p:spPr>
              <a:xfrm>
                <a:off x="2705949" y="2626528"/>
                <a:ext cx="569508"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6</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IN" dirty="0"/>
              </a:p>
            </p:txBody>
          </p:sp>
        </mc:Choice>
        <mc:Fallback xmlns="">
          <p:sp>
            <p:nvSpPr>
              <p:cNvPr id="15" name="Content Placeholder 4">
                <a:extLst>
                  <a:ext uri="{FF2B5EF4-FFF2-40B4-BE49-F238E27FC236}">
                    <a16:creationId xmlns:a16="http://schemas.microsoft.com/office/drawing/2014/main" id="{08F2AF39-120E-45F9-BE36-9BF3E5138BE1}"/>
                  </a:ext>
                </a:extLst>
              </p:cNvPr>
              <p:cNvSpPr txBox="1">
                <a:spLocks noRot="1" noChangeAspect="1" noMove="1" noResize="1" noEditPoints="1" noAdjustHandles="1" noChangeArrowheads="1" noChangeShapeType="1" noTextEdit="1"/>
              </p:cNvSpPr>
              <p:nvPr/>
            </p:nvSpPr>
            <p:spPr>
              <a:xfrm>
                <a:off x="2705949" y="2626528"/>
                <a:ext cx="569508" cy="452489"/>
              </a:xfrm>
              <a:prstGeom prst="rect">
                <a:avLst/>
              </a:prstGeom>
              <a:blipFill>
                <a:blip r:embed="rId5"/>
                <a:stretch>
                  <a:fillRect l="-3226" r="-10753"/>
                </a:stretch>
              </a:blipFill>
            </p:spPr>
            <p:txBody>
              <a:bodyPr/>
              <a:lstStyle/>
              <a:p>
                <a:r>
                  <a:rPr lang="en-IN">
                    <a:noFill/>
                  </a:rPr>
                  <a:t> </a:t>
                </a:r>
              </a:p>
            </p:txBody>
          </p:sp>
        </mc:Fallback>
      </mc:AlternateContent>
      <p:sp>
        <p:nvSpPr>
          <p:cNvPr id="19" name="Content Placeholder 4">
            <a:extLst>
              <a:ext uri="{FF2B5EF4-FFF2-40B4-BE49-F238E27FC236}">
                <a16:creationId xmlns:a16="http://schemas.microsoft.com/office/drawing/2014/main" id="{F6B3A580-4488-4D64-9B3C-5115E8D6A5F1}"/>
              </a:ext>
            </a:extLst>
          </p:cNvPr>
          <p:cNvSpPr txBox="1">
            <a:spLocks/>
          </p:cNvSpPr>
          <p:nvPr/>
        </p:nvSpPr>
        <p:spPr>
          <a:xfrm>
            <a:off x="131180" y="3134763"/>
            <a:ext cx="5819677" cy="39090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chemeClr val="tx2"/>
                </a:solidFill>
              </a:rPr>
              <a:t>Subject to Constraints</a:t>
            </a:r>
            <a:endParaRPr lang="en-IN" dirty="0">
              <a:solidFill>
                <a:schemeClr val="tx2"/>
              </a:solidFill>
            </a:endParaRPr>
          </a:p>
          <a:p>
            <a:pPr marL="0" indent="0">
              <a:buNone/>
            </a:pPr>
            <a:endParaRPr lang="en-IN" dirty="0">
              <a:solidFill>
                <a:schemeClr val="tx2"/>
              </a:solidFill>
            </a:endParaRPr>
          </a:p>
        </p:txBody>
      </p:sp>
      <mc:AlternateContent xmlns:mc="http://schemas.openxmlformats.org/markup-compatibility/2006" xmlns:a14="http://schemas.microsoft.com/office/drawing/2010/main">
        <mc:Choice Requires="a14">
          <p:sp>
            <p:nvSpPr>
              <p:cNvPr id="23" name="Content Placeholder 4">
                <a:extLst>
                  <a:ext uri="{FF2B5EF4-FFF2-40B4-BE49-F238E27FC236}">
                    <a16:creationId xmlns:a16="http://schemas.microsoft.com/office/drawing/2014/main" id="{63587805-3ECF-4EB2-9D6A-98133F189CBE}"/>
                  </a:ext>
                </a:extLst>
              </p:cNvPr>
              <p:cNvSpPr txBox="1">
                <a:spLocks/>
              </p:cNvSpPr>
              <p:nvPr/>
            </p:nvSpPr>
            <p:spPr>
              <a:xfrm>
                <a:off x="420280" y="3755977"/>
                <a:ext cx="3223669"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0" smtClean="0">
                          <a:latin typeface="Cambria Math" panose="02040503050406030204" pitchFamily="18" charset="0"/>
                        </a:rPr>
                        <m:t>+</m:t>
                      </m:r>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≤440</m:t>
                      </m:r>
                    </m:oMath>
                  </m:oMathPara>
                </a14:m>
                <a:endParaRPr lang="en-IN" i="1" dirty="0"/>
              </a:p>
            </p:txBody>
          </p:sp>
        </mc:Choice>
        <mc:Fallback xmlns="">
          <p:sp>
            <p:nvSpPr>
              <p:cNvPr id="23" name="Content Placeholder 4">
                <a:extLst>
                  <a:ext uri="{FF2B5EF4-FFF2-40B4-BE49-F238E27FC236}">
                    <a16:creationId xmlns:a16="http://schemas.microsoft.com/office/drawing/2014/main" id="{63587805-3ECF-4EB2-9D6A-98133F189CBE}"/>
                  </a:ext>
                </a:extLst>
              </p:cNvPr>
              <p:cNvSpPr txBox="1">
                <a:spLocks noRot="1" noChangeAspect="1" noMove="1" noResize="1" noEditPoints="1" noAdjustHandles="1" noChangeArrowheads="1" noChangeShapeType="1" noTextEdit="1"/>
              </p:cNvSpPr>
              <p:nvPr/>
            </p:nvSpPr>
            <p:spPr>
              <a:xfrm>
                <a:off x="420280" y="3755977"/>
                <a:ext cx="3223669" cy="452489"/>
              </a:xfrm>
              <a:prstGeom prst="rect">
                <a:avLst/>
              </a:prstGeom>
              <a:blipFill>
                <a:blip r:embed="rId6"/>
                <a:stretch>
                  <a:fillRect l="-5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Content Placeholder 4">
                <a:extLst>
                  <a:ext uri="{FF2B5EF4-FFF2-40B4-BE49-F238E27FC236}">
                    <a16:creationId xmlns:a16="http://schemas.microsoft.com/office/drawing/2014/main" id="{1600C61A-DC19-47A0-989D-D02689E6D6CA}"/>
                  </a:ext>
                </a:extLst>
              </p:cNvPr>
              <p:cNvSpPr txBox="1">
                <a:spLocks/>
              </p:cNvSpPr>
              <p:nvPr/>
            </p:nvSpPr>
            <p:spPr>
              <a:xfrm>
                <a:off x="1260535" y="4273755"/>
                <a:ext cx="2476738"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≤470</m:t>
                      </m:r>
                    </m:oMath>
                  </m:oMathPara>
                </a14:m>
                <a:endParaRPr lang="en-IN" i="1" dirty="0"/>
              </a:p>
            </p:txBody>
          </p:sp>
        </mc:Choice>
        <mc:Fallback xmlns="">
          <p:sp>
            <p:nvSpPr>
              <p:cNvPr id="24" name="Content Placeholder 4">
                <a:extLst>
                  <a:ext uri="{FF2B5EF4-FFF2-40B4-BE49-F238E27FC236}">
                    <a16:creationId xmlns:a16="http://schemas.microsoft.com/office/drawing/2014/main" id="{1600C61A-DC19-47A0-989D-D02689E6D6CA}"/>
                  </a:ext>
                </a:extLst>
              </p:cNvPr>
              <p:cNvSpPr txBox="1">
                <a:spLocks noRot="1" noChangeAspect="1" noMove="1" noResize="1" noEditPoints="1" noAdjustHandles="1" noChangeArrowheads="1" noChangeShapeType="1" noTextEdit="1"/>
              </p:cNvSpPr>
              <p:nvPr/>
            </p:nvSpPr>
            <p:spPr>
              <a:xfrm>
                <a:off x="1260535" y="4273755"/>
                <a:ext cx="2476738" cy="452489"/>
              </a:xfrm>
              <a:prstGeom prst="rect">
                <a:avLst/>
              </a:prstGeom>
              <a:blipFill>
                <a:blip r:embed="rId7"/>
                <a:stretch>
                  <a:fillRect l="-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Content Placeholder 4">
                <a:extLst>
                  <a:ext uri="{FF2B5EF4-FFF2-40B4-BE49-F238E27FC236}">
                    <a16:creationId xmlns:a16="http://schemas.microsoft.com/office/drawing/2014/main" id="{511ABF73-F9A2-4C77-816D-7455806BA500}"/>
                  </a:ext>
                </a:extLst>
              </p:cNvPr>
              <p:cNvSpPr txBox="1">
                <a:spLocks/>
              </p:cNvSpPr>
              <p:nvPr/>
            </p:nvSpPr>
            <p:spPr>
              <a:xfrm>
                <a:off x="1260535" y="4791533"/>
                <a:ext cx="2476738"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0" smtClean="0">
                          <a:latin typeface="Cambria Math" panose="02040503050406030204" pitchFamily="18" charset="0"/>
                        </a:rPr>
                        <m:t>+</m:t>
                      </m:r>
                      <m:r>
                        <a:rPr lang="en-US" b="0" i="1" smtClean="0">
                          <a:latin typeface="Cambria Math" panose="02040503050406030204" pitchFamily="18" charset="0"/>
                        </a:rPr>
                        <m:t>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≤430</m:t>
                      </m:r>
                    </m:oMath>
                  </m:oMathPara>
                </a14:m>
                <a:endParaRPr lang="en-IN" i="1" dirty="0"/>
              </a:p>
            </p:txBody>
          </p:sp>
        </mc:Choice>
        <mc:Fallback xmlns="">
          <p:sp>
            <p:nvSpPr>
              <p:cNvPr id="25" name="Content Placeholder 4">
                <a:extLst>
                  <a:ext uri="{FF2B5EF4-FFF2-40B4-BE49-F238E27FC236}">
                    <a16:creationId xmlns:a16="http://schemas.microsoft.com/office/drawing/2014/main" id="{511ABF73-F9A2-4C77-816D-7455806BA500}"/>
                  </a:ext>
                </a:extLst>
              </p:cNvPr>
              <p:cNvSpPr txBox="1">
                <a:spLocks noRot="1" noChangeAspect="1" noMove="1" noResize="1" noEditPoints="1" noAdjustHandles="1" noChangeArrowheads="1" noChangeShapeType="1" noTextEdit="1"/>
              </p:cNvSpPr>
              <p:nvPr/>
            </p:nvSpPr>
            <p:spPr>
              <a:xfrm>
                <a:off x="1260535" y="4791533"/>
                <a:ext cx="2476738" cy="452489"/>
              </a:xfrm>
              <a:prstGeom prst="rect">
                <a:avLst/>
              </a:prstGeom>
              <a:blipFill>
                <a:blip r:embed="rId8"/>
                <a:stretch>
                  <a:fillRect l="-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Content Placeholder 4">
                <a:extLst>
                  <a:ext uri="{FF2B5EF4-FFF2-40B4-BE49-F238E27FC236}">
                    <a16:creationId xmlns:a16="http://schemas.microsoft.com/office/drawing/2014/main" id="{F39D4019-A451-4711-BEFD-1401E952AFBB}"/>
                  </a:ext>
                </a:extLst>
              </p:cNvPr>
              <p:cNvSpPr txBox="1">
                <a:spLocks/>
              </p:cNvSpPr>
              <p:nvPr/>
            </p:nvSpPr>
            <p:spPr>
              <a:xfrm>
                <a:off x="473472" y="5309312"/>
                <a:ext cx="5819677" cy="39090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≥0</m:t>
                    </m:r>
                  </m:oMath>
                </a14:m>
                <a:endParaRPr lang="en-IN" dirty="0">
                  <a:solidFill>
                    <a:schemeClr val="tx2"/>
                  </a:solidFill>
                </a:endParaRPr>
              </a:p>
            </p:txBody>
          </p:sp>
        </mc:Choice>
        <mc:Fallback xmlns="">
          <p:sp>
            <p:nvSpPr>
              <p:cNvPr id="26" name="Content Placeholder 4">
                <a:extLst>
                  <a:ext uri="{FF2B5EF4-FFF2-40B4-BE49-F238E27FC236}">
                    <a16:creationId xmlns:a16="http://schemas.microsoft.com/office/drawing/2014/main" id="{F39D4019-A451-4711-BEFD-1401E952AFBB}"/>
                  </a:ext>
                </a:extLst>
              </p:cNvPr>
              <p:cNvSpPr txBox="1">
                <a:spLocks noRot="1" noChangeAspect="1" noMove="1" noResize="1" noEditPoints="1" noAdjustHandles="1" noChangeArrowheads="1" noChangeShapeType="1" noTextEdit="1"/>
              </p:cNvSpPr>
              <p:nvPr/>
            </p:nvSpPr>
            <p:spPr>
              <a:xfrm>
                <a:off x="473472" y="5309312"/>
                <a:ext cx="5819677" cy="390906"/>
              </a:xfrm>
              <a:prstGeom prst="rect">
                <a:avLst/>
              </a:prstGeom>
              <a:blipFill>
                <a:blip r:embed="rId9"/>
                <a:stretch>
                  <a:fillRect l="-1677" t="-20313" b="-45313"/>
                </a:stretch>
              </a:blipFill>
            </p:spPr>
            <p:txBody>
              <a:bodyPr/>
              <a:lstStyle/>
              <a:p>
                <a:r>
                  <a:rPr lang="en-IN">
                    <a:noFill/>
                  </a:rPr>
                  <a:t> </a:t>
                </a:r>
              </a:p>
            </p:txBody>
          </p:sp>
        </mc:Fallback>
      </mc:AlternateContent>
    </p:spTree>
    <p:extLst>
      <p:ext uri="{BB962C8B-B14F-4D97-AF65-F5344CB8AC3E}">
        <p14:creationId xmlns:p14="http://schemas.microsoft.com/office/powerpoint/2010/main" val="296428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left)">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P spid="13" grpId="0"/>
      <p:bldP spid="15" grpId="0"/>
      <p:bldP spid="19" grpId="0"/>
      <p:bldP spid="23" grpId="0"/>
      <p:bldP spid="24" grpId="0"/>
      <p:bldP spid="25"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BBB9CC-35AE-4928-8093-1468BC5E09FD}"/>
              </a:ext>
            </a:extLst>
          </p:cNvPr>
          <p:cNvSpPr>
            <a:spLocks noGrp="1"/>
          </p:cNvSpPr>
          <p:nvPr>
            <p:ph type="title"/>
          </p:nvPr>
        </p:nvSpPr>
        <p:spPr/>
        <p:txBody>
          <a:bodyPr/>
          <a:lstStyle/>
          <a:p>
            <a:r>
              <a:rPr lang="en-US" dirty="0"/>
              <a:t>Problem 2 </a:t>
            </a:r>
            <a:r>
              <a:rPr lang="en-US" dirty="0">
                <a:solidFill>
                  <a:schemeClr val="accent6"/>
                </a:solidFill>
              </a:rPr>
              <a:t>(Diet Problem)</a:t>
            </a:r>
            <a:endParaRPr lang="en-IN" dirty="0">
              <a:solidFill>
                <a:schemeClr val="accent6"/>
              </a:solidFill>
            </a:endParaRPr>
          </a:p>
        </p:txBody>
      </p:sp>
      <p:sp>
        <p:nvSpPr>
          <p:cNvPr id="5" name="Content Placeholder 4">
            <a:extLst>
              <a:ext uri="{FF2B5EF4-FFF2-40B4-BE49-F238E27FC236}">
                <a16:creationId xmlns:a16="http://schemas.microsoft.com/office/drawing/2014/main" id="{82FE53C7-0EED-479C-9B0C-CEE59A8E9EEA}"/>
              </a:ext>
            </a:extLst>
          </p:cNvPr>
          <p:cNvSpPr>
            <a:spLocks noGrp="1"/>
          </p:cNvSpPr>
          <p:nvPr>
            <p:ph idx="1"/>
          </p:nvPr>
        </p:nvSpPr>
        <p:spPr>
          <a:xfrm>
            <a:off x="131180" y="863444"/>
            <a:ext cx="11929641" cy="1095985"/>
          </a:xfrm>
        </p:spPr>
        <p:txBody>
          <a:bodyPr/>
          <a:lstStyle/>
          <a:p>
            <a:r>
              <a:rPr lang="en-US" dirty="0"/>
              <a:t>A person wants to decide the constituents of a diet which will fulfil his daily requirements of proteins, fats and carbohydrates at the minimum cost. The choice is to be made from four different types of foods. The yields per unit of these foods are given in the table below:</a:t>
            </a:r>
            <a:endParaRPr lang="en-IN" dirty="0"/>
          </a:p>
        </p:txBody>
      </p:sp>
      <p:sp>
        <p:nvSpPr>
          <p:cNvPr id="9" name="Content Placeholder 4">
            <a:extLst>
              <a:ext uri="{FF2B5EF4-FFF2-40B4-BE49-F238E27FC236}">
                <a16:creationId xmlns:a16="http://schemas.microsoft.com/office/drawing/2014/main" id="{646DFF78-B2E7-4EF9-8849-CCDC4023351B}"/>
              </a:ext>
            </a:extLst>
          </p:cNvPr>
          <p:cNvSpPr txBox="1">
            <a:spLocks/>
          </p:cNvSpPr>
          <p:nvPr/>
        </p:nvSpPr>
        <p:spPr>
          <a:xfrm>
            <a:off x="131180" y="5697942"/>
            <a:ext cx="11929641" cy="474037"/>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algn="just">
              <a:lnSpc>
                <a:spcPct val="107000"/>
              </a:lnSpc>
              <a:spcBef>
                <a:spcPts val="600"/>
              </a:spcBef>
              <a:spcAft>
                <a:spcPts val="600"/>
              </a:spcAft>
              <a:buClr>
                <a:schemeClr val="accent6"/>
              </a:buClr>
            </a:pPr>
            <a:r>
              <a:rPr lang="en-IN" sz="2400" dirty="0">
                <a:solidFill>
                  <a:srgbClr val="000000"/>
                </a:solidFill>
              </a:rPr>
              <a:t>Formulate linear programming model for the problem.</a:t>
            </a:r>
            <a:endParaRPr lang="en-US" sz="2400" dirty="0">
              <a:solidFill>
                <a:srgbClr val="000000"/>
              </a:solidFill>
            </a:endParaRPr>
          </a:p>
        </p:txBody>
      </p:sp>
      <p:graphicFrame>
        <p:nvGraphicFramePr>
          <p:cNvPr id="2" name="Table 1">
            <a:extLst>
              <a:ext uri="{FF2B5EF4-FFF2-40B4-BE49-F238E27FC236}">
                <a16:creationId xmlns:a16="http://schemas.microsoft.com/office/drawing/2014/main" id="{D86345C3-EB97-42BB-B4A5-EE225E8C5CAB}"/>
              </a:ext>
            </a:extLst>
          </p:cNvPr>
          <p:cNvGraphicFramePr>
            <a:graphicFrameLocks noGrp="1"/>
          </p:cNvGraphicFramePr>
          <p:nvPr>
            <p:extLst>
              <p:ext uri="{D42A27DB-BD31-4B8C-83A1-F6EECF244321}">
                <p14:modId xmlns:p14="http://schemas.microsoft.com/office/powerpoint/2010/main" val="2853074958"/>
              </p:ext>
            </p:extLst>
          </p:nvPr>
        </p:nvGraphicFramePr>
        <p:xfrm>
          <a:off x="1626521" y="2251898"/>
          <a:ext cx="8938958" cy="3107520"/>
        </p:xfrm>
        <a:graphic>
          <a:graphicData uri="http://schemas.openxmlformats.org/drawingml/2006/table">
            <a:tbl>
              <a:tblPr>
                <a:tableStyleId>{5C22544A-7EE6-4342-B048-85BDC9FD1C3A}</a:tableStyleId>
              </a:tblPr>
              <a:tblGrid>
                <a:gridCol w="1706408">
                  <a:extLst>
                    <a:ext uri="{9D8B030D-6E8A-4147-A177-3AD203B41FA5}">
                      <a16:colId xmlns:a16="http://schemas.microsoft.com/office/drawing/2014/main" val="765375754"/>
                    </a:ext>
                  </a:extLst>
                </a:gridCol>
                <a:gridCol w="1619155">
                  <a:extLst>
                    <a:ext uri="{9D8B030D-6E8A-4147-A177-3AD203B41FA5}">
                      <a16:colId xmlns:a16="http://schemas.microsoft.com/office/drawing/2014/main" val="4006022375"/>
                    </a:ext>
                  </a:extLst>
                </a:gridCol>
                <a:gridCol w="1724545">
                  <a:extLst>
                    <a:ext uri="{9D8B030D-6E8A-4147-A177-3AD203B41FA5}">
                      <a16:colId xmlns:a16="http://schemas.microsoft.com/office/drawing/2014/main" val="3728274389"/>
                    </a:ext>
                  </a:extLst>
                </a:gridCol>
                <a:gridCol w="1965296">
                  <a:extLst>
                    <a:ext uri="{9D8B030D-6E8A-4147-A177-3AD203B41FA5}">
                      <a16:colId xmlns:a16="http://schemas.microsoft.com/office/drawing/2014/main" val="3463741401"/>
                    </a:ext>
                  </a:extLst>
                </a:gridCol>
                <a:gridCol w="1923554">
                  <a:extLst>
                    <a:ext uri="{9D8B030D-6E8A-4147-A177-3AD203B41FA5}">
                      <a16:colId xmlns:a16="http://schemas.microsoft.com/office/drawing/2014/main" val="2928546219"/>
                    </a:ext>
                  </a:extLst>
                </a:gridCol>
              </a:tblGrid>
              <a:tr h="396000">
                <a:tc rowSpan="2">
                  <a:txBody>
                    <a:bodyPr/>
                    <a:lstStyle/>
                    <a:p>
                      <a:pPr marL="0" marR="0" algn="ctr" defTabSz="914400" rtl="0" eaLnBrk="1" latinLnBrk="0" hangingPunct="1">
                        <a:lnSpc>
                          <a:spcPct val="100000"/>
                        </a:lnSpc>
                        <a:spcBef>
                          <a:spcPts val="0"/>
                        </a:spcBef>
                        <a:spcAft>
                          <a:spcPts val="0"/>
                        </a:spcAft>
                      </a:pPr>
                      <a:r>
                        <a:rPr lang="en-US" sz="2400" b="1" dirty="0">
                          <a:solidFill>
                            <a:schemeClr val="tx1"/>
                          </a:solidFill>
                          <a:latin typeface="+mn-lt"/>
                        </a:rPr>
                        <a:t>Food Type</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gridSpan="3">
                  <a:txBody>
                    <a:bodyPr/>
                    <a:lstStyle/>
                    <a:p>
                      <a:pPr marL="0" marR="0" algn="ctr">
                        <a:lnSpc>
                          <a:spcPct val="100000"/>
                        </a:lnSpc>
                        <a:spcBef>
                          <a:spcPts val="0"/>
                        </a:spcBef>
                        <a:spcAft>
                          <a:spcPts val="0"/>
                        </a:spcAft>
                      </a:pPr>
                      <a:r>
                        <a:rPr lang="en-US" sz="2400" b="1" dirty="0"/>
                        <a:t>Yield per unit</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hMerge="1">
                  <a:txBody>
                    <a:bodyPr/>
                    <a:lstStyle/>
                    <a:p>
                      <a:endParaRPr lang="en-US"/>
                    </a:p>
                  </a:txBody>
                  <a:tcPr/>
                </a:tc>
                <a:tc hMerge="1">
                  <a:txBody>
                    <a:bodyPr/>
                    <a:lstStyle/>
                    <a:p>
                      <a:endParaRPr lang="en-US"/>
                    </a:p>
                  </a:txBody>
                  <a:tcPr/>
                </a:tc>
                <a:tc rowSpan="2">
                  <a:txBody>
                    <a:bodyPr/>
                    <a:lstStyle/>
                    <a:p>
                      <a:pPr marL="0" marR="0" algn="ctr" defTabSz="914400" rtl="0" eaLnBrk="1" latinLnBrk="0" hangingPunct="1">
                        <a:lnSpc>
                          <a:spcPct val="100000"/>
                        </a:lnSpc>
                        <a:spcBef>
                          <a:spcPts val="0"/>
                        </a:spcBef>
                        <a:spcAft>
                          <a:spcPts val="0"/>
                        </a:spcAft>
                      </a:pPr>
                      <a:r>
                        <a:rPr lang="en-US" sz="2400" b="1" dirty="0">
                          <a:solidFill>
                            <a:schemeClr val="tx1"/>
                          </a:solidFill>
                          <a:latin typeface="+mn-lt"/>
                        </a:rPr>
                        <a:t>Cost per unit </a:t>
                      </a:r>
                    </a:p>
                    <a:p>
                      <a:pPr marL="0" marR="0" algn="ctr" defTabSz="914400" rtl="0" eaLnBrk="1" latinLnBrk="0" hangingPunct="1">
                        <a:lnSpc>
                          <a:spcPct val="100000"/>
                        </a:lnSpc>
                        <a:spcBef>
                          <a:spcPts val="0"/>
                        </a:spcBef>
                        <a:spcAft>
                          <a:spcPts val="0"/>
                        </a:spcAft>
                      </a:pPr>
                      <a:r>
                        <a:rPr lang="en-US" sz="2400" b="1" dirty="0">
                          <a:solidFill>
                            <a:schemeClr val="tx1"/>
                          </a:solidFill>
                          <a:latin typeface="+mn-lt"/>
                        </a:rPr>
                        <a:t>(Rs.)</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extLst>
                  <a:ext uri="{0D108BD9-81ED-4DB2-BD59-A6C34878D82A}">
                    <a16:rowId xmlns:a16="http://schemas.microsoft.com/office/drawing/2014/main" val="2965132592"/>
                  </a:ext>
                </a:extLst>
              </a:tr>
              <a:tr h="396000">
                <a:tc vMerge="1">
                  <a:txBody>
                    <a:bodyPr/>
                    <a:lstStyle/>
                    <a:p>
                      <a:endParaRPr lang="en-US"/>
                    </a:p>
                  </a:txBody>
                  <a:tcPr/>
                </a:tc>
                <a:tc>
                  <a:txBody>
                    <a:bodyPr/>
                    <a:lstStyle/>
                    <a:p>
                      <a:pPr marL="0" marR="0" algn="ctr" defTabSz="914400" rtl="0" eaLnBrk="1" latinLnBrk="0" hangingPunct="1">
                        <a:lnSpc>
                          <a:spcPct val="100000"/>
                        </a:lnSpc>
                        <a:spcBef>
                          <a:spcPts val="0"/>
                        </a:spcBef>
                        <a:spcAft>
                          <a:spcPts val="0"/>
                        </a:spcAft>
                      </a:pPr>
                      <a:r>
                        <a:rPr lang="en-US" sz="2400" b="1" dirty="0">
                          <a:solidFill>
                            <a:schemeClr val="tx1"/>
                          </a:solidFill>
                          <a:latin typeface="+mn-lt"/>
                        </a:rPr>
                        <a:t>Proteins</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defTabSz="914400" rtl="0" eaLnBrk="1" latinLnBrk="0" hangingPunct="1">
                        <a:lnSpc>
                          <a:spcPct val="100000"/>
                        </a:lnSpc>
                        <a:spcBef>
                          <a:spcPts val="0"/>
                        </a:spcBef>
                        <a:spcAft>
                          <a:spcPts val="0"/>
                        </a:spcAft>
                      </a:pPr>
                      <a:r>
                        <a:rPr lang="en-US" sz="2400" b="1" dirty="0">
                          <a:solidFill>
                            <a:schemeClr val="tx1"/>
                          </a:solidFill>
                          <a:latin typeface="+mn-lt"/>
                        </a:rPr>
                        <a:t>Fats</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defTabSz="914400" rtl="0" eaLnBrk="1" latinLnBrk="0" hangingPunct="1">
                        <a:lnSpc>
                          <a:spcPct val="100000"/>
                        </a:lnSpc>
                        <a:spcBef>
                          <a:spcPts val="0"/>
                        </a:spcBef>
                        <a:spcAft>
                          <a:spcPts val="0"/>
                        </a:spcAft>
                      </a:pPr>
                      <a:r>
                        <a:rPr lang="en-US" sz="2400" b="1" dirty="0">
                          <a:solidFill>
                            <a:schemeClr val="tx1"/>
                          </a:solidFill>
                          <a:latin typeface="+mn-lt"/>
                        </a:rPr>
                        <a:t>Carbohydrates</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vMerge="1">
                  <a:txBody>
                    <a:bodyPr/>
                    <a:lstStyle/>
                    <a:p>
                      <a:endParaRPr lang="en-US"/>
                    </a:p>
                  </a:txBody>
                  <a:tcPr/>
                </a:tc>
                <a:extLst>
                  <a:ext uri="{0D108BD9-81ED-4DB2-BD59-A6C34878D82A}">
                    <a16:rowId xmlns:a16="http://schemas.microsoft.com/office/drawing/2014/main" val="1619134676"/>
                  </a:ext>
                </a:extLst>
              </a:tr>
              <a:tr h="396000">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1</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3</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2</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6</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45</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17552806"/>
                  </a:ext>
                </a:extLst>
              </a:tr>
              <a:tr h="396000">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2</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4</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2</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4</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40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48952240"/>
                  </a:ext>
                </a:extLst>
              </a:tr>
              <a:tr h="396000">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3</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8</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7</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7</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85</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84506594"/>
                  </a:ext>
                </a:extLst>
              </a:tr>
              <a:tr h="396000">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4</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6</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5</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4</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65</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3339132"/>
                  </a:ext>
                </a:extLst>
              </a:tr>
              <a:tr h="720147">
                <a:tc>
                  <a:txBody>
                    <a:bodyPr/>
                    <a:lstStyle/>
                    <a:p>
                      <a:pPr marL="0" marR="0" algn="ctr" defTabSz="914400" rtl="0" eaLnBrk="1" latinLnBrk="0" hangingPunct="1">
                        <a:lnSpc>
                          <a:spcPct val="100000"/>
                        </a:lnSpc>
                        <a:spcBef>
                          <a:spcPts val="0"/>
                        </a:spcBef>
                        <a:spcAft>
                          <a:spcPts val="0"/>
                        </a:spcAft>
                      </a:pPr>
                      <a:r>
                        <a:rPr lang="en-US" sz="2400" b="1" kern="1200" dirty="0">
                          <a:solidFill>
                            <a:schemeClr val="tx1"/>
                          </a:solidFill>
                          <a:latin typeface="+mn-lt"/>
                          <a:ea typeface="+mn-ea"/>
                          <a:cs typeface="+mn-cs"/>
                        </a:rPr>
                        <a:t>Minimum</a:t>
                      </a:r>
                    </a:p>
                    <a:p>
                      <a:pPr marL="0" marR="0" algn="ctr" defTabSz="914400" rtl="0" eaLnBrk="1" latinLnBrk="0" hangingPunct="1">
                        <a:lnSpc>
                          <a:spcPct val="100000"/>
                        </a:lnSpc>
                        <a:spcBef>
                          <a:spcPts val="0"/>
                        </a:spcBef>
                        <a:spcAft>
                          <a:spcPts val="0"/>
                        </a:spcAft>
                      </a:pPr>
                      <a:r>
                        <a:rPr lang="en-US" sz="2400" b="1" kern="1200" dirty="0">
                          <a:solidFill>
                            <a:schemeClr val="tx1"/>
                          </a:solidFill>
                          <a:latin typeface="+mn-lt"/>
                          <a:ea typeface="+mn-ea"/>
                          <a:cs typeface="+mn-cs"/>
                        </a:rPr>
                        <a:t>Requirement</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800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200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700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2400" dirty="0">
                          <a:solidFill>
                            <a:schemeClr val="tx1"/>
                          </a:solidFill>
                          <a:latin typeface="+mn-lt"/>
                        </a:rPr>
                        <a:t> </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06921973"/>
                  </a:ext>
                </a:extLst>
              </a:tr>
            </a:tbl>
          </a:graphicData>
        </a:graphic>
      </p:graphicFrame>
    </p:spTree>
    <p:extLst>
      <p:ext uri="{BB962C8B-B14F-4D97-AF65-F5344CB8AC3E}">
        <p14:creationId xmlns:p14="http://schemas.microsoft.com/office/powerpoint/2010/main" val="261034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BBB9CC-35AE-4928-8093-1468BC5E09FD}"/>
              </a:ext>
            </a:extLst>
          </p:cNvPr>
          <p:cNvSpPr>
            <a:spLocks noGrp="1"/>
          </p:cNvSpPr>
          <p:nvPr>
            <p:ph type="title"/>
          </p:nvPr>
        </p:nvSpPr>
        <p:spPr/>
        <p:txBody>
          <a:bodyPr/>
          <a:lstStyle/>
          <a:p>
            <a:r>
              <a:rPr lang="en-US" dirty="0"/>
              <a:t>Problem 2 </a:t>
            </a:r>
            <a:r>
              <a:rPr lang="en-US" dirty="0">
                <a:solidFill>
                  <a:schemeClr val="accent6"/>
                </a:solidFill>
              </a:rPr>
              <a:t>(Diet Problem)</a:t>
            </a:r>
            <a:endParaRPr lang="en-IN" dirty="0">
              <a:solidFill>
                <a:schemeClr val="accent6"/>
              </a:solidFill>
            </a:endParaRPr>
          </a:p>
        </p:txBody>
      </p:sp>
      <p:graphicFrame>
        <p:nvGraphicFramePr>
          <p:cNvPr id="27" name="Table 26">
            <a:extLst>
              <a:ext uri="{FF2B5EF4-FFF2-40B4-BE49-F238E27FC236}">
                <a16:creationId xmlns:a16="http://schemas.microsoft.com/office/drawing/2014/main" id="{0E6D931E-C046-48D5-ABC8-84A69CCFF2F6}"/>
              </a:ext>
            </a:extLst>
          </p:cNvPr>
          <p:cNvGraphicFramePr>
            <a:graphicFrameLocks noGrp="1"/>
          </p:cNvGraphicFramePr>
          <p:nvPr/>
        </p:nvGraphicFramePr>
        <p:xfrm>
          <a:off x="6478141" y="887110"/>
          <a:ext cx="5636102" cy="1950720"/>
        </p:xfrm>
        <a:graphic>
          <a:graphicData uri="http://schemas.openxmlformats.org/drawingml/2006/table">
            <a:tbl>
              <a:tblPr>
                <a:tableStyleId>{5C22544A-7EE6-4342-B048-85BDC9FD1C3A}</a:tableStyleId>
              </a:tblPr>
              <a:tblGrid>
                <a:gridCol w="1160753">
                  <a:extLst>
                    <a:ext uri="{9D8B030D-6E8A-4147-A177-3AD203B41FA5}">
                      <a16:colId xmlns:a16="http://schemas.microsoft.com/office/drawing/2014/main" val="765375754"/>
                    </a:ext>
                  </a:extLst>
                </a:gridCol>
                <a:gridCol w="1101401">
                  <a:extLst>
                    <a:ext uri="{9D8B030D-6E8A-4147-A177-3AD203B41FA5}">
                      <a16:colId xmlns:a16="http://schemas.microsoft.com/office/drawing/2014/main" val="4006022375"/>
                    </a:ext>
                  </a:extLst>
                </a:gridCol>
                <a:gridCol w="1173091">
                  <a:extLst>
                    <a:ext uri="{9D8B030D-6E8A-4147-A177-3AD203B41FA5}">
                      <a16:colId xmlns:a16="http://schemas.microsoft.com/office/drawing/2014/main" val="3728274389"/>
                    </a:ext>
                  </a:extLst>
                </a:gridCol>
                <a:gridCol w="1336857">
                  <a:extLst>
                    <a:ext uri="{9D8B030D-6E8A-4147-A177-3AD203B41FA5}">
                      <a16:colId xmlns:a16="http://schemas.microsoft.com/office/drawing/2014/main" val="3463741401"/>
                    </a:ext>
                  </a:extLst>
                </a:gridCol>
                <a:gridCol w="864000">
                  <a:extLst>
                    <a:ext uri="{9D8B030D-6E8A-4147-A177-3AD203B41FA5}">
                      <a16:colId xmlns:a16="http://schemas.microsoft.com/office/drawing/2014/main" val="2928546219"/>
                    </a:ext>
                  </a:extLst>
                </a:gridCol>
              </a:tblGrid>
              <a:tr h="237285">
                <a:tc rowSpan="2">
                  <a:txBody>
                    <a:bodyPr/>
                    <a:lstStyle/>
                    <a:p>
                      <a:pPr marL="0" marR="0" algn="ctr" defTabSz="914400" rtl="0" eaLnBrk="1" latinLnBrk="0" hangingPunct="1">
                        <a:lnSpc>
                          <a:spcPct val="100000"/>
                        </a:lnSpc>
                        <a:spcBef>
                          <a:spcPts val="0"/>
                        </a:spcBef>
                        <a:spcAft>
                          <a:spcPts val="0"/>
                        </a:spcAft>
                      </a:pPr>
                      <a:r>
                        <a:rPr lang="en-US" sz="1600" b="1" dirty="0">
                          <a:solidFill>
                            <a:schemeClr val="tx1"/>
                          </a:solidFill>
                          <a:latin typeface="+mn-lt"/>
                        </a:rPr>
                        <a:t>Food Type</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gridSpan="3">
                  <a:txBody>
                    <a:bodyPr/>
                    <a:lstStyle/>
                    <a:p>
                      <a:pPr marL="0" marR="0" algn="ctr">
                        <a:lnSpc>
                          <a:spcPct val="100000"/>
                        </a:lnSpc>
                        <a:spcBef>
                          <a:spcPts val="0"/>
                        </a:spcBef>
                        <a:spcAft>
                          <a:spcPts val="0"/>
                        </a:spcAft>
                      </a:pPr>
                      <a:r>
                        <a:rPr lang="en-US" sz="1600" b="1" dirty="0"/>
                        <a:t>Yield per unit</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hMerge="1">
                  <a:txBody>
                    <a:bodyPr/>
                    <a:lstStyle/>
                    <a:p>
                      <a:endParaRPr lang="en-US"/>
                    </a:p>
                  </a:txBody>
                  <a:tcPr/>
                </a:tc>
                <a:tc hMerge="1">
                  <a:txBody>
                    <a:bodyPr/>
                    <a:lstStyle/>
                    <a:p>
                      <a:endParaRPr lang="en-US"/>
                    </a:p>
                  </a:txBody>
                  <a:tcPr/>
                </a:tc>
                <a:tc rowSpan="2">
                  <a:txBody>
                    <a:bodyPr/>
                    <a:lstStyle/>
                    <a:p>
                      <a:pPr marL="0" marR="0" algn="ctr" defTabSz="914400" rtl="0" eaLnBrk="1" latinLnBrk="0" hangingPunct="1">
                        <a:lnSpc>
                          <a:spcPct val="100000"/>
                        </a:lnSpc>
                        <a:spcBef>
                          <a:spcPts val="0"/>
                        </a:spcBef>
                        <a:spcAft>
                          <a:spcPts val="0"/>
                        </a:spcAft>
                      </a:pPr>
                      <a:r>
                        <a:rPr lang="en-US" sz="1600" b="1" dirty="0">
                          <a:solidFill>
                            <a:schemeClr val="tx1"/>
                          </a:solidFill>
                          <a:latin typeface="+mn-lt"/>
                        </a:rPr>
                        <a:t>Cost per unit (Rs.)</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extLst>
                  <a:ext uri="{0D108BD9-81ED-4DB2-BD59-A6C34878D82A}">
                    <a16:rowId xmlns:a16="http://schemas.microsoft.com/office/drawing/2014/main" val="2965132592"/>
                  </a:ext>
                </a:extLst>
              </a:tr>
              <a:tr h="237285">
                <a:tc vMerge="1">
                  <a:txBody>
                    <a:bodyPr/>
                    <a:lstStyle/>
                    <a:p>
                      <a:endParaRPr lang="en-US"/>
                    </a:p>
                  </a:txBody>
                  <a:tcPr/>
                </a:tc>
                <a:tc>
                  <a:txBody>
                    <a:bodyPr/>
                    <a:lstStyle/>
                    <a:p>
                      <a:pPr marL="0" marR="0" algn="ctr" defTabSz="914400" rtl="0" eaLnBrk="1" latinLnBrk="0" hangingPunct="1">
                        <a:lnSpc>
                          <a:spcPct val="100000"/>
                        </a:lnSpc>
                        <a:spcBef>
                          <a:spcPts val="0"/>
                        </a:spcBef>
                        <a:spcAft>
                          <a:spcPts val="0"/>
                        </a:spcAft>
                      </a:pPr>
                      <a:r>
                        <a:rPr lang="en-US" sz="1600" b="1" dirty="0">
                          <a:solidFill>
                            <a:schemeClr val="tx1"/>
                          </a:solidFill>
                          <a:latin typeface="+mn-lt"/>
                        </a:rPr>
                        <a:t>Proteins</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defTabSz="914400" rtl="0" eaLnBrk="1" latinLnBrk="0" hangingPunct="1">
                        <a:lnSpc>
                          <a:spcPct val="100000"/>
                        </a:lnSpc>
                        <a:spcBef>
                          <a:spcPts val="0"/>
                        </a:spcBef>
                        <a:spcAft>
                          <a:spcPts val="0"/>
                        </a:spcAft>
                      </a:pPr>
                      <a:r>
                        <a:rPr lang="en-US" sz="1600" b="1" dirty="0">
                          <a:solidFill>
                            <a:schemeClr val="tx1"/>
                          </a:solidFill>
                          <a:latin typeface="+mn-lt"/>
                        </a:rPr>
                        <a:t>Fats</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defTabSz="914400" rtl="0" eaLnBrk="1" latinLnBrk="0" hangingPunct="1">
                        <a:lnSpc>
                          <a:spcPct val="100000"/>
                        </a:lnSpc>
                        <a:spcBef>
                          <a:spcPts val="0"/>
                        </a:spcBef>
                        <a:spcAft>
                          <a:spcPts val="0"/>
                        </a:spcAft>
                      </a:pPr>
                      <a:r>
                        <a:rPr lang="en-US" sz="1600" b="1" dirty="0">
                          <a:solidFill>
                            <a:schemeClr val="tx1"/>
                          </a:solidFill>
                          <a:latin typeface="+mn-lt"/>
                        </a:rPr>
                        <a:t>Carbohydrates</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vMerge="1">
                  <a:txBody>
                    <a:bodyPr/>
                    <a:lstStyle/>
                    <a:p>
                      <a:endParaRPr lang="en-US"/>
                    </a:p>
                  </a:txBody>
                  <a:tcPr/>
                </a:tc>
                <a:extLst>
                  <a:ext uri="{0D108BD9-81ED-4DB2-BD59-A6C34878D82A}">
                    <a16:rowId xmlns:a16="http://schemas.microsoft.com/office/drawing/2014/main" val="1619134676"/>
                  </a:ext>
                </a:extLst>
              </a:tr>
              <a:tr h="237285">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1</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3</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2</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6</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45</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17552806"/>
                  </a:ext>
                </a:extLst>
              </a:tr>
              <a:tr h="237285">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2</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4</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2</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4</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40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48952240"/>
                  </a:ext>
                </a:extLst>
              </a:tr>
              <a:tr h="237285">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3</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8</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7</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7</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85</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84506594"/>
                  </a:ext>
                </a:extLst>
              </a:tr>
              <a:tr h="237285">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4</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6</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5</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4</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65</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3339132"/>
                  </a:ext>
                </a:extLst>
              </a:tr>
              <a:tr h="438331">
                <a:tc>
                  <a:txBody>
                    <a:bodyPr/>
                    <a:lstStyle/>
                    <a:p>
                      <a:pPr marL="0" marR="0" algn="ctr" defTabSz="914400" rtl="0" eaLnBrk="1" latinLnBrk="0" hangingPunct="1">
                        <a:lnSpc>
                          <a:spcPct val="100000"/>
                        </a:lnSpc>
                        <a:spcBef>
                          <a:spcPts val="0"/>
                        </a:spcBef>
                        <a:spcAft>
                          <a:spcPts val="0"/>
                        </a:spcAft>
                      </a:pPr>
                      <a:r>
                        <a:rPr lang="en-US" sz="1600" b="1" kern="1200" dirty="0">
                          <a:solidFill>
                            <a:schemeClr val="tx1"/>
                          </a:solidFill>
                          <a:latin typeface="+mn-lt"/>
                          <a:ea typeface="+mn-ea"/>
                          <a:cs typeface="+mn-cs"/>
                        </a:rPr>
                        <a:t>Minimum</a:t>
                      </a:r>
                    </a:p>
                    <a:p>
                      <a:pPr marL="0" marR="0" algn="ctr" defTabSz="914400" rtl="0" eaLnBrk="1" latinLnBrk="0" hangingPunct="1">
                        <a:lnSpc>
                          <a:spcPct val="100000"/>
                        </a:lnSpc>
                        <a:spcBef>
                          <a:spcPts val="0"/>
                        </a:spcBef>
                        <a:spcAft>
                          <a:spcPts val="0"/>
                        </a:spcAft>
                      </a:pPr>
                      <a:r>
                        <a:rPr lang="en-US" sz="1600" b="1" kern="1200" dirty="0">
                          <a:solidFill>
                            <a:schemeClr val="tx1"/>
                          </a:solidFill>
                          <a:latin typeface="+mn-lt"/>
                          <a:ea typeface="+mn-ea"/>
                          <a:cs typeface="+mn-cs"/>
                        </a:rPr>
                        <a:t>Requirement</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800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200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700</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defTabSz="914400" rtl="0" eaLnBrk="1" latinLnBrk="0" hangingPunct="1">
                        <a:lnSpc>
                          <a:spcPct val="100000"/>
                        </a:lnSpc>
                        <a:spcBef>
                          <a:spcPts val="0"/>
                        </a:spcBef>
                        <a:spcAft>
                          <a:spcPts val="0"/>
                        </a:spcAft>
                      </a:pPr>
                      <a:r>
                        <a:rPr lang="en-US" sz="1600" dirty="0">
                          <a:solidFill>
                            <a:schemeClr val="tx1"/>
                          </a:solidFill>
                          <a:latin typeface="+mn-lt"/>
                        </a:rPr>
                        <a:t> </a:t>
                      </a: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06921973"/>
                  </a:ext>
                </a:extLst>
              </a:tr>
            </a:tbl>
          </a:graphicData>
        </a:graphic>
      </p:graphicFrame>
      <p:sp>
        <p:nvSpPr>
          <p:cNvPr id="29" name="Content Placeholder 4">
            <a:extLst>
              <a:ext uri="{FF2B5EF4-FFF2-40B4-BE49-F238E27FC236}">
                <a16:creationId xmlns:a16="http://schemas.microsoft.com/office/drawing/2014/main" id="{FD303095-BDA4-45B9-B643-87F9B52FEEB3}"/>
              </a:ext>
            </a:extLst>
          </p:cNvPr>
          <p:cNvSpPr txBox="1">
            <a:spLocks/>
          </p:cNvSpPr>
          <p:nvPr/>
        </p:nvSpPr>
        <p:spPr>
          <a:xfrm>
            <a:off x="131180" y="870417"/>
            <a:ext cx="5819677" cy="152574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Let x</a:t>
            </a:r>
            <a:r>
              <a:rPr lang="en-US" baseline="-25000" dirty="0"/>
              <a:t>1</a:t>
            </a:r>
            <a:r>
              <a:rPr lang="en-US" dirty="0"/>
              <a:t>, x</a:t>
            </a:r>
            <a:r>
              <a:rPr lang="en-US" baseline="-25000" dirty="0"/>
              <a:t>2</a:t>
            </a:r>
            <a:r>
              <a:rPr lang="en-US" dirty="0"/>
              <a:t>, x</a:t>
            </a:r>
            <a:r>
              <a:rPr lang="en-US" baseline="-25000" dirty="0"/>
              <a:t>3</a:t>
            </a:r>
            <a:r>
              <a:rPr lang="en-US" dirty="0"/>
              <a:t> and x</a:t>
            </a:r>
            <a:r>
              <a:rPr lang="en-US" baseline="-25000" dirty="0"/>
              <a:t>4</a:t>
            </a:r>
            <a:r>
              <a:rPr lang="en-US" dirty="0"/>
              <a:t> denote the number of units of food of type 1, 2, 3 and 4 respectively. </a:t>
            </a:r>
          </a:p>
          <a:p>
            <a:pPr>
              <a:buClr>
                <a:schemeClr val="accent6"/>
              </a:buClr>
            </a:pPr>
            <a:r>
              <a:rPr lang="en-IN" dirty="0">
                <a:solidFill>
                  <a:schemeClr val="tx2"/>
                </a:solidFill>
              </a:rPr>
              <a:t>Objective Function</a:t>
            </a:r>
          </a:p>
          <a:p>
            <a:pPr marL="0" indent="0">
              <a:buClr>
                <a:schemeClr val="accent6"/>
              </a:buClr>
              <a:buNone/>
            </a:pPr>
            <a:endParaRPr lang="en-IN" dirty="0">
              <a:solidFill>
                <a:schemeClr val="tx2"/>
              </a:solidFill>
            </a:endParaRPr>
          </a:p>
        </p:txBody>
      </p:sp>
      <p:sp>
        <p:nvSpPr>
          <p:cNvPr id="31" name="Content Placeholder 4">
            <a:extLst>
              <a:ext uri="{FF2B5EF4-FFF2-40B4-BE49-F238E27FC236}">
                <a16:creationId xmlns:a16="http://schemas.microsoft.com/office/drawing/2014/main" id="{AAD69117-7B53-4A3A-81EC-A714AC06A7F4}"/>
              </a:ext>
            </a:extLst>
          </p:cNvPr>
          <p:cNvSpPr txBox="1">
            <a:spLocks/>
          </p:cNvSpPr>
          <p:nvPr/>
        </p:nvSpPr>
        <p:spPr>
          <a:xfrm>
            <a:off x="392988" y="2461457"/>
            <a:ext cx="5819677"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Minimize</a:t>
            </a:r>
            <a:endParaRPr lang="en-IN" dirty="0"/>
          </a:p>
        </p:txBody>
      </p:sp>
      <mc:AlternateContent xmlns:mc="http://schemas.openxmlformats.org/markup-compatibility/2006" xmlns:a14="http://schemas.microsoft.com/office/drawing/2010/main">
        <mc:Choice Requires="a14">
          <p:sp>
            <p:nvSpPr>
              <p:cNvPr id="33" name="Content Placeholder 4">
                <a:extLst>
                  <a:ext uri="{FF2B5EF4-FFF2-40B4-BE49-F238E27FC236}">
                    <a16:creationId xmlns:a16="http://schemas.microsoft.com/office/drawing/2014/main" id="{1A48AAA9-89EA-44FB-8598-8ED8359CB33B}"/>
                  </a:ext>
                </a:extLst>
              </p:cNvPr>
              <p:cNvSpPr txBox="1">
                <a:spLocks/>
              </p:cNvSpPr>
              <p:nvPr/>
            </p:nvSpPr>
            <p:spPr>
              <a:xfrm>
                <a:off x="392988" y="2975530"/>
                <a:ext cx="695860"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oMath>
                  </m:oMathPara>
                </a14:m>
                <a:endParaRPr lang="en-IN" dirty="0"/>
              </a:p>
            </p:txBody>
          </p:sp>
        </mc:Choice>
        <mc:Fallback xmlns="">
          <p:sp>
            <p:nvSpPr>
              <p:cNvPr id="33" name="Content Placeholder 4">
                <a:extLst>
                  <a:ext uri="{FF2B5EF4-FFF2-40B4-BE49-F238E27FC236}">
                    <a16:creationId xmlns:a16="http://schemas.microsoft.com/office/drawing/2014/main" id="{1A48AAA9-89EA-44FB-8598-8ED8359CB33B}"/>
                  </a:ext>
                </a:extLst>
              </p:cNvPr>
              <p:cNvSpPr txBox="1">
                <a:spLocks noRot="1" noChangeAspect="1" noMove="1" noResize="1" noEditPoints="1" noAdjustHandles="1" noChangeArrowheads="1" noChangeShapeType="1" noTextEdit="1"/>
              </p:cNvSpPr>
              <p:nvPr/>
            </p:nvSpPr>
            <p:spPr>
              <a:xfrm>
                <a:off x="392988" y="2975530"/>
                <a:ext cx="695860" cy="452489"/>
              </a:xfrm>
              <a:prstGeom prst="rect">
                <a:avLst/>
              </a:prstGeom>
              <a:blipFill>
                <a:blip r:embed="rId2"/>
                <a:stretch>
                  <a:fillRect l="-1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Content Placeholder 4">
                <a:extLst>
                  <a:ext uri="{FF2B5EF4-FFF2-40B4-BE49-F238E27FC236}">
                    <a16:creationId xmlns:a16="http://schemas.microsoft.com/office/drawing/2014/main" id="{EC1F4E55-2675-40A5-8D2A-497B7AB45756}"/>
                  </a:ext>
                </a:extLst>
              </p:cNvPr>
              <p:cNvSpPr txBox="1">
                <a:spLocks/>
              </p:cNvSpPr>
              <p:nvPr/>
            </p:nvSpPr>
            <p:spPr>
              <a:xfrm>
                <a:off x="1059337" y="2975530"/>
                <a:ext cx="1204410"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45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0" smtClean="0">
                          <a:latin typeface="Cambria Math" panose="02040503050406030204" pitchFamily="18" charset="0"/>
                        </a:rPr>
                        <m:t>+</m:t>
                      </m:r>
                    </m:oMath>
                  </m:oMathPara>
                </a14:m>
                <a:endParaRPr lang="en-IN" dirty="0"/>
              </a:p>
            </p:txBody>
          </p:sp>
        </mc:Choice>
        <mc:Fallback xmlns="">
          <p:sp>
            <p:nvSpPr>
              <p:cNvPr id="35" name="Content Placeholder 4">
                <a:extLst>
                  <a:ext uri="{FF2B5EF4-FFF2-40B4-BE49-F238E27FC236}">
                    <a16:creationId xmlns:a16="http://schemas.microsoft.com/office/drawing/2014/main" id="{EC1F4E55-2675-40A5-8D2A-497B7AB45756}"/>
                  </a:ext>
                </a:extLst>
              </p:cNvPr>
              <p:cNvSpPr txBox="1">
                <a:spLocks noRot="1" noChangeAspect="1" noMove="1" noResize="1" noEditPoints="1" noAdjustHandles="1" noChangeArrowheads="1" noChangeShapeType="1" noTextEdit="1"/>
              </p:cNvSpPr>
              <p:nvPr/>
            </p:nvSpPr>
            <p:spPr>
              <a:xfrm>
                <a:off x="1059337" y="2975530"/>
                <a:ext cx="1204410" cy="452489"/>
              </a:xfrm>
              <a:prstGeom prst="rect">
                <a:avLst/>
              </a:prstGeom>
              <a:blipFill>
                <a:blip r:embed="rId3"/>
                <a:stretch>
                  <a:fillRect l="-203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Content Placeholder 4">
                <a:extLst>
                  <a:ext uri="{FF2B5EF4-FFF2-40B4-BE49-F238E27FC236}">
                    <a16:creationId xmlns:a16="http://schemas.microsoft.com/office/drawing/2014/main" id="{9034BA39-3B0F-4048-83EA-C1758C066921}"/>
                  </a:ext>
                </a:extLst>
              </p:cNvPr>
              <p:cNvSpPr txBox="1">
                <a:spLocks/>
              </p:cNvSpPr>
              <p:nvPr/>
            </p:nvSpPr>
            <p:spPr>
              <a:xfrm>
                <a:off x="2060068" y="2975530"/>
                <a:ext cx="1204409"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40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IN" dirty="0"/>
              </a:p>
            </p:txBody>
          </p:sp>
        </mc:Choice>
        <mc:Fallback xmlns="">
          <p:sp>
            <p:nvSpPr>
              <p:cNvPr id="37" name="Content Placeholder 4">
                <a:extLst>
                  <a:ext uri="{FF2B5EF4-FFF2-40B4-BE49-F238E27FC236}">
                    <a16:creationId xmlns:a16="http://schemas.microsoft.com/office/drawing/2014/main" id="{9034BA39-3B0F-4048-83EA-C1758C066921}"/>
                  </a:ext>
                </a:extLst>
              </p:cNvPr>
              <p:cNvSpPr txBox="1">
                <a:spLocks noRot="1" noChangeAspect="1" noMove="1" noResize="1" noEditPoints="1" noAdjustHandles="1" noChangeArrowheads="1" noChangeShapeType="1" noTextEdit="1"/>
              </p:cNvSpPr>
              <p:nvPr/>
            </p:nvSpPr>
            <p:spPr>
              <a:xfrm>
                <a:off x="2060068" y="2975530"/>
                <a:ext cx="1204409" cy="452489"/>
              </a:xfrm>
              <a:prstGeom prst="rect">
                <a:avLst/>
              </a:prstGeom>
              <a:blipFill>
                <a:blip r:embed="rId4"/>
                <a:stretch>
                  <a:fillRect l="-151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Content Placeholder 4">
                <a:extLst>
                  <a:ext uri="{FF2B5EF4-FFF2-40B4-BE49-F238E27FC236}">
                    <a16:creationId xmlns:a16="http://schemas.microsoft.com/office/drawing/2014/main" id="{7E345518-5D04-4D6E-88F7-16FDEBAA0D96}"/>
                  </a:ext>
                </a:extLst>
              </p:cNvPr>
              <p:cNvSpPr txBox="1">
                <a:spLocks/>
              </p:cNvSpPr>
              <p:nvPr/>
            </p:nvSpPr>
            <p:spPr>
              <a:xfrm>
                <a:off x="3060796" y="2975530"/>
                <a:ext cx="1204409"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85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m:oMathPara>
                </a14:m>
                <a:endParaRPr lang="en-IN" dirty="0"/>
              </a:p>
            </p:txBody>
          </p:sp>
        </mc:Choice>
        <mc:Fallback xmlns="">
          <p:sp>
            <p:nvSpPr>
              <p:cNvPr id="39" name="Content Placeholder 4">
                <a:extLst>
                  <a:ext uri="{FF2B5EF4-FFF2-40B4-BE49-F238E27FC236}">
                    <a16:creationId xmlns:a16="http://schemas.microsoft.com/office/drawing/2014/main" id="{7E345518-5D04-4D6E-88F7-16FDEBAA0D96}"/>
                  </a:ext>
                </a:extLst>
              </p:cNvPr>
              <p:cNvSpPr txBox="1">
                <a:spLocks noRot="1" noChangeAspect="1" noMove="1" noResize="1" noEditPoints="1" noAdjustHandles="1" noChangeArrowheads="1" noChangeShapeType="1" noTextEdit="1"/>
              </p:cNvSpPr>
              <p:nvPr/>
            </p:nvSpPr>
            <p:spPr>
              <a:xfrm>
                <a:off x="3060796" y="2975530"/>
                <a:ext cx="1204409" cy="452489"/>
              </a:xfrm>
              <a:prstGeom prst="rect">
                <a:avLst/>
              </a:prstGeom>
              <a:blipFill>
                <a:blip r:embed="rId5"/>
                <a:stretch>
                  <a:fillRect l="-151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Content Placeholder 4">
                <a:extLst>
                  <a:ext uri="{FF2B5EF4-FFF2-40B4-BE49-F238E27FC236}">
                    <a16:creationId xmlns:a16="http://schemas.microsoft.com/office/drawing/2014/main" id="{E5328BE7-277A-434A-A127-2AD0BD315853}"/>
                  </a:ext>
                </a:extLst>
              </p:cNvPr>
              <p:cNvSpPr txBox="1">
                <a:spLocks/>
              </p:cNvSpPr>
              <p:nvPr/>
            </p:nvSpPr>
            <p:spPr>
              <a:xfrm>
                <a:off x="4090552" y="2975530"/>
                <a:ext cx="757221"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6</m:t>
                      </m:r>
                      <m:r>
                        <a:rPr lang="en-US" b="0" i="1" smtClean="0">
                          <a:latin typeface="Cambria Math" panose="02040503050406030204" pitchFamily="18" charset="0"/>
                        </a:rPr>
                        <m:t>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oMath>
                  </m:oMathPara>
                </a14:m>
                <a:endParaRPr lang="en-IN" dirty="0"/>
              </a:p>
            </p:txBody>
          </p:sp>
        </mc:Choice>
        <mc:Fallback xmlns="">
          <p:sp>
            <p:nvSpPr>
              <p:cNvPr id="41" name="Content Placeholder 4">
                <a:extLst>
                  <a:ext uri="{FF2B5EF4-FFF2-40B4-BE49-F238E27FC236}">
                    <a16:creationId xmlns:a16="http://schemas.microsoft.com/office/drawing/2014/main" id="{E5328BE7-277A-434A-A127-2AD0BD315853}"/>
                  </a:ext>
                </a:extLst>
              </p:cNvPr>
              <p:cNvSpPr txBox="1">
                <a:spLocks noRot="1" noChangeAspect="1" noMove="1" noResize="1" noEditPoints="1" noAdjustHandles="1" noChangeArrowheads="1" noChangeShapeType="1" noTextEdit="1"/>
              </p:cNvSpPr>
              <p:nvPr/>
            </p:nvSpPr>
            <p:spPr>
              <a:xfrm>
                <a:off x="4090552" y="2975530"/>
                <a:ext cx="757221" cy="452489"/>
              </a:xfrm>
              <a:prstGeom prst="rect">
                <a:avLst/>
              </a:prstGeom>
              <a:blipFill>
                <a:blip r:embed="rId6"/>
                <a:stretch>
                  <a:fillRect l="-1613" r="-4839"/>
                </a:stretch>
              </a:blipFill>
            </p:spPr>
            <p:txBody>
              <a:bodyPr/>
              <a:lstStyle/>
              <a:p>
                <a:r>
                  <a:rPr lang="en-IN">
                    <a:noFill/>
                  </a:rPr>
                  <a:t> </a:t>
                </a:r>
              </a:p>
            </p:txBody>
          </p:sp>
        </mc:Fallback>
      </mc:AlternateContent>
      <p:sp>
        <p:nvSpPr>
          <p:cNvPr id="43" name="Content Placeholder 4">
            <a:extLst>
              <a:ext uri="{FF2B5EF4-FFF2-40B4-BE49-F238E27FC236}">
                <a16:creationId xmlns:a16="http://schemas.microsoft.com/office/drawing/2014/main" id="{826142FE-6524-4698-8A4C-ACD7169BDE4F}"/>
              </a:ext>
            </a:extLst>
          </p:cNvPr>
          <p:cNvSpPr txBox="1">
            <a:spLocks/>
          </p:cNvSpPr>
          <p:nvPr/>
        </p:nvSpPr>
        <p:spPr>
          <a:xfrm>
            <a:off x="131180" y="3489603"/>
            <a:ext cx="5819677" cy="39090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chemeClr val="tx2"/>
                </a:solidFill>
              </a:rPr>
              <a:t>Subject to Constraints</a:t>
            </a:r>
            <a:endParaRPr lang="en-IN" dirty="0">
              <a:solidFill>
                <a:schemeClr val="tx2"/>
              </a:solidFill>
            </a:endParaRPr>
          </a:p>
          <a:p>
            <a:pPr marL="0" indent="0">
              <a:buNone/>
            </a:pPr>
            <a:endParaRPr lang="en-IN" dirty="0">
              <a:solidFill>
                <a:schemeClr val="tx2"/>
              </a:solidFill>
            </a:endParaRPr>
          </a:p>
        </p:txBody>
      </p:sp>
      <mc:AlternateContent xmlns:mc="http://schemas.openxmlformats.org/markup-compatibility/2006" xmlns:a14="http://schemas.microsoft.com/office/drawing/2010/main">
        <mc:Choice Requires="a14">
          <p:sp>
            <p:nvSpPr>
              <p:cNvPr id="45" name="Content Placeholder 4">
                <a:extLst>
                  <a:ext uri="{FF2B5EF4-FFF2-40B4-BE49-F238E27FC236}">
                    <a16:creationId xmlns:a16="http://schemas.microsoft.com/office/drawing/2014/main" id="{CAE8A033-FD89-414D-969B-89634D8269C2}"/>
                  </a:ext>
                </a:extLst>
              </p:cNvPr>
              <p:cNvSpPr txBox="1">
                <a:spLocks/>
              </p:cNvSpPr>
              <p:nvPr/>
            </p:nvSpPr>
            <p:spPr>
              <a:xfrm>
                <a:off x="427387" y="4062490"/>
                <a:ext cx="4062726"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0" smtClean="0">
                          <a:latin typeface="Cambria Math" panose="02040503050406030204" pitchFamily="18" charset="0"/>
                        </a:rPr>
                        <m:t>+</m:t>
                      </m:r>
                      <m:r>
                        <a:rPr lang="en-US" b="0" i="1" smtClean="0">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+6</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r>
                        <a:rPr lang="en-US" b="0" i="1" smtClean="0">
                          <a:latin typeface="Cambria Math" panose="02040503050406030204" pitchFamily="18" charset="0"/>
                        </a:rPr>
                        <m:t>≥800</m:t>
                      </m:r>
                    </m:oMath>
                  </m:oMathPara>
                </a14:m>
                <a:endParaRPr lang="en-IN" i="1" dirty="0"/>
              </a:p>
            </p:txBody>
          </p:sp>
        </mc:Choice>
        <mc:Fallback xmlns="">
          <p:sp>
            <p:nvSpPr>
              <p:cNvPr id="45" name="Content Placeholder 4">
                <a:extLst>
                  <a:ext uri="{FF2B5EF4-FFF2-40B4-BE49-F238E27FC236}">
                    <a16:creationId xmlns:a16="http://schemas.microsoft.com/office/drawing/2014/main" id="{CAE8A033-FD89-414D-969B-89634D8269C2}"/>
                  </a:ext>
                </a:extLst>
              </p:cNvPr>
              <p:cNvSpPr txBox="1">
                <a:spLocks noRot="1" noChangeAspect="1" noMove="1" noResize="1" noEditPoints="1" noAdjustHandles="1" noChangeArrowheads="1" noChangeShapeType="1" noTextEdit="1"/>
              </p:cNvSpPr>
              <p:nvPr/>
            </p:nvSpPr>
            <p:spPr>
              <a:xfrm>
                <a:off x="427387" y="4062490"/>
                <a:ext cx="4062726" cy="452489"/>
              </a:xfrm>
              <a:prstGeom prst="rect">
                <a:avLst/>
              </a:prstGeom>
              <a:blipFill>
                <a:blip r:embed="rId7"/>
                <a:stretch>
                  <a:fillRect l="-3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Content Placeholder 4">
                <a:extLst>
                  <a:ext uri="{FF2B5EF4-FFF2-40B4-BE49-F238E27FC236}">
                    <a16:creationId xmlns:a16="http://schemas.microsoft.com/office/drawing/2014/main" id="{60356131-66F5-4C26-AF8F-9B86C98A56E0}"/>
                  </a:ext>
                </a:extLst>
              </p:cNvPr>
              <p:cNvSpPr txBox="1">
                <a:spLocks/>
              </p:cNvSpPr>
              <p:nvPr/>
            </p:nvSpPr>
            <p:spPr>
              <a:xfrm>
                <a:off x="427387" y="4580268"/>
                <a:ext cx="4062726"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+7</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r>
                        <a:rPr lang="en-US" b="0" i="1" smtClean="0">
                          <a:latin typeface="Cambria Math" panose="02040503050406030204" pitchFamily="18" charset="0"/>
                        </a:rPr>
                        <m:t>≥200</m:t>
                      </m:r>
                    </m:oMath>
                  </m:oMathPara>
                </a14:m>
                <a:endParaRPr lang="en-IN" i="1" dirty="0"/>
              </a:p>
            </p:txBody>
          </p:sp>
        </mc:Choice>
        <mc:Fallback xmlns="">
          <p:sp>
            <p:nvSpPr>
              <p:cNvPr id="47" name="Content Placeholder 4">
                <a:extLst>
                  <a:ext uri="{FF2B5EF4-FFF2-40B4-BE49-F238E27FC236}">
                    <a16:creationId xmlns:a16="http://schemas.microsoft.com/office/drawing/2014/main" id="{60356131-66F5-4C26-AF8F-9B86C98A56E0}"/>
                  </a:ext>
                </a:extLst>
              </p:cNvPr>
              <p:cNvSpPr txBox="1">
                <a:spLocks noRot="1" noChangeAspect="1" noMove="1" noResize="1" noEditPoints="1" noAdjustHandles="1" noChangeArrowheads="1" noChangeShapeType="1" noTextEdit="1"/>
              </p:cNvSpPr>
              <p:nvPr/>
            </p:nvSpPr>
            <p:spPr>
              <a:xfrm>
                <a:off x="427387" y="4580268"/>
                <a:ext cx="4062726" cy="452489"/>
              </a:xfrm>
              <a:prstGeom prst="rect">
                <a:avLst/>
              </a:prstGeom>
              <a:blipFill>
                <a:blip r:embed="rId8"/>
                <a:stretch>
                  <a:fillRect l="-3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Content Placeholder 4">
                <a:extLst>
                  <a:ext uri="{FF2B5EF4-FFF2-40B4-BE49-F238E27FC236}">
                    <a16:creationId xmlns:a16="http://schemas.microsoft.com/office/drawing/2014/main" id="{0BB20922-DE0E-46D3-B352-C7518D4D9047}"/>
                  </a:ext>
                </a:extLst>
              </p:cNvPr>
              <p:cNvSpPr txBox="1">
                <a:spLocks/>
              </p:cNvSpPr>
              <p:nvPr/>
            </p:nvSpPr>
            <p:spPr>
              <a:xfrm>
                <a:off x="427387" y="5098046"/>
                <a:ext cx="4062726"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6</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+7</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≥700</m:t>
                      </m:r>
                    </m:oMath>
                  </m:oMathPara>
                </a14:m>
                <a:endParaRPr lang="en-IN" i="1" dirty="0"/>
              </a:p>
            </p:txBody>
          </p:sp>
        </mc:Choice>
        <mc:Fallback xmlns="">
          <p:sp>
            <p:nvSpPr>
              <p:cNvPr id="49" name="Content Placeholder 4">
                <a:extLst>
                  <a:ext uri="{FF2B5EF4-FFF2-40B4-BE49-F238E27FC236}">
                    <a16:creationId xmlns:a16="http://schemas.microsoft.com/office/drawing/2014/main" id="{0BB20922-DE0E-46D3-B352-C7518D4D9047}"/>
                  </a:ext>
                </a:extLst>
              </p:cNvPr>
              <p:cNvSpPr txBox="1">
                <a:spLocks noRot="1" noChangeAspect="1" noMove="1" noResize="1" noEditPoints="1" noAdjustHandles="1" noChangeArrowheads="1" noChangeShapeType="1" noTextEdit="1"/>
              </p:cNvSpPr>
              <p:nvPr/>
            </p:nvSpPr>
            <p:spPr>
              <a:xfrm>
                <a:off x="427387" y="5098046"/>
                <a:ext cx="4062726" cy="452489"/>
              </a:xfrm>
              <a:prstGeom prst="rect">
                <a:avLst/>
              </a:prstGeom>
              <a:blipFill>
                <a:blip r:embed="rId9"/>
                <a:stretch>
                  <a:fillRect l="-3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Content Placeholder 4">
                <a:extLst>
                  <a:ext uri="{FF2B5EF4-FFF2-40B4-BE49-F238E27FC236}">
                    <a16:creationId xmlns:a16="http://schemas.microsoft.com/office/drawing/2014/main" id="{9654C331-DA68-44C3-9F9C-0A230DEDE994}"/>
                  </a:ext>
                </a:extLst>
              </p:cNvPr>
              <p:cNvSpPr txBox="1">
                <a:spLocks/>
              </p:cNvSpPr>
              <p:nvPr/>
            </p:nvSpPr>
            <p:spPr>
              <a:xfrm>
                <a:off x="480579" y="5615825"/>
                <a:ext cx="3381737" cy="39090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r>
                      <a:rPr lang="en-US" b="0" i="1" smtClean="0">
                        <a:latin typeface="Cambria Math" panose="02040503050406030204" pitchFamily="18" charset="0"/>
                      </a:rPr>
                      <m:t>≥0</m:t>
                    </m:r>
                  </m:oMath>
                </a14:m>
                <a:endParaRPr lang="en-IN" dirty="0">
                  <a:solidFill>
                    <a:schemeClr val="tx2"/>
                  </a:solidFill>
                </a:endParaRPr>
              </a:p>
            </p:txBody>
          </p:sp>
        </mc:Choice>
        <mc:Fallback xmlns="">
          <p:sp>
            <p:nvSpPr>
              <p:cNvPr id="51" name="Content Placeholder 4">
                <a:extLst>
                  <a:ext uri="{FF2B5EF4-FFF2-40B4-BE49-F238E27FC236}">
                    <a16:creationId xmlns:a16="http://schemas.microsoft.com/office/drawing/2014/main" id="{9654C331-DA68-44C3-9F9C-0A230DEDE994}"/>
                  </a:ext>
                </a:extLst>
              </p:cNvPr>
              <p:cNvSpPr txBox="1">
                <a:spLocks noRot="1" noChangeAspect="1" noMove="1" noResize="1" noEditPoints="1" noAdjustHandles="1" noChangeArrowheads="1" noChangeShapeType="1" noTextEdit="1"/>
              </p:cNvSpPr>
              <p:nvPr/>
            </p:nvSpPr>
            <p:spPr>
              <a:xfrm>
                <a:off x="480579" y="5615825"/>
                <a:ext cx="3381737" cy="390906"/>
              </a:xfrm>
              <a:prstGeom prst="rect">
                <a:avLst/>
              </a:prstGeom>
              <a:blipFill>
                <a:blip r:embed="rId10"/>
                <a:stretch>
                  <a:fillRect l="-2883" t="-20313" b="-45313"/>
                </a:stretch>
              </a:blipFill>
            </p:spPr>
            <p:txBody>
              <a:bodyPr/>
              <a:lstStyle/>
              <a:p>
                <a:r>
                  <a:rPr lang="en-IN">
                    <a:noFill/>
                  </a:rPr>
                  <a:t> </a:t>
                </a:r>
              </a:p>
            </p:txBody>
          </p:sp>
        </mc:Fallback>
      </mc:AlternateContent>
    </p:spTree>
    <p:extLst>
      <p:ext uri="{BB962C8B-B14F-4D97-AF65-F5344CB8AC3E}">
        <p14:creationId xmlns:p14="http://schemas.microsoft.com/office/powerpoint/2010/main" val="203951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wipe(left)">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left)">
                                      <p:cBhvr>
                                        <p:cTn id="52" dur="50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left)">
                                      <p:cBhvr>
                                        <p:cTn id="57" dur="500"/>
                                        <p:tgtEl>
                                          <p:spTgt spid="4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wipe(left)">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left)">
                                      <p:cBhvr>
                                        <p:cTn id="6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7" grpId="0"/>
      <p:bldP spid="39" grpId="0"/>
      <p:bldP spid="41" grpId="0"/>
      <p:bldP spid="43" grpId="0"/>
      <p:bldP spid="45" grpId="0"/>
      <p:bldP spid="47" grpId="0"/>
      <p:bldP spid="49" grpId="0"/>
      <p:bldP spid="5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BBB9CC-35AE-4928-8093-1468BC5E09FD}"/>
              </a:ext>
            </a:extLst>
          </p:cNvPr>
          <p:cNvSpPr>
            <a:spLocks noGrp="1"/>
          </p:cNvSpPr>
          <p:nvPr>
            <p:ph type="title"/>
          </p:nvPr>
        </p:nvSpPr>
        <p:spPr/>
        <p:txBody>
          <a:bodyPr/>
          <a:lstStyle/>
          <a:p>
            <a:r>
              <a:rPr lang="en-US" dirty="0"/>
              <a:t>Problem 3 </a:t>
            </a:r>
            <a:r>
              <a:rPr lang="en-US" dirty="0">
                <a:solidFill>
                  <a:schemeClr val="accent6"/>
                </a:solidFill>
              </a:rPr>
              <a:t>(Advertising Media Selection Problem)</a:t>
            </a:r>
            <a:endParaRPr lang="en-IN" dirty="0">
              <a:solidFill>
                <a:schemeClr val="accent6"/>
              </a:solidFill>
            </a:endParaRPr>
          </a:p>
        </p:txBody>
      </p:sp>
      <p:sp>
        <p:nvSpPr>
          <p:cNvPr id="5" name="Content Placeholder 4">
            <a:extLst>
              <a:ext uri="{FF2B5EF4-FFF2-40B4-BE49-F238E27FC236}">
                <a16:creationId xmlns:a16="http://schemas.microsoft.com/office/drawing/2014/main" id="{82FE53C7-0EED-479C-9B0C-CEE59A8E9EEA}"/>
              </a:ext>
            </a:extLst>
          </p:cNvPr>
          <p:cNvSpPr>
            <a:spLocks noGrp="1"/>
          </p:cNvSpPr>
          <p:nvPr>
            <p:ph idx="1"/>
          </p:nvPr>
        </p:nvSpPr>
        <p:spPr>
          <a:xfrm>
            <a:off x="131180" y="863445"/>
            <a:ext cx="11929641" cy="992652"/>
          </a:xfrm>
        </p:spPr>
        <p:txBody>
          <a:bodyPr/>
          <a:lstStyle/>
          <a:p>
            <a:r>
              <a:rPr lang="en-US" sz="2200" dirty="0"/>
              <a:t>An advertising company wishes to plan its advertising strategy in three different media – television, radio and magazines. The purpose of advertising is to reach as large a number of potential customers as possible. Following data have been obtained from market survey:</a:t>
            </a:r>
          </a:p>
          <a:p>
            <a:endParaRPr lang="en-IN" sz="2200" dirty="0"/>
          </a:p>
        </p:txBody>
      </p:sp>
      <p:sp>
        <p:nvSpPr>
          <p:cNvPr id="9" name="Content Placeholder 4">
            <a:extLst>
              <a:ext uri="{FF2B5EF4-FFF2-40B4-BE49-F238E27FC236}">
                <a16:creationId xmlns:a16="http://schemas.microsoft.com/office/drawing/2014/main" id="{646DFF78-B2E7-4EF9-8849-CCDC4023351B}"/>
              </a:ext>
            </a:extLst>
          </p:cNvPr>
          <p:cNvSpPr txBox="1">
            <a:spLocks/>
          </p:cNvSpPr>
          <p:nvPr/>
        </p:nvSpPr>
        <p:spPr>
          <a:xfrm>
            <a:off x="131180" y="4039737"/>
            <a:ext cx="11929641" cy="2415654"/>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2200" dirty="0"/>
              <a:t>The company wants to spend not more than Rs. 4,50,000 on advertising. Following are the further requirements that must be met: </a:t>
            </a:r>
          </a:p>
          <a:p>
            <a:pPr marL="1001712" lvl="1" indent="-457200">
              <a:buClr>
                <a:schemeClr val="accent6"/>
              </a:buClr>
              <a:buFont typeface="+mj-lt"/>
              <a:buAutoNum type="arabicPeriod"/>
            </a:pPr>
            <a:r>
              <a:rPr lang="en-US" dirty="0"/>
              <a:t>At least 1 million exposures take place among female customers, </a:t>
            </a:r>
          </a:p>
          <a:p>
            <a:pPr marL="1001712" lvl="1" indent="-457200">
              <a:buClr>
                <a:schemeClr val="accent6"/>
              </a:buClr>
              <a:buFont typeface="+mj-lt"/>
              <a:buAutoNum type="arabicPeriod"/>
            </a:pPr>
            <a:r>
              <a:rPr lang="en-US" dirty="0"/>
              <a:t>Advertising on magazines be limited to Rs.1,50,000,</a:t>
            </a:r>
          </a:p>
          <a:p>
            <a:pPr marL="1001712" lvl="1" indent="-457200">
              <a:buClr>
                <a:schemeClr val="accent6"/>
              </a:buClr>
              <a:buFont typeface="+mj-lt"/>
              <a:buAutoNum type="arabicPeriod"/>
            </a:pPr>
            <a:r>
              <a:rPr lang="en-US" dirty="0"/>
              <a:t>At least 3 advertising units be bought on magazine I and 2 units on magazine II,</a:t>
            </a:r>
          </a:p>
          <a:p>
            <a:pPr marL="1001712" lvl="1" indent="-457200">
              <a:buClr>
                <a:schemeClr val="accent6"/>
              </a:buClr>
              <a:buFont typeface="+mj-lt"/>
              <a:buAutoNum type="arabicPeriod"/>
            </a:pPr>
            <a:r>
              <a:rPr lang="en-US" dirty="0"/>
              <a:t>The number of advertising units on television and radio should each be between 5 and 10.</a:t>
            </a:r>
          </a:p>
          <a:p>
            <a:pPr>
              <a:spcBef>
                <a:spcPts val="600"/>
              </a:spcBef>
              <a:buClr>
                <a:schemeClr val="accent6"/>
              </a:buClr>
            </a:pPr>
            <a:r>
              <a:rPr lang="en-US" sz="2200" dirty="0"/>
              <a:t>Formulate linear programming model for the problem.</a:t>
            </a:r>
            <a:endParaRPr lang="en-IN" sz="2200" dirty="0"/>
          </a:p>
        </p:txBody>
      </p:sp>
      <p:graphicFrame>
        <p:nvGraphicFramePr>
          <p:cNvPr id="3" name="Table 2">
            <a:extLst>
              <a:ext uri="{FF2B5EF4-FFF2-40B4-BE49-F238E27FC236}">
                <a16:creationId xmlns:a16="http://schemas.microsoft.com/office/drawing/2014/main" id="{4A2261DD-C307-4137-B32B-CE4B91CE3296}"/>
              </a:ext>
            </a:extLst>
          </p:cNvPr>
          <p:cNvGraphicFramePr>
            <a:graphicFrameLocks noGrp="1"/>
          </p:cNvGraphicFramePr>
          <p:nvPr/>
        </p:nvGraphicFramePr>
        <p:xfrm>
          <a:off x="2224585" y="1856097"/>
          <a:ext cx="8695415" cy="2183640"/>
        </p:xfrm>
        <a:graphic>
          <a:graphicData uri="http://schemas.openxmlformats.org/drawingml/2006/table">
            <a:tbl>
              <a:tblPr>
                <a:tableStyleId>{5C22544A-7EE6-4342-B048-85BDC9FD1C3A}</a:tableStyleId>
              </a:tblPr>
              <a:tblGrid>
                <a:gridCol w="3114775">
                  <a:extLst>
                    <a:ext uri="{9D8B030D-6E8A-4147-A177-3AD203B41FA5}">
                      <a16:colId xmlns:a16="http://schemas.microsoft.com/office/drawing/2014/main" val="19457599"/>
                    </a:ext>
                  </a:extLst>
                </a:gridCol>
                <a:gridCol w="1395160">
                  <a:extLst>
                    <a:ext uri="{9D8B030D-6E8A-4147-A177-3AD203B41FA5}">
                      <a16:colId xmlns:a16="http://schemas.microsoft.com/office/drawing/2014/main" val="2724054314"/>
                    </a:ext>
                  </a:extLst>
                </a:gridCol>
                <a:gridCol w="1395160">
                  <a:extLst>
                    <a:ext uri="{9D8B030D-6E8A-4147-A177-3AD203B41FA5}">
                      <a16:colId xmlns:a16="http://schemas.microsoft.com/office/drawing/2014/main" val="4198270"/>
                    </a:ext>
                  </a:extLst>
                </a:gridCol>
                <a:gridCol w="1395160">
                  <a:extLst>
                    <a:ext uri="{9D8B030D-6E8A-4147-A177-3AD203B41FA5}">
                      <a16:colId xmlns:a16="http://schemas.microsoft.com/office/drawing/2014/main" val="2886109469"/>
                    </a:ext>
                  </a:extLst>
                </a:gridCol>
                <a:gridCol w="1395160">
                  <a:extLst>
                    <a:ext uri="{9D8B030D-6E8A-4147-A177-3AD203B41FA5}">
                      <a16:colId xmlns:a16="http://schemas.microsoft.com/office/drawing/2014/main" val="2522572655"/>
                    </a:ext>
                  </a:extLst>
                </a:gridCol>
              </a:tblGrid>
              <a:tr h="436059">
                <a:tc>
                  <a:txBody>
                    <a:bodyPr/>
                    <a:lstStyle/>
                    <a:p>
                      <a:pPr marL="0" marR="0" algn="ctr">
                        <a:lnSpc>
                          <a:spcPct val="100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800" b="1" dirty="0">
                          <a:effectLst/>
                        </a:rPr>
                        <a:t>Television</a:t>
                      </a:r>
                      <a:endParaRPr lang="en-US" sz="18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1800" b="1" dirty="0">
                          <a:effectLst/>
                        </a:rPr>
                        <a:t>Radio</a:t>
                      </a:r>
                      <a:endParaRPr lang="en-US" sz="18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1800" b="1" dirty="0">
                          <a:effectLst/>
                        </a:rPr>
                        <a:t>Magazine I</a:t>
                      </a:r>
                      <a:endParaRPr lang="en-US" sz="18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1800" b="1" dirty="0">
                          <a:effectLst/>
                        </a:rPr>
                        <a:t>Magazine II</a:t>
                      </a:r>
                      <a:endParaRPr lang="en-US" sz="18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extLst>
                  <a:ext uri="{0D108BD9-81ED-4DB2-BD59-A6C34878D82A}">
                    <a16:rowId xmlns:a16="http://schemas.microsoft.com/office/drawing/2014/main" val="321369614"/>
                  </a:ext>
                </a:extLst>
              </a:tr>
              <a:tr h="436059">
                <a:tc>
                  <a:txBody>
                    <a:bodyPr/>
                    <a:lstStyle/>
                    <a:p>
                      <a:pPr marL="0" marR="0" algn="ctr">
                        <a:lnSpc>
                          <a:spcPct val="100000"/>
                        </a:lnSpc>
                        <a:spcBef>
                          <a:spcPts val="0"/>
                        </a:spcBef>
                        <a:spcAft>
                          <a:spcPts val="0"/>
                        </a:spcAft>
                      </a:pPr>
                      <a:r>
                        <a:rPr lang="en-US" sz="1800" b="1" dirty="0">
                          <a:effectLst/>
                        </a:rPr>
                        <a:t>Cost of an advertising unit</a:t>
                      </a:r>
                      <a:endParaRPr lang="en-US" sz="18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1800" dirty="0">
                          <a:effectLst/>
                        </a:rPr>
                        <a:t>Rs. 30,000</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Rs. 20,000</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Rs.15,000</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Rs.10,000</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39699462"/>
                  </a:ext>
                </a:extLst>
              </a:tr>
              <a:tr h="655761">
                <a:tc>
                  <a:txBody>
                    <a:bodyPr/>
                    <a:lstStyle/>
                    <a:p>
                      <a:pPr marL="0" marR="0" algn="ctr">
                        <a:lnSpc>
                          <a:spcPct val="100000"/>
                        </a:lnSpc>
                        <a:spcBef>
                          <a:spcPts val="0"/>
                        </a:spcBef>
                        <a:spcAft>
                          <a:spcPts val="0"/>
                        </a:spcAft>
                      </a:pPr>
                      <a:r>
                        <a:rPr lang="en-US" sz="1800" b="1" dirty="0">
                          <a:effectLst/>
                        </a:rPr>
                        <a:t>No. of potential customers reached per unit</a:t>
                      </a:r>
                      <a:endParaRPr lang="en-US" sz="18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1800" dirty="0">
                          <a:effectLst/>
                        </a:rPr>
                        <a:t>2,00,000</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6,00,000</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1,50,000</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1,00,000</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26366120"/>
                  </a:ext>
                </a:extLst>
              </a:tr>
              <a:tr h="655761">
                <a:tc>
                  <a:txBody>
                    <a:bodyPr/>
                    <a:lstStyle/>
                    <a:p>
                      <a:pPr marL="0" marR="0" algn="ctr">
                        <a:lnSpc>
                          <a:spcPct val="100000"/>
                        </a:lnSpc>
                        <a:spcBef>
                          <a:spcPts val="0"/>
                        </a:spcBef>
                        <a:spcAft>
                          <a:spcPts val="0"/>
                        </a:spcAft>
                      </a:pPr>
                      <a:r>
                        <a:rPr lang="en-US" sz="1800" b="1" dirty="0">
                          <a:effectLst/>
                        </a:rPr>
                        <a:t>No. of female customers reached per unit</a:t>
                      </a:r>
                      <a:endParaRPr lang="en-US" sz="18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1800" dirty="0">
                          <a:effectLst/>
                        </a:rPr>
                        <a:t>1,50,000</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4,00,000</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70,000</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50,000</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50894365"/>
                  </a:ext>
                </a:extLst>
              </a:tr>
            </a:tbl>
          </a:graphicData>
        </a:graphic>
      </p:graphicFrame>
    </p:spTree>
    <p:extLst>
      <p:ext uri="{BB962C8B-B14F-4D97-AF65-F5344CB8AC3E}">
        <p14:creationId xmlns:p14="http://schemas.microsoft.com/office/powerpoint/2010/main" val="108384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wipe(left)">
                                      <p:cBhvr>
                                        <p:cTn id="22" dur="500"/>
                                        <p:tgtEl>
                                          <p:spTgt spid="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wipe(left)">
                                      <p:cBhvr>
                                        <p:cTn id="27" dur="500"/>
                                        <p:tgtEl>
                                          <p:spTgt spid="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wipe(left)">
                                      <p:cBhvr>
                                        <p:cTn id="32" dur="500"/>
                                        <p:tgtEl>
                                          <p:spTgt spid="9">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animEffect transition="in" filter="wipe(left)">
                                      <p:cBhvr>
                                        <p:cTn id="37" dur="500"/>
                                        <p:tgtEl>
                                          <p:spTgt spid="9">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
                                            <p:txEl>
                                              <p:pRg st="5" end="5"/>
                                            </p:txEl>
                                          </p:spTgt>
                                        </p:tgtEl>
                                        <p:attrNameLst>
                                          <p:attrName>style.visibility</p:attrName>
                                        </p:attrNameLst>
                                      </p:cBhvr>
                                      <p:to>
                                        <p:strVal val="visible"/>
                                      </p:to>
                                    </p:set>
                                    <p:animEffect transition="in" filter="wipe(left)">
                                      <p:cBhvr>
                                        <p:cTn id="4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4">
                <a:extLst>
                  <a:ext uri="{FF2B5EF4-FFF2-40B4-BE49-F238E27FC236}">
                    <a16:creationId xmlns:a16="http://schemas.microsoft.com/office/drawing/2014/main" id="{3B7D6DCF-2349-4FC9-9F76-49EDA771F124}"/>
                  </a:ext>
                </a:extLst>
              </p:cNvPr>
              <p:cNvSpPr txBox="1">
                <a:spLocks/>
              </p:cNvSpPr>
              <p:nvPr/>
            </p:nvSpPr>
            <p:spPr>
              <a:xfrm>
                <a:off x="131180" y="1"/>
                <a:ext cx="11929641" cy="198279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sz="2200" b="0" dirty="0">
                    <a:solidFill>
                      <a:srgbClr val="000000"/>
                    </a:solidFill>
                    <a:latin typeface="+mj-lt"/>
                  </a:rPr>
                  <a:t>Let </a:t>
                </a:r>
                <a:r>
                  <a:rPr lang="en-US" sz="2200" b="0" i="1" dirty="0">
                    <a:solidFill>
                      <a:srgbClr val="000000"/>
                    </a:solidFill>
                    <a:latin typeface="+mj-lt"/>
                  </a:rPr>
                  <a:t>x</a:t>
                </a:r>
                <a:r>
                  <a:rPr lang="en-US" sz="2200" b="0" i="1" baseline="-25000" dirty="0">
                    <a:solidFill>
                      <a:srgbClr val="000000"/>
                    </a:solidFill>
                    <a:latin typeface="Roboto Condensed" pitchFamily="2" charset="0"/>
                  </a:rPr>
                  <a:t>1</a:t>
                </a:r>
                <a:r>
                  <a:rPr lang="en-US" sz="2200" b="0" i="0" dirty="0">
                    <a:solidFill>
                      <a:srgbClr val="000000"/>
                    </a:solidFill>
                    <a:latin typeface="+mj-lt"/>
                  </a:rPr>
                  <a:t> x</a:t>
                </a:r>
                <a:r>
                  <a:rPr lang="en-US" sz="2200" b="0" i="0" baseline="-25000" dirty="0">
                    <a:solidFill>
                      <a:srgbClr val="000000"/>
                    </a:solidFill>
                    <a:latin typeface="Roboto Condensed" pitchFamily="2" charset="0"/>
                  </a:rPr>
                  <a:t>2</a:t>
                </a:r>
                <a:r>
                  <a:rPr lang="en-US" sz="2200" b="0" i="0" dirty="0">
                    <a:solidFill>
                      <a:srgbClr val="000000"/>
                    </a:solidFill>
                    <a:latin typeface="+mj-lt"/>
                  </a:rPr>
                  <a:t>, x</a:t>
                </a:r>
                <a:r>
                  <a:rPr lang="en-US" sz="2200" b="0" i="0" baseline="-25000" dirty="0">
                    <a:solidFill>
                      <a:srgbClr val="000000"/>
                    </a:solidFill>
                    <a:latin typeface="Roboto Condensed" pitchFamily="2" charset="0"/>
                  </a:rPr>
                  <a:t>3</a:t>
                </a:r>
                <a:r>
                  <a:rPr lang="en-US" sz="2200" b="0" i="0" dirty="0">
                    <a:solidFill>
                      <a:srgbClr val="000000"/>
                    </a:solidFill>
                    <a:latin typeface="+mj-lt"/>
                  </a:rPr>
                  <a:t> and </a:t>
                </a:r>
                <a:r>
                  <a:rPr lang="en-US" sz="2200" b="0" i="1" dirty="0">
                    <a:solidFill>
                      <a:srgbClr val="000000"/>
                    </a:solidFill>
                    <a:latin typeface="+mj-lt"/>
                  </a:rPr>
                  <a:t>x</a:t>
                </a:r>
                <a:r>
                  <a:rPr lang="en-US" sz="2200" b="0" i="1" baseline="-25000" dirty="0">
                    <a:solidFill>
                      <a:srgbClr val="000000"/>
                    </a:solidFill>
                    <a:latin typeface="Roboto Condensed" pitchFamily="2" charset="0"/>
                  </a:rPr>
                  <a:t>4</a:t>
                </a:r>
                <a:r>
                  <a:rPr lang="en-US" sz="2200" b="0" i="0" dirty="0">
                    <a:solidFill>
                      <a:srgbClr val="000000"/>
                    </a:solidFill>
                    <a:latin typeface="+mj-lt"/>
                  </a:rPr>
                  <a:t> denote the number of advertising units to be bought on television, radio, magazine I and magazine II respectively.</a:t>
                </a:r>
              </a:p>
              <a:p>
                <a:pPr>
                  <a:buClr>
                    <a:schemeClr val="accent6"/>
                  </a:buClr>
                </a:pPr>
                <a:r>
                  <a:rPr lang="en-US" sz="2200" b="0" i="0" dirty="0">
                    <a:solidFill>
                      <a:schemeClr val="tx2"/>
                    </a:solidFill>
                    <a:latin typeface="+mj-lt"/>
                  </a:rPr>
                  <a:t>Objective Function</a:t>
                </a:r>
              </a:p>
              <a:p>
                <a:pPr marL="273050" indent="0">
                  <a:buNone/>
                </a:pPr>
                <a:r>
                  <a:rPr lang="en-US" sz="2200" b="0" i="0" dirty="0">
                    <a:solidFill>
                      <a:srgbClr val="000000"/>
                    </a:solidFill>
                    <a:latin typeface="+mj-lt"/>
                  </a:rPr>
                  <a:t>Maximize </a:t>
                </a:r>
                <a14:m>
                  <m:oMath xmlns:m="http://schemas.openxmlformats.org/officeDocument/2006/math">
                    <m:r>
                      <a:rPr lang="en-US" sz="2200" b="0" i="1" dirty="0" smtClean="0">
                        <a:solidFill>
                          <a:srgbClr val="000000"/>
                        </a:solidFill>
                        <a:latin typeface="Cambria Math" panose="02040503050406030204" pitchFamily="18" charset="0"/>
                      </a:rPr>
                      <m:t>𝑍</m:t>
                    </m:r>
                    <m:r>
                      <a:rPr lang="en-US" sz="2200" b="0" i="1" dirty="0" smtClean="0">
                        <a:solidFill>
                          <a:srgbClr val="000000"/>
                        </a:solidFill>
                        <a:latin typeface="Cambria Math" panose="02040503050406030204" pitchFamily="18" charset="0"/>
                      </a:rPr>
                      <m:t>=2,00,000</m:t>
                    </m:r>
                    <m:r>
                      <a:rPr lang="en-US" sz="2200" i="1" dirty="0">
                        <a:solidFill>
                          <a:srgbClr val="000000"/>
                        </a:solidFill>
                        <a:latin typeface="Cambria Math" panose="02040503050406030204" pitchFamily="18" charset="0"/>
                      </a:rPr>
                      <m:t>𝑥</m:t>
                    </m:r>
                    <m:r>
                      <a:rPr lang="en-US" sz="2200" i="1" baseline="-25000" dirty="0">
                        <a:solidFill>
                          <a:srgbClr val="000000"/>
                        </a:solidFill>
                        <a:latin typeface="Cambria Math" panose="02040503050406030204" pitchFamily="18" charset="0"/>
                      </a:rPr>
                      <m:t>1 </m:t>
                    </m:r>
                    <m:r>
                      <a:rPr lang="en-US" sz="2200" i="1" dirty="0">
                        <a:solidFill>
                          <a:srgbClr val="000000"/>
                        </a:solidFill>
                        <a:latin typeface="Cambria Math" panose="02040503050406030204" pitchFamily="18" charset="0"/>
                      </a:rPr>
                      <m:t>+6,00,000</m:t>
                    </m:r>
                    <m:r>
                      <a:rPr lang="en-US" sz="2200" i="1" dirty="0">
                        <a:solidFill>
                          <a:srgbClr val="000000"/>
                        </a:solidFill>
                        <a:latin typeface="Cambria Math" panose="02040503050406030204" pitchFamily="18" charset="0"/>
                      </a:rPr>
                      <m:t>𝑥</m:t>
                    </m:r>
                    <m:r>
                      <a:rPr lang="en-US" sz="2200" i="1" baseline="-25000" dirty="0">
                        <a:solidFill>
                          <a:srgbClr val="000000"/>
                        </a:solidFill>
                        <a:latin typeface="Cambria Math" panose="02040503050406030204" pitchFamily="18" charset="0"/>
                      </a:rPr>
                      <m:t>2</m:t>
                    </m:r>
                    <m:r>
                      <a:rPr lang="en-US" sz="2200" i="1" dirty="0">
                        <a:solidFill>
                          <a:srgbClr val="000000"/>
                        </a:solidFill>
                        <a:latin typeface="Cambria Math" panose="02040503050406030204" pitchFamily="18" charset="0"/>
                      </a:rPr>
                      <m:t>+1,50,000</m:t>
                    </m:r>
                    <m:r>
                      <a:rPr lang="en-US" sz="2200" i="1" dirty="0">
                        <a:solidFill>
                          <a:srgbClr val="000000"/>
                        </a:solidFill>
                        <a:latin typeface="Cambria Math" panose="02040503050406030204" pitchFamily="18" charset="0"/>
                      </a:rPr>
                      <m:t>𝑥</m:t>
                    </m:r>
                    <m:r>
                      <a:rPr lang="en-US" sz="2200" i="1" baseline="-25000" dirty="0">
                        <a:solidFill>
                          <a:srgbClr val="000000"/>
                        </a:solidFill>
                        <a:latin typeface="Cambria Math" panose="02040503050406030204" pitchFamily="18" charset="0"/>
                      </a:rPr>
                      <m:t>3</m:t>
                    </m:r>
                    <m:r>
                      <a:rPr lang="en-US" sz="2200" i="1" dirty="0">
                        <a:solidFill>
                          <a:srgbClr val="000000"/>
                        </a:solidFill>
                        <a:latin typeface="Cambria Math" panose="02040503050406030204" pitchFamily="18" charset="0"/>
                      </a:rPr>
                      <m:t>+1,00,000</m:t>
                    </m:r>
                    <m:r>
                      <a:rPr lang="en-US" sz="2200" i="1" dirty="0">
                        <a:solidFill>
                          <a:srgbClr val="000000"/>
                        </a:solidFill>
                        <a:latin typeface="Cambria Math" panose="02040503050406030204" pitchFamily="18" charset="0"/>
                      </a:rPr>
                      <m:t>𝑥</m:t>
                    </m:r>
                    <m:r>
                      <a:rPr lang="en-US" sz="2200" i="1" baseline="-25000" dirty="0">
                        <a:solidFill>
                          <a:srgbClr val="000000"/>
                        </a:solidFill>
                        <a:latin typeface="Cambria Math" panose="02040503050406030204" pitchFamily="18" charset="0"/>
                      </a:rPr>
                      <m:t>4</m:t>
                    </m:r>
                  </m:oMath>
                </a14:m>
                <a:endParaRPr lang="en-US" sz="2200" b="0" i="0" dirty="0">
                  <a:solidFill>
                    <a:srgbClr val="000000"/>
                  </a:solidFill>
                  <a:latin typeface="+mj-lt"/>
                </a:endParaRPr>
              </a:p>
              <a:p>
                <a:pPr>
                  <a:buClr>
                    <a:schemeClr val="accent6"/>
                  </a:buClr>
                </a:pPr>
                <a:r>
                  <a:rPr lang="en-US" sz="2200" b="0" dirty="0">
                    <a:solidFill>
                      <a:schemeClr val="tx2"/>
                    </a:solidFill>
                    <a:latin typeface="+mj-lt"/>
                  </a:rPr>
                  <a:t>Subject to Constraints</a:t>
                </a:r>
              </a:p>
            </p:txBody>
          </p:sp>
        </mc:Choice>
        <mc:Fallback xmlns="">
          <p:sp>
            <p:nvSpPr>
              <p:cNvPr id="2" name="Content Placeholder 4">
                <a:extLst>
                  <a:ext uri="{FF2B5EF4-FFF2-40B4-BE49-F238E27FC236}">
                    <a16:creationId xmlns:a16="http://schemas.microsoft.com/office/drawing/2014/main" id="{3B7D6DCF-2349-4FC9-9F76-49EDA771F124}"/>
                  </a:ext>
                </a:extLst>
              </p:cNvPr>
              <p:cNvSpPr txBox="1">
                <a:spLocks noRot="1" noChangeAspect="1" noMove="1" noResize="1" noEditPoints="1" noAdjustHandles="1" noChangeArrowheads="1" noChangeShapeType="1" noTextEdit="1"/>
              </p:cNvSpPr>
              <p:nvPr/>
            </p:nvSpPr>
            <p:spPr>
              <a:xfrm>
                <a:off x="131180" y="1"/>
                <a:ext cx="11929641" cy="1982790"/>
              </a:xfrm>
              <a:prstGeom prst="rect">
                <a:avLst/>
              </a:prstGeom>
              <a:blipFill>
                <a:blip r:embed="rId2"/>
                <a:stretch>
                  <a:fillRect l="-613" t="-3692" r="-716" b="-646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32DE091-15AA-491C-998A-A9166FADA48B}"/>
                  </a:ext>
                </a:extLst>
              </p:cNvPr>
              <p:cNvSpPr txBox="1"/>
              <p:nvPr/>
            </p:nvSpPr>
            <p:spPr>
              <a:xfrm>
                <a:off x="391239" y="6097889"/>
                <a:ext cx="3914061" cy="430887"/>
              </a:xfrm>
              <a:prstGeom prst="rect">
                <a:avLst/>
              </a:prstGeom>
              <a:noFill/>
            </p:spPr>
            <p:txBody>
              <a:bodyPr wrap="square">
                <a:spAutoFit/>
              </a:bodyPr>
              <a:lstStyle/>
              <a:p>
                <a:pPr indent="0">
                  <a:buNone/>
                </a:pPr>
                <a:r>
                  <a:rPr lang="en-US" sz="2200" dirty="0">
                    <a:solidFill>
                      <a:srgbClr val="000000"/>
                    </a:solidFill>
                    <a:latin typeface="+mj-lt"/>
                  </a:rPr>
                  <a:t>where x</a:t>
                </a:r>
                <a:r>
                  <a:rPr lang="en-US" sz="2200" baseline="-25000" dirty="0">
                    <a:solidFill>
                      <a:srgbClr val="000000"/>
                    </a:solidFill>
                    <a:latin typeface="Roboto Condensed" pitchFamily="2" charset="0"/>
                  </a:rPr>
                  <a:t>1</a:t>
                </a:r>
                <a:r>
                  <a:rPr lang="en-US" sz="2200" dirty="0">
                    <a:solidFill>
                      <a:srgbClr val="000000"/>
                    </a:solidFill>
                    <a:latin typeface="+mj-lt"/>
                  </a:rPr>
                  <a:t>, x</a:t>
                </a:r>
                <a:r>
                  <a:rPr lang="en-US" sz="2200" baseline="-25000" dirty="0">
                    <a:solidFill>
                      <a:srgbClr val="000000"/>
                    </a:solidFill>
                    <a:latin typeface="Roboto Condensed" pitchFamily="2" charset="0"/>
                  </a:rPr>
                  <a:t>2</a:t>
                </a:r>
                <a:r>
                  <a:rPr lang="en-US" sz="2200" dirty="0">
                    <a:solidFill>
                      <a:srgbClr val="000000"/>
                    </a:solidFill>
                    <a:latin typeface="+mj-lt"/>
                  </a:rPr>
                  <a:t>, x</a:t>
                </a:r>
                <a:r>
                  <a:rPr lang="en-US" sz="2200" baseline="-25000" dirty="0">
                    <a:solidFill>
                      <a:srgbClr val="000000"/>
                    </a:solidFill>
                    <a:latin typeface="Roboto Condensed" pitchFamily="2" charset="0"/>
                  </a:rPr>
                  <a:t>3</a:t>
                </a:r>
                <a:r>
                  <a:rPr lang="en-US" sz="2200" dirty="0">
                    <a:solidFill>
                      <a:srgbClr val="000000"/>
                    </a:solidFill>
                    <a:latin typeface="+mj-lt"/>
                  </a:rPr>
                  <a:t>,x</a:t>
                </a:r>
                <a:r>
                  <a:rPr lang="en-US" sz="2200" baseline="-25000" dirty="0">
                    <a:solidFill>
                      <a:srgbClr val="000000"/>
                    </a:solidFill>
                    <a:latin typeface="Roboto Condensed" pitchFamily="2" charset="0"/>
                  </a:rPr>
                  <a:t>4</a:t>
                </a:r>
                <a14:m>
                  <m:oMath xmlns:m="http://schemas.openxmlformats.org/officeDocument/2006/math">
                    <m:r>
                      <a:rPr lang="en-US" sz="2200" smtClean="0">
                        <a:solidFill>
                          <a:srgbClr val="000000"/>
                        </a:solidFill>
                        <a:latin typeface="Cambria Math" panose="02040503050406030204" pitchFamily="18" charset="0"/>
                      </a:rPr>
                      <m:t>≥</m:t>
                    </m:r>
                  </m:oMath>
                </a14:m>
                <a:r>
                  <a:rPr lang="en-US" sz="2200" dirty="0">
                    <a:solidFill>
                      <a:srgbClr val="000000"/>
                    </a:solidFill>
                    <a:latin typeface="+mj-lt"/>
                  </a:rPr>
                  <a:t> 0.</a:t>
                </a:r>
              </a:p>
            </p:txBody>
          </p:sp>
        </mc:Choice>
        <mc:Fallback xmlns="">
          <p:sp>
            <p:nvSpPr>
              <p:cNvPr id="6" name="TextBox 5">
                <a:extLst>
                  <a:ext uri="{FF2B5EF4-FFF2-40B4-BE49-F238E27FC236}">
                    <a16:creationId xmlns:a16="http://schemas.microsoft.com/office/drawing/2014/main" id="{932DE091-15AA-491C-998A-A9166FADA48B}"/>
                  </a:ext>
                </a:extLst>
              </p:cNvPr>
              <p:cNvSpPr txBox="1">
                <a:spLocks noRot="1" noChangeAspect="1" noMove="1" noResize="1" noEditPoints="1" noAdjustHandles="1" noChangeArrowheads="1" noChangeShapeType="1" noTextEdit="1"/>
              </p:cNvSpPr>
              <p:nvPr/>
            </p:nvSpPr>
            <p:spPr>
              <a:xfrm>
                <a:off x="391239" y="6097889"/>
                <a:ext cx="3914061" cy="430887"/>
              </a:xfrm>
              <a:prstGeom prst="rect">
                <a:avLst/>
              </a:prstGeom>
              <a:blipFill>
                <a:blip r:embed="rId3"/>
                <a:stretch>
                  <a:fillRect l="-2025" t="-7042" b="-29577"/>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BB683BF2-FD98-41CE-BF83-45DE161BB5B2}"/>
              </a:ext>
            </a:extLst>
          </p:cNvPr>
          <p:cNvSpPr txBox="1"/>
          <p:nvPr/>
        </p:nvSpPr>
        <p:spPr>
          <a:xfrm>
            <a:off x="391239" y="5643565"/>
            <a:ext cx="2518638" cy="430887"/>
          </a:xfrm>
          <a:prstGeom prst="rect">
            <a:avLst/>
          </a:prstGeom>
          <a:noFill/>
        </p:spPr>
        <p:txBody>
          <a:bodyPr wrap="square">
            <a:spAutoFit/>
          </a:bodyPr>
          <a:lstStyle/>
          <a:p>
            <a:pPr indent="0">
              <a:buNone/>
            </a:pPr>
            <a:r>
              <a:rPr lang="en-US" sz="2200" dirty="0">
                <a:solidFill>
                  <a:srgbClr val="000000"/>
                </a:solidFill>
                <a:latin typeface="+mj-lt"/>
              </a:rPr>
              <a:t>No. of units on radio:</a:t>
            </a:r>
          </a:p>
        </p:txBody>
      </p:sp>
      <p:sp>
        <p:nvSpPr>
          <p:cNvPr id="10" name="TextBox 9">
            <a:extLst>
              <a:ext uri="{FF2B5EF4-FFF2-40B4-BE49-F238E27FC236}">
                <a16:creationId xmlns:a16="http://schemas.microsoft.com/office/drawing/2014/main" id="{41B919DC-2781-4856-BD1B-0E742AD6F91B}"/>
              </a:ext>
            </a:extLst>
          </p:cNvPr>
          <p:cNvSpPr txBox="1"/>
          <p:nvPr/>
        </p:nvSpPr>
        <p:spPr>
          <a:xfrm>
            <a:off x="391240" y="5189240"/>
            <a:ext cx="3017173" cy="430887"/>
          </a:xfrm>
          <a:prstGeom prst="rect">
            <a:avLst/>
          </a:prstGeom>
          <a:noFill/>
        </p:spPr>
        <p:txBody>
          <a:bodyPr wrap="square">
            <a:spAutoFit/>
          </a:bodyPr>
          <a:lstStyle/>
          <a:p>
            <a:pPr indent="0">
              <a:buNone/>
            </a:pPr>
            <a:r>
              <a:rPr lang="en-US" sz="2200" dirty="0">
                <a:solidFill>
                  <a:srgbClr val="000000"/>
                </a:solidFill>
                <a:latin typeface="+mj-lt"/>
              </a:rPr>
              <a:t>No. of units on television:</a:t>
            </a:r>
          </a:p>
        </p:txBody>
      </p:sp>
      <p:sp>
        <p:nvSpPr>
          <p:cNvPr id="12" name="TextBox 11">
            <a:extLst>
              <a:ext uri="{FF2B5EF4-FFF2-40B4-BE49-F238E27FC236}">
                <a16:creationId xmlns:a16="http://schemas.microsoft.com/office/drawing/2014/main" id="{87ACCD9A-ABE1-4E96-B981-0290AC61E999}"/>
              </a:ext>
            </a:extLst>
          </p:cNvPr>
          <p:cNvSpPr txBox="1"/>
          <p:nvPr/>
        </p:nvSpPr>
        <p:spPr>
          <a:xfrm>
            <a:off x="391241" y="4734915"/>
            <a:ext cx="3418759" cy="430887"/>
          </a:xfrm>
          <a:prstGeom prst="rect">
            <a:avLst/>
          </a:prstGeom>
          <a:noFill/>
        </p:spPr>
        <p:txBody>
          <a:bodyPr wrap="square">
            <a:spAutoFit/>
          </a:bodyPr>
          <a:lstStyle/>
          <a:p>
            <a:pPr indent="0">
              <a:buNone/>
            </a:pPr>
            <a:r>
              <a:rPr lang="en-US" sz="2200" dirty="0">
                <a:solidFill>
                  <a:srgbClr val="000000"/>
                </a:solidFill>
                <a:latin typeface="+mj-lt"/>
              </a:rPr>
              <a:t>No. of units on magazines: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8DB1AD-F54A-4E43-874F-72C9924F92F9}"/>
                  </a:ext>
                </a:extLst>
              </p:cNvPr>
              <p:cNvSpPr txBox="1"/>
              <p:nvPr/>
            </p:nvSpPr>
            <p:spPr>
              <a:xfrm>
                <a:off x="4457420" y="4280590"/>
                <a:ext cx="4560623" cy="430887"/>
              </a:xfrm>
              <a:prstGeom prst="rect">
                <a:avLst/>
              </a:prstGeom>
              <a:noFill/>
            </p:spPr>
            <p:txBody>
              <a:bodyPr wrap="square">
                <a:spAutoFit/>
              </a:bodyPr>
              <a:lstStyle/>
              <a:p>
                <a:pPr indent="0">
                  <a:buNone/>
                </a:pPr>
                <a:r>
                  <a:rPr lang="en-US" sz="2200" dirty="0">
                    <a:solidFill>
                      <a:srgbClr val="FF0000"/>
                    </a:solidFill>
                    <a:latin typeface="+mj-lt"/>
                  </a:rPr>
                  <a:t>or </a:t>
                </a:r>
                <a14:m>
                  <m:oMath xmlns:m="http://schemas.openxmlformats.org/officeDocument/2006/math">
                    <m:r>
                      <a:rPr lang="en-US" sz="2200" i="1" dirty="0" smtClean="0">
                        <a:solidFill>
                          <a:srgbClr val="000000"/>
                        </a:solidFill>
                        <a:latin typeface="Cambria Math" panose="02040503050406030204" pitchFamily="18" charset="0"/>
                      </a:rPr>
                      <m:t>15</m:t>
                    </m:r>
                    <m:r>
                      <a:rPr lang="en-US" sz="2200" i="1" dirty="0" smtClean="0">
                        <a:solidFill>
                          <a:srgbClr val="000000"/>
                        </a:solidFill>
                        <a:latin typeface="Cambria Math" panose="02040503050406030204" pitchFamily="18" charset="0"/>
                      </a:rPr>
                      <m:t>𝑥</m:t>
                    </m:r>
                    <m:r>
                      <a:rPr lang="en-US" sz="2200" i="1" baseline="-25000" dirty="0">
                        <a:solidFill>
                          <a:srgbClr val="000000"/>
                        </a:solidFill>
                        <a:latin typeface="Cambria Math" panose="02040503050406030204" pitchFamily="18" charset="0"/>
                      </a:rPr>
                      <m:t>3</m:t>
                    </m:r>
                    <m:r>
                      <a:rPr lang="en-US" sz="2200" i="1" dirty="0">
                        <a:solidFill>
                          <a:srgbClr val="000000"/>
                        </a:solidFill>
                        <a:latin typeface="Cambria Math" panose="02040503050406030204" pitchFamily="18" charset="0"/>
                      </a:rPr>
                      <m:t>+10</m:t>
                    </m:r>
                    <m:r>
                      <a:rPr lang="en-US" sz="2200" i="1" dirty="0">
                        <a:solidFill>
                          <a:srgbClr val="000000"/>
                        </a:solidFill>
                        <a:latin typeface="Cambria Math" panose="02040503050406030204" pitchFamily="18" charset="0"/>
                      </a:rPr>
                      <m:t>𝑥</m:t>
                    </m:r>
                    <m:r>
                      <a:rPr lang="en-US" sz="2200" i="1" baseline="-25000" dirty="0">
                        <a:solidFill>
                          <a:srgbClr val="000000"/>
                        </a:solidFill>
                        <a:latin typeface="Cambria Math" panose="02040503050406030204" pitchFamily="18" charset="0"/>
                      </a:rPr>
                      <m:t>4</m:t>
                    </m:r>
                    <m:r>
                      <a:rPr lang="en-US" sz="2200" dirty="0" smtClean="0">
                        <a:solidFill>
                          <a:srgbClr val="000000"/>
                        </a:solidFill>
                        <a:latin typeface="Cambria Math" panose="02040503050406030204" pitchFamily="18" charset="0"/>
                      </a:rPr>
                      <m:t>≤</m:t>
                    </m:r>
                    <m:r>
                      <a:rPr lang="en-US" sz="2200" i="1" dirty="0" smtClean="0">
                        <a:solidFill>
                          <a:srgbClr val="000000"/>
                        </a:solidFill>
                        <a:latin typeface="Cambria Math" panose="02040503050406030204" pitchFamily="18" charset="0"/>
                      </a:rPr>
                      <m:t>150, </m:t>
                    </m:r>
                  </m:oMath>
                </a14:m>
                <a:endParaRPr lang="en-US" sz="2200" b="0" i="0" dirty="0">
                  <a:solidFill>
                    <a:srgbClr val="000000"/>
                  </a:solidFill>
                  <a:latin typeface="+mj-lt"/>
                </a:endParaRPr>
              </a:p>
            </p:txBody>
          </p:sp>
        </mc:Choice>
        <mc:Fallback xmlns="">
          <p:sp>
            <p:nvSpPr>
              <p:cNvPr id="14" name="TextBox 13">
                <a:extLst>
                  <a:ext uri="{FF2B5EF4-FFF2-40B4-BE49-F238E27FC236}">
                    <a16:creationId xmlns:a16="http://schemas.microsoft.com/office/drawing/2014/main" id="{B38DB1AD-F54A-4E43-874F-72C9924F92F9}"/>
                  </a:ext>
                </a:extLst>
              </p:cNvPr>
              <p:cNvSpPr txBox="1">
                <a:spLocks noRot="1" noChangeAspect="1" noMove="1" noResize="1" noEditPoints="1" noAdjustHandles="1" noChangeArrowheads="1" noChangeShapeType="1" noTextEdit="1"/>
              </p:cNvSpPr>
              <p:nvPr/>
            </p:nvSpPr>
            <p:spPr>
              <a:xfrm>
                <a:off x="4457420" y="4280590"/>
                <a:ext cx="4560623" cy="430887"/>
              </a:xfrm>
              <a:prstGeom prst="rect">
                <a:avLst/>
              </a:prstGeom>
              <a:blipFill>
                <a:blip r:embed="rId4"/>
                <a:stretch>
                  <a:fillRect l="-1738" t="-8451" b="-2957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EF4BCD5-A28E-46FE-B3EA-E9E0B3C5C043}"/>
                  </a:ext>
                </a:extLst>
              </p:cNvPr>
              <p:cNvSpPr txBox="1"/>
              <p:nvPr/>
            </p:nvSpPr>
            <p:spPr>
              <a:xfrm>
                <a:off x="4457420" y="3826265"/>
                <a:ext cx="5041030" cy="43088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200" i="1" dirty="0" smtClean="0">
                          <a:solidFill>
                            <a:srgbClr val="000000"/>
                          </a:solidFill>
                          <a:latin typeface="Cambria Math" panose="02040503050406030204" pitchFamily="18" charset="0"/>
                        </a:rPr>
                        <m:t>15,000</m:t>
                      </m:r>
                      <m:r>
                        <a:rPr lang="en-US" sz="2200" i="1" dirty="0" smtClean="0">
                          <a:solidFill>
                            <a:srgbClr val="000000"/>
                          </a:solidFill>
                          <a:latin typeface="Cambria Math" panose="02040503050406030204" pitchFamily="18" charset="0"/>
                        </a:rPr>
                        <m:t>𝑥</m:t>
                      </m:r>
                      <m:r>
                        <a:rPr lang="en-US" sz="2200" i="1" baseline="-25000" dirty="0">
                          <a:solidFill>
                            <a:srgbClr val="000000"/>
                          </a:solidFill>
                          <a:latin typeface="Cambria Math" panose="02040503050406030204" pitchFamily="18" charset="0"/>
                        </a:rPr>
                        <m:t>3</m:t>
                      </m:r>
                      <m:r>
                        <a:rPr lang="en-US" sz="2200" i="1" dirty="0">
                          <a:solidFill>
                            <a:srgbClr val="000000"/>
                          </a:solidFill>
                          <a:latin typeface="Cambria Math" panose="02040503050406030204" pitchFamily="18" charset="0"/>
                        </a:rPr>
                        <m:t>+10,000</m:t>
                      </m:r>
                      <m:r>
                        <a:rPr lang="en-US" sz="2200" i="1" dirty="0">
                          <a:solidFill>
                            <a:srgbClr val="000000"/>
                          </a:solidFill>
                          <a:latin typeface="Cambria Math" panose="02040503050406030204" pitchFamily="18" charset="0"/>
                        </a:rPr>
                        <m:t>𝑥</m:t>
                      </m:r>
                      <m:r>
                        <a:rPr lang="en-US" sz="2200" i="1" baseline="-25000" dirty="0">
                          <a:solidFill>
                            <a:srgbClr val="000000"/>
                          </a:solidFill>
                          <a:latin typeface="Cambria Math" panose="02040503050406030204" pitchFamily="18" charset="0"/>
                        </a:rPr>
                        <m:t>4</m:t>
                      </m:r>
                      <m:r>
                        <a:rPr lang="en-US" sz="2200" dirty="0" smtClean="0">
                          <a:solidFill>
                            <a:srgbClr val="000000"/>
                          </a:solidFill>
                          <a:latin typeface="Cambria Math" panose="02040503050406030204" pitchFamily="18" charset="0"/>
                        </a:rPr>
                        <m:t>≤</m:t>
                      </m:r>
                      <m:r>
                        <a:rPr lang="en-US" sz="2200" i="1" dirty="0" smtClean="0">
                          <a:solidFill>
                            <a:srgbClr val="000000"/>
                          </a:solidFill>
                          <a:latin typeface="Cambria Math" panose="02040503050406030204" pitchFamily="18" charset="0"/>
                        </a:rPr>
                        <m:t>1,50,000 </m:t>
                      </m:r>
                    </m:oMath>
                  </m:oMathPara>
                </a14:m>
                <a:endParaRPr lang="en-IN" sz="2200" dirty="0"/>
              </a:p>
            </p:txBody>
          </p:sp>
        </mc:Choice>
        <mc:Fallback xmlns="">
          <p:sp>
            <p:nvSpPr>
              <p:cNvPr id="16" name="TextBox 15">
                <a:extLst>
                  <a:ext uri="{FF2B5EF4-FFF2-40B4-BE49-F238E27FC236}">
                    <a16:creationId xmlns:a16="http://schemas.microsoft.com/office/drawing/2014/main" id="{7EF4BCD5-A28E-46FE-B3EA-E9E0B3C5C043}"/>
                  </a:ext>
                </a:extLst>
              </p:cNvPr>
              <p:cNvSpPr txBox="1">
                <a:spLocks noRot="1" noChangeAspect="1" noMove="1" noResize="1" noEditPoints="1" noAdjustHandles="1" noChangeArrowheads="1" noChangeShapeType="1" noTextEdit="1"/>
              </p:cNvSpPr>
              <p:nvPr/>
            </p:nvSpPr>
            <p:spPr>
              <a:xfrm>
                <a:off x="4457420" y="3826265"/>
                <a:ext cx="5041030" cy="430887"/>
              </a:xfrm>
              <a:prstGeom prst="rect">
                <a:avLst/>
              </a:prstGeom>
              <a:blipFill>
                <a:blip r:embed="rId5"/>
                <a:stretch>
                  <a:fillRect l="-121" b="-2857"/>
                </a:stretch>
              </a:blipFill>
            </p:spPr>
            <p:txBody>
              <a:bodyPr/>
              <a:lstStyle/>
              <a:p>
                <a:r>
                  <a:rPr lang="en-IN">
                    <a:noFill/>
                  </a:rPr>
                  <a:t> </a:t>
                </a:r>
              </a:p>
            </p:txBody>
          </p:sp>
        </mc:Fallback>
      </mc:AlternateContent>
      <p:sp>
        <p:nvSpPr>
          <p:cNvPr id="18" name="TextBox 17">
            <a:extLst>
              <a:ext uri="{FF2B5EF4-FFF2-40B4-BE49-F238E27FC236}">
                <a16:creationId xmlns:a16="http://schemas.microsoft.com/office/drawing/2014/main" id="{CE8743D7-EA11-44C6-992A-590BA4A092C9}"/>
              </a:ext>
            </a:extLst>
          </p:cNvPr>
          <p:cNvSpPr txBox="1"/>
          <p:nvPr/>
        </p:nvSpPr>
        <p:spPr>
          <a:xfrm>
            <a:off x="391241" y="3826265"/>
            <a:ext cx="4341874" cy="430887"/>
          </a:xfrm>
          <a:prstGeom prst="rect">
            <a:avLst/>
          </a:prstGeom>
          <a:noFill/>
        </p:spPr>
        <p:txBody>
          <a:bodyPr wrap="square">
            <a:spAutoFit/>
          </a:bodyPr>
          <a:lstStyle/>
          <a:p>
            <a:r>
              <a:rPr lang="en-US" sz="2200" dirty="0">
                <a:solidFill>
                  <a:srgbClr val="000000"/>
                </a:solidFill>
                <a:latin typeface="+mj-lt"/>
              </a:rPr>
              <a:t>Expenses on magazine advertising:</a:t>
            </a:r>
            <a:endParaRPr lang="en-IN" sz="220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89B9B6F-1F93-4D9B-B922-54FF4C4F9D68}"/>
                  </a:ext>
                </a:extLst>
              </p:cNvPr>
              <p:cNvSpPr txBox="1"/>
              <p:nvPr/>
            </p:nvSpPr>
            <p:spPr>
              <a:xfrm>
                <a:off x="4457420" y="3371940"/>
                <a:ext cx="5041030" cy="430887"/>
              </a:xfrm>
              <a:prstGeom prst="rect">
                <a:avLst/>
              </a:prstGeom>
              <a:noFill/>
            </p:spPr>
            <p:txBody>
              <a:bodyPr wrap="square">
                <a:spAutoFit/>
              </a:bodyPr>
              <a:lstStyle/>
              <a:p>
                <a:pPr indent="0">
                  <a:buNone/>
                </a:pPr>
                <a:r>
                  <a:rPr lang="en-US" sz="2200" b="0" i="0" dirty="0">
                    <a:solidFill>
                      <a:srgbClr val="FF0000"/>
                    </a:solidFill>
                    <a:latin typeface="+mj-lt"/>
                  </a:rPr>
                  <a:t>or</a:t>
                </a:r>
                <a:r>
                  <a:rPr lang="en-US" sz="2200" b="0" i="0" dirty="0">
                    <a:solidFill>
                      <a:srgbClr val="000000"/>
                    </a:solidFill>
                    <a:latin typeface="+mj-lt"/>
                  </a:rPr>
                  <a:t> </a:t>
                </a:r>
                <a14:m>
                  <m:oMath xmlns:m="http://schemas.openxmlformats.org/officeDocument/2006/math">
                    <m:r>
                      <a:rPr lang="en-US" sz="2200" b="0" i="1" dirty="0" smtClean="0">
                        <a:solidFill>
                          <a:srgbClr val="000000"/>
                        </a:solidFill>
                        <a:latin typeface="Cambria Math" panose="02040503050406030204" pitchFamily="18" charset="0"/>
                      </a:rPr>
                      <m:t>15</m:t>
                    </m:r>
                    <m:r>
                      <a:rPr lang="en-US" sz="2200" b="0" i="1" dirty="0" smtClean="0">
                        <a:solidFill>
                          <a:srgbClr val="000000"/>
                        </a:solidFill>
                        <a:latin typeface="Cambria Math" panose="02040503050406030204" pitchFamily="18" charset="0"/>
                      </a:rPr>
                      <m:t>𝑥</m:t>
                    </m:r>
                    <m:r>
                      <a:rPr lang="en-US" sz="2200" b="0" i="1" baseline="-25000" dirty="0">
                        <a:solidFill>
                          <a:srgbClr val="000000"/>
                        </a:solidFill>
                        <a:latin typeface="Cambria Math" panose="02040503050406030204" pitchFamily="18" charset="0"/>
                      </a:rPr>
                      <m:t>1</m:t>
                    </m:r>
                    <m:r>
                      <a:rPr lang="en-US" sz="2200" b="0" i="1" dirty="0">
                        <a:solidFill>
                          <a:srgbClr val="000000"/>
                        </a:solidFill>
                        <a:latin typeface="Cambria Math" panose="02040503050406030204" pitchFamily="18" charset="0"/>
                      </a:rPr>
                      <m:t>+40</m:t>
                    </m:r>
                    <m:r>
                      <a:rPr lang="en-US" sz="2200" b="0" i="1" dirty="0">
                        <a:solidFill>
                          <a:srgbClr val="000000"/>
                        </a:solidFill>
                        <a:latin typeface="Cambria Math" panose="02040503050406030204" pitchFamily="18" charset="0"/>
                      </a:rPr>
                      <m:t>𝑥</m:t>
                    </m:r>
                    <m:r>
                      <a:rPr lang="en-US" sz="2200" b="0" i="1" baseline="-25000" dirty="0">
                        <a:solidFill>
                          <a:srgbClr val="000000"/>
                        </a:solidFill>
                        <a:latin typeface="Cambria Math" panose="02040503050406030204" pitchFamily="18" charset="0"/>
                      </a:rPr>
                      <m:t>2</m:t>
                    </m:r>
                    <m:r>
                      <a:rPr lang="en-US" sz="2200" b="0" i="1" dirty="0">
                        <a:solidFill>
                          <a:srgbClr val="000000"/>
                        </a:solidFill>
                        <a:latin typeface="Cambria Math" panose="02040503050406030204" pitchFamily="18" charset="0"/>
                      </a:rPr>
                      <m:t>+7</m:t>
                    </m:r>
                    <m:r>
                      <a:rPr lang="en-US" sz="2200" b="0" i="1" dirty="0">
                        <a:solidFill>
                          <a:srgbClr val="000000"/>
                        </a:solidFill>
                        <a:latin typeface="Cambria Math" panose="02040503050406030204" pitchFamily="18" charset="0"/>
                      </a:rPr>
                      <m:t>𝑥</m:t>
                    </m:r>
                    <m:r>
                      <a:rPr lang="en-US" sz="2200" b="0" i="1" baseline="-25000" dirty="0">
                        <a:solidFill>
                          <a:srgbClr val="000000"/>
                        </a:solidFill>
                        <a:latin typeface="Cambria Math" panose="02040503050406030204" pitchFamily="18" charset="0"/>
                      </a:rPr>
                      <m:t>3</m:t>
                    </m:r>
                    <m:r>
                      <a:rPr lang="en-US" sz="2200" b="0" i="1" dirty="0">
                        <a:solidFill>
                          <a:srgbClr val="000000"/>
                        </a:solidFill>
                        <a:latin typeface="Cambria Math" panose="02040503050406030204" pitchFamily="18" charset="0"/>
                      </a:rPr>
                      <m:t>+5</m:t>
                    </m:r>
                    <m:r>
                      <a:rPr lang="en-US" sz="2200" b="0" i="1" dirty="0">
                        <a:solidFill>
                          <a:srgbClr val="000000"/>
                        </a:solidFill>
                        <a:latin typeface="Cambria Math" panose="02040503050406030204" pitchFamily="18" charset="0"/>
                      </a:rPr>
                      <m:t>𝑥</m:t>
                    </m:r>
                    <m:r>
                      <a:rPr lang="en-US" sz="2200" b="0" i="1" baseline="-25000" dirty="0">
                        <a:solidFill>
                          <a:srgbClr val="000000"/>
                        </a:solidFill>
                        <a:latin typeface="Cambria Math" panose="02040503050406030204" pitchFamily="18" charset="0"/>
                      </a:rPr>
                      <m:t>4</m:t>
                    </m:r>
                    <m:r>
                      <a:rPr lang="en-US" sz="2200" smtClean="0">
                        <a:solidFill>
                          <a:srgbClr val="000000"/>
                        </a:solidFill>
                        <a:latin typeface="Cambria Math" panose="02040503050406030204" pitchFamily="18" charset="0"/>
                      </a:rPr>
                      <m:t>≥</m:t>
                    </m:r>
                    <m:r>
                      <a:rPr lang="en-US" sz="2200" b="0" i="1" dirty="0" smtClean="0">
                        <a:solidFill>
                          <a:srgbClr val="000000"/>
                        </a:solidFill>
                        <a:latin typeface="Cambria Math" panose="02040503050406030204" pitchFamily="18" charset="0"/>
                      </a:rPr>
                      <m:t>100</m:t>
                    </m:r>
                  </m:oMath>
                </a14:m>
                <a:r>
                  <a:rPr lang="en-US" sz="2200" b="0" i="0" dirty="0">
                    <a:solidFill>
                      <a:srgbClr val="000000"/>
                    </a:solidFill>
                    <a:latin typeface="+mj-lt"/>
                  </a:rPr>
                  <a:t>, </a:t>
                </a:r>
              </a:p>
            </p:txBody>
          </p:sp>
        </mc:Choice>
        <mc:Fallback xmlns="">
          <p:sp>
            <p:nvSpPr>
              <p:cNvPr id="20" name="TextBox 19">
                <a:extLst>
                  <a:ext uri="{FF2B5EF4-FFF2-40B4-BE49-F238E27FC236}">
                    <a16:creationId xmlns:a16="http://schemas.microsoft.com/office/drawing/2014/main" id="{389B9B6F-1F93-4D9B-B922-54FF4C4F9D68}"/>
                  </a:ext>
                </a:extLst>
              </p:cNvPr>
              <p:cNvSpPr txBox="1">
                <a:spLocks noRot="1" noChangeAspect="1" noMove="1" noResize="1" noEditPoints="1" noAdjustHandles="1" noChangeArrowheads="1" noChangeShapeType="1" noTextEdit="1"/>
              </p:cNvSpPr>
              <p:nvPr/>
            </p:nvSpPr>
            <p:spPr>
              <a:xfrm>
                <a:off x="4457420" y="3371940"/>
                <a:ext cx="5041030" cy="430887"/>
              </a:xfrm>
              <a:prstGeom prst="rect">
                <a:avLst/>
              </a:prstGeom>
              <a:blipFill>
                <a:blip r:embed="rId6"/>
                <a:stretch>
                  <a:fillRect l="-1572" t="-8451" b="-2957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6463338-B877-4D83-B735-075BBED8FE5A}"/>
                  </a:ext>
                </a:extLst>
              </p:cNvPr>
              <p:cNvSpPr txBox="1"/>
              <p:nvPr/>
            </p:nvSpPr>
            <p:spPr>
              <a:xfrm>
                <a:off x="4443373" y="2917615"/>
                <a:ext cx="8234149" cy="43088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200" b="0" i="1" dirty="0" smtClean="0">
                          <a:solidFill>
                            <a:srgbClr val="000000"/>
                          </a:solidFill>
                          <a:latin typeface="Cambria Math" panose="02040503050406030204" pitchFamily="18" charset="0"/>
                        </a:rPr>
                        <m:t>1,50,000</m:t>
                      </m:r>
                      <m:r>
                        <a:rPr lang="en-US" sz="2200" b="0" i="1" dirty="0" smtClean="0">
                          <a:solidFill>
                            <a:srgbClr val="000000"/>
                          </a:solidFill>
                          <a:latin typeface="Cambria Math" panose="02040503050406030204" pitchFamily="18" charset="0"/>
                        </a:rPr>
                        <m:t>𝑥</m:t>
                      </m:r>
                      <m:r>
                        <a:rPr lang="en-US" sz="2200" b="0" i="1" baseline="-25000" dirty="0">
                          <a:solidFill>
                            <a:srgbClr val="000000"/>
                          </a:solidFill>
                          <a:latin typeface="Cambria Math" panose="02040503050406030204" pitchFamily="18" charset="0"/>
                        </a:rPr>
                        <m:t>1</m:t>
                      </m:r>
                      <m:r>
                        <a:rPr lang="en-US" sz="2200" b="0" i="1" dirty="0">
                          <a:solidFill>
                            <a:srgbClr val="000000"/>
                          </a:solidFill>
                          <a:latin typeface="Cambria Math" panose="02040503050406030204" pitchFamily="18" charset="0"/>
                        </a:rPr>
                        <m:t>+4,00,000</m:t>
                      </m:r>
                      <m:r>
                        <a:rPr lang="en-US" sz="2200" b="0" i="1" dirty="0">
                          <a:solidFill>
                            <a:srgbClr val="000000"/>
                          </a:solidFill>
                          <a:latin typeface="Cambria Math" panose="02040503050406030204" pitchFamily="18" charset="0"/>
                        </a:rPr>
                        <m:t>𝑥</m:t>
                      </m:r>
                      <m:r>
                        <a:rPr lang="en-US" sz="2200" b="0" i="1" baseline="-25000" dirty="0">
                          <a:solidFill>
                            <a:srgbClr val="000000"/>
                          </a:solidFill>
                          <a:latin typeface="Cambria Math" panose="02040503050406030204" pitchFamily="18" charset="0"/>
                        </a:rPr>
                        <m:t>2</m:t>
                      </m:r>
                      <m:r>
                        <a:rPr lang="en-US" sz="2200" b="0" i="1" dirty="0">
                          <a:solidFill>
                            <a:srgbClr val="000000"/>
                          </a:solidFill>
                          <a:latin typeface="Cambria Math" panose="02040503050406030204" pitchFamily="18" charset="0"/>
                        </a:rPr>
                        <m:t>+70,000</m:t>
                      </m:r>
                      <m:r>
                        <a:rPr lang="en-US" sz="2200" b="0" i="1" dirty="0">
                          <a:solidFill>
                            <a:srgbClr val="000000"/>
                          </a:solidFill>
                          <a:latin typeface="Cambria Math" panose="02040503050406030204" pitchFamily="18" charset="0"/>
                        </a:rPr>
                        <m:t>𝑥</m:t>
                      </m:r>
                      <m:r>
                        <a:rPr lang="en-US" sz="2200" b="0" i="1" baseline="-25000" dirty="0">
                          <a:solidFill>
                            <a:srgbClr val="000000"/>
                          </a:solidFill>
                          <a:latin typeface="Cambria Math" panose="02040503050406030204" pitchFamily="18" charset="0"/>
                        </a:rPr>
                        <m:t>3</m:t>
                      </m:r>
                      <m:r>
                        <a:rPr lang="en-US" sz="2200" b="0" i="1" dirty="0">
                          <a:solidFill>
                            <a:srgbClr val="000000"/>
                          </a:solidFill>
                          <a:latin typeface="Cambria Math" panose="02040503050406030204" pitchFamily="18" charset="0"/>
                        </a:rPr>
                        <m:t>+50,000</m:t>
                      </m:r>
                      <m:r>
                        <a:rPr lang="en-US" sz="2200" b="0" i="1" dirty="0">
                          <a:solidFill>
                            <a:srgbClr val="000000"/>
                          </a:solidFill>
                          <a:latin typeface="Cambria Math" panose="02040503050406030204" pitchFamily="18" charset="0"/>
                        </a:rPr>
                        <m:t>𝑥</m:t>
                      </m:r>
                      <m:r>
                        <a:rPr lang="en-US" sz="2200" b="0" i="1" baseline="-25000" dirty="0">
                          <a:solidFill>
                            <a:srgbClr val="000000"/>
                          </a:solidFill>
                          <a:latin typeface="Cambria Math" panose="02040503050406030204" pitchFamily="18" charset="0"/>
                        </a:rPr>
                        <m:t>4</m:t>
                      </m:r>
                      <m:r>
                        <a:rPr lang="en-US" sz="2200" smtClean="0">
                          <a:solidFill>
                            <a:srgbClr val="000000"/>
                          </a:solidFill>
                          <a:latin typeface="Cambria Math" panose="02040503050406030204" pitchFamily="18" charset="0"/>
                        </a:rPr>
                        <m:t>≥</m:t>
                      </m:r>
                      <m:r>
                        <a:rPr lang="en-US" sz="2200" b="0" i="1" dirty="0" smtClean="0">
                          <a:solidFill>
                            <a:srgbClr val="000000"/>
                          </a:solidFill>
                          <a:latin typeface="Cambria Math" panose="02040503050406030204" pitchFamily="18" charset="0"/>
                        </a:rPr>
                        <m:t>10,00,000 </m:t>
                      </m:r>
                    </m:oMath>
                  </m:oMathPara>
                </a14:m>
                <a:endParaRPr lang="en-IN" sz="2200" dirty="0"/>
              </a:p>
            </p:txBody>
          </p:sp>
        </mc:Choice>
        <mc:Fallback xmlns="">
          <p:sp>
            <p:nvSpPr>
              <p:cNvPr id="23" name="TextBox 22">
                <a:extLst>
                  <a:ext uri="{FF2B5EF4-FFF2-40B4-BE49-F238E27FC236}">
                    <a16:creationId xmlns:a16="http://schemas.microsoft.com/office/drawing/2014/main" id="{66463338-B877-4D83-B735-075BBED8FE5A}"/>
                  </a:ext>
                </a:extLst>
              </p:cNvPr>
              <p:cNvSpPr txBox="1">
                <a:spLocks noRot="1" noChangeAspect="1" noMove="1" noResize="1" noEditPoints="1" noAdjustHandles="1" noChangeArrowheads="1" noChangeShapeType="1" noTextEdit="1"/>
              </p:cNvSpPr>
              <p:nvPr/>
            </p:nvSpPr>
            <p:spPr>
              <a:xfrm>
                <a:off x="4443373" y="2917615"/>
                <a:ext cx="8234149" cy="430887"/>
              </a:xfrm>
              <a:prstGeom prst="rect">
                <a:avLst/>
              </a:prstGeom>
              <a:blipFill>
                <a:blip r:embed="rId7"/>
                <a:stretch>
                  <a:fillRect l="-74" b="-2857"/>
                </a:stretch>
              </a:blipFill>
            </p:spPr>
            <p:txBody>
              <a:bodyPr/>
              <a:lstStyle/>
              <a:p>
                <a:r>
                  <a:rPr lang="en-IN">
                    <a:noFill/>
                  </a:rPr>
                  <a:t> </a:t>
                </a:r>
              </a:p>
            </p:txBody>
          </p:sp>
        </mc:Fallback>
      </mc:AlternateContent>
      <p:sp>
        <p:nvSpPr>
          <p:cNvPr id="25" name="TextBox 24">
            <a:extLst>
              <a:ext uri="{FF2B5EF4-FFF2-40B4-BE49-F238E27FC236}">
                <a16:creationId xmlns:a16="http://schemas.microsoft.com/office/drawing/2014/main" id="{5940833A-C92D-4871-9891-3EAF807D21D7}"/>
              </a:ext>
            </a:extLst>
          </p:cNvPr>
          <p:cNvSpPr txBox="1"/>
          <p:nvPr/>
        </p:nvSpPr>
        <p:spPr>
          <a:xfrm>
            <a:off x="391241" y="2917615"/>
            <a:ext cx="4599859" cy="430887"/>
          </a:xfrm>
          <a:prstGeom prst="rect">
            <a:avLst/>
          </a:prstGeom>
          <a:noFill/>
        </p:spPr>
        <p:txBody>
          <a:bodyPr wrap="square">
            <a:spAutoFit/>
          </a:bodyPr>
          <a:lstStyle/>
          <a:p>
            <a:pPr indent="0">
              <a:buNone/>
            </a:pPr>
            <a:r>
              <a:rPr lang="en-US" sz="2200" b="0" i="0" dirty="0">
                <a:solidFill>
                  <a:srgbClr val="000000"/>
                </a:solidFill>
                <a:latin typeface="+mj-lt"/>
              </a:rPr>
              <a:t>No. of female customers reached</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EBC3D63-AAE4-4D6F-ABCC-927A7BD6904C}"/>
                  </a:ext>
                </a:extLst>
              </p:cNvPr>
              <p:cNvSpPr txBox="1"/>
              <p:nvPr/>
            </p:nvSpPr>
            <p:spPr>
              <a:xfrm>
                <a:off x="4457420" y="2463290"/>
                <a:ext cx="5041030" cy="430887"/>
              </a:xfrm>
              <a:prstGeom prst="rect">
                <a:avLst/>
              </a:prstGeom>
              <a:noFill/>
            </p:spPr>
            <p:txBody>
              <a:bodyPr wrap="square">
                <a:spAutoFit/>
              </a:bodyPr>
              <a:lstStyle/>
              <a:p>
                <a:pPr>
                  <a:buNone/>
                </a:pPr>
                <a:r>
                  <a:rPr lang="en-US" sz="2200" i="0" dirty="0">
                    <a:solidFill>
                      <a:srgbClr val="FF0000"/>
                    </a:solidFill>
                    <a:latin typeface="+mj-lt"/>
                  </a:rPr>
                  <a:t>or</a:t>
                </a:r>
                <a:r>
                  <a:rPr lang="en-US" sz="2200" b="0" i="0" dirty="0">
                    <a:solidFill>
                      <a:srgbClr val="000000"/>
                    </a:solidFill>
                    <a:latin typeface="+mj-lt"/>
                  </a:rPr>
                  <a:t> </a:t>
                </a:r>
                <a14:m>
                  <m:oMath xmlns:m="http://schemas.openxmlformats.org/officeDocument/2006/math">
                    <m:r>
                      <a:rPr lang="en-US" sz="2200" b="0" i="1" dirty="0" smtClean="0">
                        <a:solidFill>
                          <a:srgbClr val="000000"/>
                        </a:solidFill>
                        <a:latin typeface="Cambria Math" panose="02040503050406030204" pitchFamily="18" charset="0"/>
                      </a:rPr>
                      <m:t>30</m:t>
                    </m:r>
                    <m:r>
                      <a:rPr lang="en-US" sz="2200" b="0" i="1" dirty="0" smtClean="0">
                        <a:solidFill>
                          <a:srgbClr val="000000"/>
                        </a:solidFill>
                        <a:latin typeface="Cambria Math" panose="02040503050406030204" pitchFamily="18" charset="0"/>
                      </a:rPr>
                      <m:t>𝑥</m:t>
                    </m:r>
                    <m:r>
                      <a:rPr lang="en-US" sz="2200" b="0" i="1" baseline="-25000" dirty="0">
                        <a:solidFill>
                          <a:srgbClr val="000000"/>
                        </a:solidFill>
                        <a:latin typeface="Cambria Math" panose="02040503050406030204" pitchFamily="18" charset="0"/>
                      </a:rPr>
                      <m:t>1</m:t>
                    </m:r>
                    <m:r>
                      <a:rPr lang="en-US" sz="2200" b="0" i="1" dirty="0">
                        <a:solidFill>
                          <a:srgbClr val="000000"/>
                        </a:solidFill>
                        <a:latin typeface="Cambria Math" panose="02040503050406030204" pitchFamily="18" charset="0"/>
                      </a:rPr>
                      <m:t>+20</m:t>
                    </m:r>
                    <m:r>
                      <a:rPr lang="en-US" sz="2200" b="0" i="1" dirty="0">
                        <a:solidFill>
                          <a:srgbClr val="000000"/>
                        </a:solidFill>
                        <a:latin typeface="Cambria Math" panose="02040503050406030204" pitchFamily="18" charset="0"/>
                      </a:rPr>
                      <m:t>𝑥</m:t>
                    </m:r>
                    <m:r>
                      <a:rPr lang="en-US" sz="2200" b="0" i="1" baseline="-25000" dirty="0">
                        <a:solidFill>
                          <a:srgbClr val="000000"/>
                        </a:solidFill>
                        <a:latin typeface="Cambria Math" panose="02040503050406030204" pitchFamily="18" charset="0"/>
                      </a:rPr>
                      <m:t>2</m:t>
                    </m:r>
                    <m:r>
                      <a:rPr lang="en-US" sz="2200" b="0" i="1" dirty="0">
                        <a:solidFill>
                          <a:srgbClr val="000000"/>
                        </a:solidFill>
                        <a:latin typeface="Cambria Math" panose="02040503050406030204" pitchFamily="18" charset="0"/>
                      </a:rPr>
                      <m:t>+15</m:t>
                    </m:r>
                    <m:r>
                      <a:rPr lang="en-US" sz="2200" b="0" i="1" dirty="0">
                        <a:solidFill>
                          <a:srgbClr val="000000"/>
                        </a:solidFill>
                        <a:latin typeface="Cambria Math" panose="02040503050406030204" pitchFamily="18" charset="0"/>
                      </a:rPr>
                      <m:t>𝑥</m:t>
                    </m:r>
                    <m:r>
                      <a:rPr lang="en-US" sz="2200" b="0" i="1" baseline="-25000" dirty="0">
                        <a:solidFill>
                          <a:srgbClr val="000000"/>
                        </a:solidFill>
                        <a:latin typeface="Cambria Math" panose="02040503050406030204" pitchFamily="18" charset="0"/>
                      </a:rPr>
                      <m:t>3</m:t>
                    </m:r>
                    <m:r>
                      <a:rPr lang="en-US" sz="2200" b="0" i="1" dirty="0">
                        <a:solidFill>
                          <a:srgbClr val="000000"/>
                        </a:solidFill>
                        <a:latin typeface="Cambria Math" panose="02040503050406030204" pitchFamily="18" charset="0"/>
                      </a:rPr>
                      <m:t>+10</m:t>
                    </m:r>
                    <m:r>
                      <a:rPr lang="en-US" sz="2200" b="0" i="1" dirty="0">
                        <a:solidFill>
                          <a:srgbClr val="000000"/>
                        </a:solidFill>
                        <a:latin typeface="Cambria Math" panose="02040503050406030204" pitchFamily="18" charset="0"/>
                      </a:rPr>
                      <m:t>𝑥</m:t>
                    </m:r>
                    <m:r>
                      <a:rPr lang="en-US" sz="2200" b="0" i="1" baseline="-25000" dirty="0">
                        <a:solidFill>
                          <a:srgbClr val="000000"/>
                        </a:solidFill>
                        <a:latin typeface="Cambria Math" panose="02040503050406030204" pitchFamily="18" charset="0"/>
                      </a:rPr>
                      <m:t>4</m:t>
                    </m:r>
                    <m:r>
                      <a:rPr lang="en-US" sz="2200" dirty="0" smtClean="0">
                        <a:solidFill>
                          <a:srgbClr val="000000"/>
                        </a:solidFill>
                        <a:latin typeface="Cambria Math" panose="02040503050406030204" pitchFamily="18" charset="0"/>
                      </a:rPr>
                      <m:t>≤</m:t>
                    </m:r>
                    <m:r>
                      <a:rPr lang="en-US" sz="2200" b="0" i="1" dirty="0" smtClean="0">
                        <a:solidFill>
                          <a:srgbClr val="000000"/>
                        </a:solidFill>
                        <a:latin typeface="Cambria Math" panose="02040503050406030204" pitchFamily="18" charset="0"/>
                      </a:rPr>
                      <m:t>450</m:t>
                    </m:r>
                  </m:oMath>
                </a14:m>
                <a:endParaRPr lang="en-US" sz="2200" b="0" i="0" dirty="0">
                  <a:solidFill>
                    <a:srgbClr val="000000"/>
                  </a:solidFill>
                  <a:latin typeface="+mj-lt"/>
                </a:endParaRPr>
              </a:p>
            </p:txBody>
          </p:sp>
        </mc:Choice>
        <mc:Fallback xmlns="">
          <p:sp>
            <p:nvSpPr>
              <p:cNvPr id="27" name="TextBox 26">
                <a:extLst>
                  <a:ext uri="{FF2B5EF4-FFF2-40B4-BE49-F238E27FC236}">
                    <a16:creationId xmlns:a16="http://schemas.microsoft.com/office/drawing/2014/main" id="{BEBC3D63-AAE4-4D6F-ABCC-927A7BD6904C}"/>
                  </a:ext>
                </a:extLst>
              </p:cNvPr>
              <p:cNvSpPr txBox="1">
                <a:spLocks noRot="1" noChangeAspect="1" noMove="1" noResize="1" noEditPoints="1" noAdjustHandles="1" noChangeArrowheads="1" noChangeShapeType="1" noTextEdit="1"/>
              </p:cNvSpPr>
              <p:nvPr/>
            </p:nvSpPr>
            <p:spPr>
              <a:xfrm>
                <a:off x="4457420" y="2463290"/>
                <a:ext cx="5041030" cy="430887"/>
              </a:xfrm>
              <a:prstGeom prst="rect">
                <a:avLst/>
              </a:prstGeom>
              <a:blipFill>
                <a:blip r:embed="rId8"/>
                <a:stretch>
                  <a:fillRect l="-1572" t="-8451" b="-2957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EACC43C-9225-4AA3-85B0-916546AE2EBD}"/>
                  </a:ext>
                </a:extLst>
              </p:cNvPr>
              <p:cNvSpPr txBox="1"/>
              <p:nvPr/>
            </p:nvSpPr>
            <p:spPr>
              <a:xfrm>
                <a:off x="4457420" y="2008965"/>
                <a:ext cx="7460026" cy="430887"/>
              </a:xfrm>
              <a:prstGeom prst="rect">
                <a:avLst/>
              </a:prstGeom>
              <a:noFill/>
            </p:spPr>
            <p:txBody>
              <a:bodyPr wrap="square">
                <a:spAutoFit/>
              </a:bodyPr>
              <a:lstStyle/>
              <a:p>
                <a:pPr indent="0">
                  <a:buNone/>
                </a:pPr>
                <a14:m>
                  <m:oMathPara xmlns:m="http://schemas.openxmlformats.org/officeDocument/2006/math">
                    <m:oMathParaPr>
                      <m:jc m:val="left"/>
                    </m:oMathParaPr>
                    <m:oMath xmlns:m="http://schemas.openxmlformats.org/officeDocument/2006/math">
                      <m:r>
                        <a:rPr lang="en-US" sz="2200" b="0" i="1" dirty="0" smtClean="0">
                          <a:solidFill>
                            <a:srgbClr val="000000"/>
                          </a:solidFill>
                          <a:latin typeface="Cambria Math" panose="02040503050406030204" pitchFamily="18" charset="0"/>
                        </a:rPr>
                        <m:t>30,000</m:t>
                      </m:r>
                      <m:r>
                        <a:rPr lang="en-US" sz="2200" b="0" i="1" dirty="0" smtClean="0">
                          <a:solidFill>
                            <a:srgbClr val="000000"/>
                          </a:solidFill>
                          <a:latin typeface="Cambria Math" panose="02040503050406030204" pitchFamily="18" charset="0"/>
                        </a:rPr>
                        <m:t>𝑥</m:t>
                      </m:r>
                      <m:r>
                        <a:rPr lang="en-US" sz="2200" b="0" i="1" baseline="-25000" dirty="0">
                          <a:solidFill>
                            <a:srgbClr val="000000"/>
                          </a:solidFill>
                          <a:latin typeface="Cambria Math" panose="02040503050406030204" pitchFamily="18" charset="0"/>
                        </a:rPr>
                        <m:t>1</m:t>
                      </m:r>
                      <m:r>
                        <a:rPr lang="en-US" sz="2200" b="0" i="1" dirty="0">
                          <a:solidFill>
                            <a:srgbClr val="000000"/>
                          </a:solidFill>
                          <a:latin typeface="Cambria Math" panose="02040503050406030204" pitchFamily="18" charset="0"/>
                        </a:rPr>
                        <m:t>+20,000</m:t>
                      </m:r>
                      <m:r>
                        <a:rPr lang="en-US" sz="2200" b="0" i="1" dirty="0">
                          <a:solidFill>
                            <a:srgbClr val="000000"/>
                          </a:solidFill>
                          <a:latin typeface="Cambria Math" panose="02040503050406030204" pitchFamily="18" charset="0"/>
                        </a:rPr>
                        <m:t>𝑥</m:t>
                      </m:r>
                      <m:r>
                        <a:rPr lang="en-US" sz="2200" b="0" i="1" baseline="-25000" dirty="0">
                          <a:solidFill>
                            <a:srgbClr val="000000"/>
                          </a:solidFill>
                          <a:latin typeface="Cambria Math" panose="02040503050406030204" pitchFamily="18" charset="0"/>
                        </a:rPr>
                        <m:t>2</m:t>
                      </m:r>
                      <m:r>
                        <a:rPr lang="en-US" sz="2200" b="0" i="1" dirty="0">
                          <a:solidFill>
                            <a:srgbClr val="000000"/>
                          </a:solidFill>
                          <a:latin typeface="Cambria Math" panose="02040503050406030204" pitchFamily="18" charset="0"/>
                        </a:rPr>
                        <m:t>+15,000</m:t>
                      </m:r>
                      <m:r>
                        <a:rPr lang="en-US" sz="2200" b="0" i="1" dirty="0">
                          <a:solidFill>
                            <a:srgbClr val="000000"/>
                          </a:solidFill>
                          <a:latin typeface="Cambria Math" panose="02040503050406030204" pitchFamily="18" charset="0"/>
                        </a:rPr>
                        <m:t>𝑥</m:t>
                      </m:r>
                      <m:r>
                        <a:rPr lang="en-US" sz="2200" b="0" i="1" baseline="-25000" dirty="0">
                          <a:solidFill>
                            <a:srgbClr val="000000"/>
                          </a:solidFill>
                          <a:latin typeface="Cambria Math" panose="02040503050406030204" pitchFamily="18" charset="0"/>
                        </a:rPr>
                        <m:t>3</m:t>
                      </m:r>
                      <m:r>
                        <a:rPr lang="en-US" sz="2200" b="0" i="1" dirty="0">
                          <a:solidFill>
                            <a:srgbClr val="000000"/>
                          </a:solidFill>
                          <a:latin typeface="Cambria Math" panose="02040503050406030204" pitchFamily="18" charset="0"/>
                        </a:rPr>
                        <m:t>+10,000</m:t>
                      </m:r>
                      <m:r>
                        <a:rPr lang="en-US" sz="2200" b="0" i="1" dirty="0">
                          <a:solidFill>
                            <a:srgbClr val="000000"/>
                          </a:solidFill>
                          <a:latin typeface="Cambria Math" panose="02040503050406030204" pitchFamily="18" charset="0"/>
                        </a:rPr>
                        <m:t>𝑥</m:t>
                      </m:r>
                      <m:r>
                        <a:rPr lang="en-US" sz="2200" b="0" i="1" baseline="-25000" dirty="0">
                          <a:solidFill>
                            <a:srgbClr val="000000"/>
                          </a:solidFill>
                          <a:latin typeface="Cambria Math" panose="02040503050406030204" pitchFamily="18" charset="0"/>
                        </a:rPr>
                        <m:t>4</m:t>
                      </m:r>
                      <m:r>
                        <a:rPr lang="en-US" sz="2200" dirty="0" smtClean="0">
                          <a:solidFill>
                            <a:srgbClr val="000000"/>
                          </a:solidFill>
                          <a:latin typeface="Cambria Math" panose="02040503050406030204" pitchFamily="18" charset="0"/>
                        </a:rPr>
                        <m:t>≤</m:t>
                      </m:r>
                      <m:r>
                        <a:rPr lang="en-US" sz="2200" b="0" i="1" dirty="0" smtClean="0">
                          <a:solidFill>
                            <a:srgbClr val="000000"/>
                          </a:solidFill>
                          <a:latin typeface="Cambria Math" panose="02040503050406030204" pitchFamily="18" charset="0"/>
                        </a:rPr>
                        <m:t>4,50,000 </m:t>
                      </m:r>
                    </m:oMath>
                  </m:oMathPara>
                </a14:m>
                <a:endParaRPr lang="en-US" sz="2200" b="0" i="0" dirty="0">
                  <a:solidFill>
                    <a:srgbClr val="000000"/>
                  </a:solidFill>
                  <a:latin typeface="+mj-lt"/>
                </a:endParaRPr>
              </a:p>
            </p:txBody>
          </p:sp>
        </mc:Choice>
        <mc:Fallback xmlns="">
          <p:sp>
            <p:nvSpPr>
              <p:cNvPr id="29" name="TextBox 28">
                <a:extLst>
                  <a:ext uri="{FF2B5EF4-FFF2-40B4-BE49-F238E27FC236}">
                    <a16:creationId xmlns:a16="http://schemas.microsoft.com/office/drawing/2014/main" id="{8EACC43C-9225-4AA3-85B0-916546AE2EBD}"/>
                  </a:ext>
                </a:extLst>
              </p:cNvPr>
              <p:cNvSpPr txBox="1">
                <a:spLocks noRot="1" noChangeAspect="1" noMove="1" noResize="1" noEditPoints="1" noAdjustHandles="1" noChangeArrowheads="1" noChangeShapeType="1" noTextEdit="1"/>
              </p:cNvSpPr>
              <p:nvPr/>
            </p:nvSpPr>
            <p:spPr>
              <a:xfrm>
                <a:off x="4457420" y="2008965"/>
                <a:ext cx="7460026" cy="430887"/>
              </a:xfrm>
              <a:prstGeom prst="rect">
                <a:avLst/>
              </a:prstGeom>
              <a:blipFill>
                <a:blip r:embed="rId9"/>
                <a:stretch>
                  <a:fillRect l="-82" b="-2857"/>
                </a:stretch>
              </a:blipFill>
            </p:spPr>
            <p:txBody>
              <a:bodyPr/>
              <a:lstStyle/>
              <a:p>
                <a:r>
                  <a:rPr lang="en-IN">
                    <a:noFill/>
                  </a:rPr>
                  <a:t> </a:t>
                </a:r>
              </a:p>
            </p:txBody>
          </p:sp>
        </mc:Fallback>
      </mc:AlternateContent>
      <p:sp>
        <p:nvSpPr>
          <p:cNvPr id="31" name="TextBox 30">
            <a:extLst>
              <a:ext uri="{FF2B5EF4-FFF2-40B4-BE49-F238E27FC236}">
                <a16:creationId xmlns:a16="http://schemas.microsoft.com/office/drawing/2014/main" id="{368323FF-3C23-4635-B360-52478AB266EF}"/>
              </a:ext>
            </a:extLst>
          </p:cNvPr>
          <p:cNvSpPr txBox="1"/>
          <p:nvPr/>
        </p:nvSpPr>
        <p:spPr>
          <a:xfrm>
            <a:off x="391241" y="1978333"/>
            <a:ext cx="2351960" cy="430887"/>
          </a:xfrm>
          <a:prstGeom prst="rect">
            <a:avLst/>
          </a:prstGeom>
          <a:noFill/>
        </p:spPr>
        <p:txBody>
          <a:bodyPr wrap="square">
            <a:spAutoFit/>
          </a:bodyPr>
          <a:lstStyle/>
          <a:p>
            <a:pPr indent="0">
              <a:buNone/>
            </a:pPr>
            <a:r>
              <a:rPr lang="en-US" sz="2200" b="0" i="0" dirty="0">
                <a:solidFill>
                  <a:srgbClr val="000000"/>
                </a:solidFill>
                <a:latin typeface="+mj-lt"/>
              </a:rPr>
              <a:t>Advertising budget:</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5DBD93-9932-468F-A347-2F1C350AA972}"/>
                  </a:ext>
                </a:extLst>
              </p:cNvPr>
              <p:cNvSpPr txBox="1"/>
              <p:nvPr/>
            </p:nvSpPr>
            <p:spPr>
              <a:xfrm>
                <a:off x="4457420" y="4734915"/>
                <a:ext cx="2086785" cy="430887"/>
              </a:xfrm>
              <a:prstGeom prst="rect">
                <a:avLst/>
              </a:prstGeom>
              <a:noFill/>
            </p:spPr>
            <p:txBody>
              <a:bodyPr wrap="square">
                <a:spAutoFit/>
              </a:bodyPr>
              <a:lstStyle/>
              <a:p>
                <a14:m>
                  <m:oMath xmlns:m="http://schemas.openxmlformats.org/officeDocument/2006/math">
                    <m:r>
                      <a:rPr lang="en-US" sz="2200" i="1" dirty="0" smtClean="0">
                        <a:solidFill>
                          <a:srgbClr val="000000"/>
                        </a:solidFill>
                        <a:latin typeface="Cambria Math" panose="02040503050406030204" pitchFamily="18" charset="0"/>
                      </a:rPr>
                      <m:t>𝑥</m:t>
                    </m:r>
                    <m:r>
                      <a:rPr lang="en-US" sz="2200" i="1" baseline="-25000" dirty="0">
                        <a:solidFill>
                          <a:srgbClr val="000000"/>
                        </a:solidFill>
                        <a:latin typeface="Cambria Math" panose="02040503050406030204" pitchFamily="18" charset="0"/>
                      </a:rPr>
                      <m:t>3</m:t>
                    </m:r>
                    <m:r>
                      <a:rPr lang="en-US" sz="2200" smtClean="0">
                        <a:solidFill>
                          <a:srgbClr val="000000"/>
                        </a:solidFill>
                        <a:latin typeface="Cambria Math" panose="02040503050406030204" pitchFamily="18" charset="0"/>
                      </a:rPr>
                      <m:t>≥</m:t>
                    </m:r>
                    <m:r>
                      <a:rPr lang="en-US" sz="2200" i="1" dirty="0" smtClean="0">
                        <a:solidFill>
                          <a:srgbClr val="000000"/>
                        </a:solidFill>
                        <a:latin typeface="Cambria Math" panose="02040503050406030204" pitchFamily="18" charset="0"/>
                      </a:rPr>
                      <m:t>3, </m:t>
                    </m:r>
                    <m:r>
                      <a:rPr lang="en-US" sz="2200" i="1" dirty="0" smtClean="0">
                        <a:solidFill>
                          <a:srgbClr val="000000"/>
                        </a:solidFill>
                        <a:latin typeface="Cambria Math" panose="02040503050406030204" pitchFamily="18" charset="0"/>
                      </a:rPr>
                      <m:t>𝑥</m:t>
                    </m:r>
                    <m:r>
                      <a:rPr lang="en-US" sz="2200" i="1" baseline="-25000" dirty="0">
                        <a:solidFill>
                          <a:srgbClr val="000000"/>
                        </a:solidFill>
                        <a:latin typeface="Cambria Math" panose="02040503050406030204" pitchFamily="18" charset="0"/>
                      </a:rPr>
                      <m:t>4</m:t>
                    </m:r>
                    <m:r>
                      <a:rPr lang="en-US" sz="2200" smtClean="0">
                        <a:solidFill>
                          <a:srgbClr val="000000"/>
                        </a:solidFill>
                        <a:latin typeface="Cambria Math" panose="02040503050406030204" pitchFamily="18" charset="0"/>
                      </a:rPr>
                      <m:t>≥</m:t>
                    </m:r>
                    <m:r>
                      <a:rPr lang="en-US" sz="2200" i="1" dirty="0" smtClean="0">
                        <a:solidFill>
                          <a:srgbClr val="000000"/>
                        </a:solidFill>
                        <a:latin typeface="Cambria Math" panose="02040503050406030204" pitchFamily="18" charset="0"/>
                      </a:rPr>
                      <m:t>2</m:t>
                    </m:r>
                  </m:oMath>
                </a14:m>
                <a:r>
                  <a:rPr lang="en-US" sz="2200" dirty="0">
                    <a:solidFill>
                      <a:srgbClr val="000000"/>
                    </a:solidFill>
                    <a:latin typeface="+mj-lt"/>
                  </a:rPr>
                  <a:t>,</a:t>
                </a:r>
                <a:endParaRPr lang="en-IN" sz="2200" dirty="0"/>
              </a:p>
            </p:txBody>
          </p:sp>
        </mc:Choice>
        <mc:Fallback xmlns="">
          <p:sp>
            <p:nvSpPr>
              <p:cNvPr id="33" name="TextBox 32">
                <a:extLst>
                  <a:ext uri="{FF2B5EF4-FFF2-40B4-BE49-F238E27FC236}">
                    <a16:creationId xmlns:a16="http://schemas.microsoft.com/office/drawing/2014/main" id="{395DBD93-9932-468F-A347-2F1C350AA972}"/>
                  </a:ext>
                </a:extLst>
              </p:cNvPr>
              <p:cNvSpPr txBox="1">
                <a:spLocks noRot="1" noChangeAspect="1" noMove="1" noResize="1" noEditPoints="1" noAdjustHandles="1" noChangeArrowheads="1" noChangeShapeType="1" noTextEdit="1"/>
              </p:cNvSpPr>
              <p:nvPr/>
            </p:nvSpPr>
            <p:spPr>
              <a:xfrm>
                <a:off x="4457420" y="4734915"/>
                <a:ext cx="2086785" cy="430887"/>
              </a:xfrm>
              <a:prstGeom prst="rect">
                <a:avLst/>
              </a:prstGeom>
              <a:blipFill>
                <a:blip r:embed="rId10"/>
                <a:stretch>
                  <a:fillRect t="-8571" b="-3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932DEC3-01C2-424D-A417-BC4875B609CB}"/>
                  </a:ext>
                </a:extLst>
              </p:cNvPr>
              <p:cNvSpPr txBox="1"/>
              <p:nvPr/>
            </p:nvSpPr>
            <p:spPr>
              <a:xfrm>
                <a:off x="4457420" y="5643565"/>
                <a:ext cx="4103028" cy="430887"/>
              </a:xfrm>
              <a:prstGeom prst="rect">
                <a:avLst/>
              </a:prstGeom>
              <a:noFill/>
            </p:spPr>
            <p:txBody>
              <a:bodyPr wrap="square">
                <a:spAutoFit/>
              </a:bodyPr>
              <a:lstStyle/>
              <a:p>
                <a:pPr indent="0">
                  <a:buNone/>
                </a:pPr>
                <a14:m>
                  <m:oMathPara xmlns:m="http://schemas.openxmlformats.org/officeDocument/2006/math">
                    <m:oMathParaPr>
                      <m:jc m:val="left"/>
                    </m:oMathParaPr>
                    <m:oMath xmlns:m="http://schemas.openxmlformats.org/officeDocument/2006/math">
                      <m:r>
                        <a:rPr lang="en-US" sz="2200" i="1" dirty="0" smtClean="0">
                          <a:solidFill>
                            <a:srgbClr val="000000"/>
                          </a:solidFill>
                          <a:latin typeface="Cambria Math" panose="02040503050406030204" pitchFamily="18" charset="0"/>
                        </a:rPr>
                        <m:t>5</m:t>
                      </m:r>
                      <m:r>
                        <a:rPr lang="en-US" sz="2200" dirty="0" smtClean="0">
                          <a:solidFill>
                            <a:srgbClr val="000000"/>
                          </a:solidFill>
                          <a:latin typeface="Cambria Math" panose="02040503050406030204" pitchFamily="18" charset="0"/>
                        </a:rPr>
                        <m:t>≤</m:t>
                      </m:r>
                      <m:r>
                        <a:rPr lang="en-US" sz="2200" i="1" dirty="0" smtClean="0">
                          <a:solidFill>
                            <a:srgbClr val="000000"/>
                          </a:solidFill>
                          <a:latin typeface="Cambria Math" panose="02040503050406030204" pitchFamily="18" charset="0"/>
                        </a:rPr>
                        <m:t>𝑥</m:t>
                      </m:r>
                      <m:r>
                        <a:rPr lang="en-US" sz="2200" i="1" baseline="-25000" dirty="0">
                          <a:solidFill>
                            <a:srgbClr val="000000"/>
                          </a:solidFill>
                          <a:latin typeface="Cambria Math" panose="02040503050406030204" pitchFamily="18" charset="0"/>
                        </a:rPr>
                        <m:t>2</m:t>
                      </m:r>
                      <m:r>
                        <a:rPr lang="en-US" sz="2200" dirty="0">
                          <a:solidFill>
                            <a:srgbClr val="000000"/>
                          </a:solidFill>
                          <a:latin typeface="Cambria Math" panose="02040503050406030204" pitchFamily="18" charset="0"/>
                        </a:rPr>
                        <m:t>≤</m:t>
                      </m:r>
                      <m:r>
                        <a:rPr lang="en-US" sz="2200" i="1" dirty="0" smtClean="0">
                          <a:solidFill>
                            <a:srgbClr val="000000"/>
                          </a:solidFill>
                          <a:latin typeface="Cambria Math" panose="02040503050406030204" pitchFamily="18" charset="0"/>
                        </a:rPr>
                        <m:t>10</m:t>
                      </m:r>
                    </m:oMath>
                  </m:oMathPara>
                </a14:m>
                <a:endParaRPr lang="en-US" sz="2200" dirty="0">
                  <a:solidFill>
                    <a:srgbClr val="000000"/>
                  </a:solidFill>
                  <a:latin typeface="+mj-lt"/>
                </a:endParaRPr>
              </a:p>
            </p:txBody>
          </p:sp>
        </mc:Choice>
        <mc:Fallback xmlns="">
          <p:sp>
            <p:nvSpPr>
              <p:cNvPr id="34" name="TextBox 33">
                <a:extLst>
                  <a:ext uri="{FF2B5EF4-FFF2-40B4-BE49-F238E27FC236}">
                    <a16:creationId xmlns:a16="http://schemas.microsoft.com/office/drawing/2014/main" id="{B932DEC3-01C2-424D-A417-BC4875B609CB}"/>
                  </a:ext>
                </a:extLst>
              </p:cNvPr>
              <p:cNvSpPr txBox="1">
                <a:spLocks noRot="1" noChangeAspect="1" noMove="1" noResize="1" noEditPoints="1" noAdjustHandles="1" noChangeArrowheads="1" noChangeShapeType="1" noTextEdit="1"/>
              </p:cNvSpPr>
              <p:nvPr/>
            </p:nvSpPr>
            <p:spPr>
              <a:xfrm>
                <a:off x="4457420" y="5643565"/>
                <a:ext cx="4103028" cy="430887"/>
              </a:xfrm>
              <a:prstGeom prst="rect">
                <a:avLst/>
              </a:prstGeom>
              <a:blipFill>
                <a:blip r:embed="rId11"/>
                <a:stretch>
                  <a:fillRect l="-149" b="-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5A237BB-21E7-47BC-A369-28F3AEFA6722}"/>
                  </a:ext>
                </a:extLst>
              </p:cNvPr>
              <p:cNvSpPr txBox="1"/>
              <p:nvPr/>
            </p:nvSpPr>
            <p:spPr>
              <a:xfrm>
                <a:off x="4457420" y="5189240"/>
                <a:ext cx="4599859" cy="430887"/>
              </a:xfrm>
              <a:prstGeom prst="rect">
                <a:avLst/>
              </a:prstGeom>
              <a:noFill/>
            </p:spPr>
            <p:txBody>
              <a:bodyPr wrap="square">
                <a:spAutoFit/>
              </a:bodyPr>
              <a:lstStyle/>
              <a:p>
                <a:pPr indent="0">
                  <a:buNone/>
                </a:pPr>
                <a14:m>
                  <m:oMathPara xmlns:m="http://schemas.openxmlformats.org/officeDocument/2006/math">
                    <m:oMathParaPr>
                      <m:jc m:val="left"/>
                    </m:oMathParaPr>
                    <m:oMath xmlns:m="http://schemas.openxmlformats.org/officeDocument/2006/math">
                      <m:r>
                        <a:rPr lang="en-US" sz="2200" i="1" dirty="0" smtClean="0">
                          <a:solidFill>
                            <a:srgbClr val="000000"/>
                          </a:solidFill>
                          <a:latin typeface="Cambria Math" panose="02040503050406030204" pitchFamily="18" charset="0"/>
                        </a:rPr>
                        <m:t>5</m:t>
                      </m:r>
                      <m:r>
                        <a:rPr lang="en-US" sz="2200" dirty="0" smtClean="0">
                          <a:solidFill>
                            <a:srgbClr val="000000"/>
                          </a:solidFill>
                          <a:latin typeface="Cambria Math" panose="02040503050406030204" pitchFamily="18" charset="0"/>
                        </a:rPr>
                        <m:t>≤</m:t>
                      </m:r>
                      <m:r>
                        <a:rPr lang="en-US" sz="2200" b="0" i="1" dirty="0" smtClean="0">
                          <a:solidFill>
                            <a:srgbClr val="000000"/>
                          </a:solidFill>
                          <a:latin typeface="Cambria Math" panose="02040503050406030204" pitchFamily="18" charset="0"/>
                        </a:rPr>
                        <m:t>𝑥</m:t>
                      </m:r>
                      <m:r>
                        <a:rPr lang="en-US" sz="2200" i="1" baseline="-25000" dirty="0">
                          <a:solidFill>
                            <a:srgbClr val="000000"/>
                          </a:solidFill>
                          <a:latin typeface="Cambria Math" panose="02040503050406030204" pitchFamily="18" charset="0"/>
                        </a:rPr>
                        <m:t>1</m:t>
                      </m:r>
                      <m:r>
                        <a:rPr lang="en-US" sz="2200" dirty="0">
                          <a:solidFill>
                            <a:srgbClr val="000000"/>
                          </a:solidFill>
                          <a:latin typeface="Cambria Math" panose="02040503050406030204" pitchFamily="18" charset="0"/>
                        </a:rPr>
                        <m:t>≤</m:t>
                      </m:r>
                      <m:r>
                        <a:rPr lang="en-US" sz="2200" i="1" dirty="0" smtClean="0">
                          <a:solidFill>
                            <a:srgbClr val="000000"/>
                          </a:solidFill>
                          <a:latin typeface="Cambria Math" panose="02040503050406030204" pitchFamily="18" charset="0"/>
                        </a:rPr>
                        <m:t>10 </m:t>
                      </m:r>
                    </m:oMath>
                  </m:oMathPara>
                </a14:m>
                <a:endParaRPr lang="en-US" sz="2200" dirty="0">
                  <a:solidFill>
                    <a:srgbClr val="000000"/>
                  </a:solidFill>
                  <a:latin typeface="+mj-lt"/>
                </a:endParaRPr>
              </a:p>
            </p:txBody>
          </p:sp>
        </mc:Choice>
        <mc:Fallback xmlns="">
          <p:sp>
            <p:nvSpPr>
              <p:cNvPr id="35" name="TextBox 34">
                <a:extLst>
                  <a:ext uri="{FF2B5EF4-FFF2-40B4-BE49-F238E27FC236}">
                    <a16:creationId xmlns:a16="http://schemas.microsoft.com/office/drawing/2014/main" id="{65A237BB-21E7-47BC-A369-28F3AEFA6722}"/>
                  </a:ext>
                </a:extLst>
              </p:cNvPr>
              <p:cNvSpPr txBox="1">
                <a:spLocks noRot="1" noChangeAspect="1" noMove="1" noResize="1" noEditPoints="1" noAdjustHandles="1" noChangeArrowheads="1" noChangeShapeType="1" noTextEdit="1"/>
              </p:cNvSpPr>
              <p:nvPr/>
            </p:nvSpPr>
            <p:spPr>
              <a:xfrm>
                <a:off x="4457420" y="5189240"/>
                <a:ext cx="4599859" cy="430887"/>
              </a:xfrm>
              <a:prstGeom prst="rect">
                <a:avLst/>
              </a:prstGeom>
              <a:blipFill>
                <a:blip r:embed="rId12"/>
                <a:stretch>
                  <a:fillRect l="-132" b="-2817"/>
                </a:stretch>
              </a:blipFill>
            </p:spPr>
            <p:txBody>
              <a:bodyPr/>
              <a:lstStyle/>
              <a:p>
                <a:r>
                  <a:rPr lang="en-IN">
                    <a:noFill/>
                  </a:rPr>
                  <a:t> </a:t>
                </a:r>
              </a:p>
            </p:txBody>
          </p:sp>
        </mc:Fallback>
      </mc:AlternateContent>
    </p:spTree>
    <p:extLst>
      <p:ext uri="{BB962C8B-B14F-4D97-AF65-F5344CB8AC3E}">
        <p14:creationId xmlns:p14="http://schemas.microsoft.com/office/powerpoint/2010/main" val="231225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left)">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wipe(left)">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wipe(left)">
                                      <p:cBhvr>
                                        <p:cTn id="82" dur="500"/>
                                        <p:tgtEl>
                                          <p:spTgt spid="1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left)">
                                      <p:cBhvr>
                                        <p:cTn id="87" dur="500"/>
                                        <p:tgtEl>
                                          <p:spTgt spid="3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wipe(left)">
                                      <p:cBhvr>
                                        <p:cTn id="92" dur="500"/>
                                        <p:tgtEl>
                                          <p:spTgt spid="8"/>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wipe(left)">
                                      <p:cBhvr>
                                        <p:cTn id="97" dur="500"/>
                                        <p:tgtEl>
                                          <p:spTgt spid="3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wipe(left)">
                                      <p:cBhvr>
                                        <p:cTn id="10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16" grpId="0"/>
      <p:bldP spid="18" grpId="0"/>
      <p:bldP spid="20" grpId="0"/>
      <p:bldP spid="23" grpId="0"/>
      <p:bldP spid="25" grpId="0"/>
      <p:bldP spid="27" grpId="0"/>
      <p:bldP spid="29" grpId="0"/>
      <p:bldP spid="31" grpId="0"/>
      <p:bldP spid="33" grpId="0"/>
      <p:bldP spid="34" grpId="0"/>
      <p:bldP spid="3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BBB9CC-35AE-4928-8093-1468BC5E09FD}"/>
              </a:ext>
            </a:extLst>
          </p:cNvPr>
          <p:cNvSpPr>
            <a:spLocks noGrp="1"/>
          </p:cNvSpPr>
          <p:nvPr>
            <p:ph type="title"/>
          </p:nvPr>
        </p:nvSpPr>
        <p:spPr/>
        <p:txBody>
          <a:bodyPr/>
          <a:lstStyle/>
          <a:p>
            <a:r>
              <a:rPr lang="en-US" dirty="0"/>
              <a:t>Problem 4 </a:t>
            </a:r>
            <a:r>
              <a:rPr lang="en-US" dirty="0">
                <a:solidFill>
                  <a:schemeClr val="accent6"/>
                </a:solidFill>
              </a:rPr>
              <a:t>(Trim Loss Problem)</a:t>
            </a:r>
            <a:endParaRPr lang="en-IN" dirty="0">
              <a:solidFill>
                <a:schemeClr val="accent6"/>
              </a:solidFill>
            </a:endParaRPr>
          </a:p>
        </p:txBody>
      </p:sp>
      <p:sp>
        <p:nvSpPr>
          <p:cNvPr id="5" name="Content Placeholder 4">
            <a:extLst>
              <a:ext uri="{FF2B5EF4-FFF2-40B4-BE49-F238E27FC236}">
                <a16:creationId xmlns:a16="http://schemas.microsoft.com/office/drawing/2014/main" id="{82FE53C7-0EED-479C-9B0C-CEE59A8E9EEA}"/>
              </a:ext>
            </a:extLst>
          </p:cNvPr>
          <p:cNvSpPr>
            <a:spLocks noGrp="1"/>
          </p:cNvSpPr>
          <p:nvPr>
            <p:ph idx="1"/>
          </p:nvPr>
        </p:nvSpPr>
        <p:spPr>
          <a:xfrm>
            <a:off x="131180" y="863444"/>
            <a:ext cx="6201381" cy="2682240"/>
          </a:xfrm>
        </p:spPr>
        <p:txBody>
          <a:bodyPr/>
          <a:lstStyle/>
          <a:p>
            <a:r>
              <a:rPr lang="en-US" dirty="0"/>
              <a:t>A paper mill produces rolls of paper used in making cash resisters. Each roll of paper is 100 m in length and can be use in widths of 3, 4, 6 and 10 cm. The company’s production process results in rolls that are 24 cm in width. Thus the company must cut its 24 cm roll to the desired widths. It has six basic cutting alternatives as given in the table.</a:t>
            </a:r>
          </a:p>
          <a:p>
            <a:endParaRPr lang="en-US" dirty="0"/>
          </a:p>
          <a:p>
            <a:endParaRPr lang="en-IN" dirty="0"/>
          </a:p>
        </p:txBody>
      </p:sp>
      <p:graphicFrame>
        <p:nvGraphicFramePr>
          <p:cNvPr id="2" name="Table 1">
            <a:extLst>
              <a:ext uri="{FF2B5EF4-FFF2-40B4-BE49-F238E27FC236}">
                <a16:creationId xmlns:a16="http://schemas.microsoft.com/office/drawing/2014/main" id="{00044637-F28D-4979-979F-659708764869}"/>
              </a:ext>
            </a:extLst>
          </p:cNvPr>
          <p:cNvGraphicFramePr>
            <a:graphicFrameLocks noGrp="1"/>
          </p:cNvGraphicFramePr>
          <p:nvPr/>
        </p:nvGraphicFramePr>
        <p:xfrm>
          <a:off x="6442837" y="863444"/>
          <a:ext cx="5617983" cy="2682240"/>
        </p:xfrm>
        <a:graphic>
          <a:graphicData uri="http://schemas.openxmlformats.org/drawingml/2006/table">
            <a:tbl>
              <a:tblPr>
                <a:tableStyleId>{5C22544A-7EE6-4342-B048-85BDC9FD1C3A}</a:tableStyleId>
              </a:tblPr>
              <a:tblGrid>
                <a:gridCol w="1692000">
                  <a:extLst>
                    <a:ext uri="{9D8B030D-6E8A-4147-A177-3AD203B41FA5}">
                      <a16:colId xmlns:a16="http://schemas.microsoft.com/office/drawing/2014/main" val="1674138469"/>
                    </a:ext>
                  </a:extLst>
                </a:gridCol>
                <a:gridCol w="720000">
                  <a:extLst>
                    <a:ext uri="{9D8B030D-6E8A-4147-A177-3AD203B41FA5}">
                      <a16:colId xmlns:a16="http://schemas.microsoft.com/office/drawing/2014/main" val="3039705635"/>
                    </a:ext>
                  </a:extLst>
                </a:gridCol>
                <a:gridCol w="720000">
                  <a:extLst>
                    <a:ext uri="{9D8B030D-6E8A-4147-A177-3AD203B41FA5}">
                      <a16:colId xmlns:a16="http://schemas.microsoft.com/office/drawing/2014/main" val="3816488722"/>
                    </a:ext>
                  </a:extLst>
                </a:gridCol>
                <a:gridCol w="720000">
                  <a:extLst>
                    <a:ext uri="{9D8B030D-6E8A-4147-A177-3AD203B41FA5}">
                      <a16:colId xmlns:a16="http://schemas.microsoft.com/office/drawing/2014/main" val="1746612887"/>
                    </a:ext>
                  </a:extLst>
                </a:gridCol>
                <a:gridCol w="720000">
                  <a:extLst>
                    <a:ext uri="{9D8B030D-6E8A-4147-A177-3AD203B41FA5}">
                      <a16:colId xmlns:a16="http://schemas.microsoft.com/office/drawing/2014/main" val="1863286657"/>
                    </a:ext>
                  </a:extLst>
                </a:gridCol>
                <a:gridCol w="1045983">
                  <a:extLst>
                    <a:ext uri="{9D8B030D-6E8A-4147-A177-3AD203B41FA5}">
                      <a16:colId xmlns:a16="http://schemas.microsoft.com/office/drawing/2014/main" val="3724021267"/>
                    </a:ext>
                  </a:extLst>
                </a:gridCol>
              </a:tblGrid>
              <a:tr h="301672">
                <a:tc rowSpan="2">
                  <a:txBody>
                    <a:bodyPr/>
                    <a:lstStyle/>
                    <a:p>
                      <a:pPr marL="0" marR="0" algn="ctr">
                        <a:lnSpc>
                          <a:spcPct val="100000"/>
                        </a:lnSpc>
                        <a:spcBef>
                          <a:spcPts val="0"/>
                        </a:spcBef>
                        <a:spcAft>
                          <a:spcPts val="0"/>
                        </a:spcAft>
                      </a:pPr>
                      <a:r>
                        <a:rPr lang="en-US" sz="2200" b="1" dirty="0">
                          <a:effectLst/>
                        </a:rPr>
                        <a:t>Cutting alternatives</a:t>
                      </a:r>
                      <a:endParaRPr lang="en-US" sz="22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gridSpan="4">
                  <a:txBody>
                    <a:bodyPr/>
                    <a:lstStyle/>
                    <a:p>
                      <a:pPr marL="0" marR="0" algn="ctr">
                        <a:lnSpc>
                          <a:spcPct val="100000"/>
                        </a:lnSpc>
                        <a:spcBef>
                          <a:spcPts val="0"/>
                        </a:spcBef>
                        <a:spcAft>
                          <a:spcPts val="0"/>
                        </a:spcAft>
                      </a:pPr>
                      <a:r>
                        <a:rPr lang="en-US" sz="2200" b="1" dirty="0">
                          <a:effectLst/>
                        </a:rPr>
                        <a:t>Width of rolls (cm)</a:t>
                      </a:r>
                      <a:endParaRPr lang="en-US" sz="22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a:lnSpc>
                          <a:spcPct val="100000"/>
                        </a:lnSpc>
                        <a:spcBef>
                          <a:spcPts val="0"/>
                        </a:spcBef>
                        <a:spcAft>
                          <a:spcPts val="0"/>
                        </a:spcAft>
                      </a:pPr>
                      <a:r>
                        <a:rPr lang="en-US" sz="2200" b="1" dirty="0">
                          <a:effectLst/>
                        </a:rPr>
                        <a:t>Waste (cm)</a:t>
                      </a:r>
                      <a:endParaRPr lang="en-US" sz="22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extLst>
                  <a:ext uri="{0D108BD9-81ED-4DB2-BD59-A6C34878D82A}">
                    <a16:rowId xmlns:a16="http://schemas.microsoft.com/office/drawing/2014/main" val="3362078568"/>
                  </a:ext>
                </a:extLst>
              </a:tr>
              <a:tr h="301672">
                <a:tc vMerge="1">
                  <a:txBody>
                    <a:bodyPr/>
                    <a:lstStyle/>
                    <a:p>
                      <a:endParaRPr lang="en-US"/>
                    </a:p>
                  </a:txBody>
                  <a:tcPr/>
                </a:tc>
                <a:tc>
                  <a:txBody>
                    <a:bodyPr/>
                    <a:lstStyle/>
                    <a:p>
                      <a:pPr marL="0" marR="0" algn="ctr">
                        <a:lnSpc>
                          <a:spcPct val="100000"/>
                        </a:lnSpc>
                        <a:spcBef>
                          <a:spcPts val="0"/>
                        </a:spcBef>
                        <a:spcAft>
                          <a:spcPts val="0"/>
                        </a:spcAft>
                      </a:pPr>
                      <a:r>
                        <a:rPr lang="en-US" sz="2200" b="1" dirty="0">
                          <a:effectLst/>
                        </a:rPr>
                        <a:t>3</a:t>
                      </a:r>
                      <a:endParaRPr lang="en-US" sz="22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2200" b="1" dirty="0">
                          <a:effectLst/>
                        </a:rPr>
                        <a:t>4</a:t>
                      </a:r>
                      <a:endParaRPr lang="en-US" sz="22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2200" b="1" dirty="0">
                          <a:effectLst/>
                        </a:rPr>
                        <a:t>6</a:t>
                      </a:r>
                      <a:endParaRPr lang="en-US" sz="22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2200" b="1" dirty="0">
                          <a:effectLst/>
                        </a:rPr>
                        <a:t>10</a:t>
                      </a:r>
                      <a:endParaRPr lang="en-US" sz="22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vMerge="1">
                  <a:txBody>
                    <a:bodyPr/>
                    <a:lstStyle/>
                    <a:p>
                      <a:endParaRPr lang="en-US"/>
                    </a:p>
                  </a:txBody>
                  <a:tcPr/>
                </a:tc>
                <a:extLst>
                  <a:ext uri="{0D108BD9-81ED-4DB2-BD59-A6C34878D82A}">
                    <a16:rowId xmlns:a16="http://schemas.microsoft.com/office/drawing/2014/main" val="194135998"/>
                  </a:ext>
                </a:extLst>
              </a:tr>
              <a:tr h="301672">
                <a:tc>
                  <a:txBody>
                    <a:bodyPr/>
                    <a:lstStyle/>
                    <a:p>
                      <a:pPr marL="0" marR="0" algn="ctr">
                        <a:lnSpc>
                          <a:spcPct val="100000"/>
                        </a:lnSpc>
                        <a:spcBef>
                          <a:spcPts val="0"/>
                        </a:spcBef>
                        <a:spcAft>
                          <a:spcPts val="0"/>
                        </a:spcAft>
                      </a:pPr>
                      <a:r>
                        <a:rPr lang="en-US" sz="2200" b="1" dirty="0">
                          <a:effectLst/>
                        </a:rPr>
                        <a:t>1</a:t>
                      </a:r>
                      <a:endParaRPr lang="en-US" sz="22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2200" dirty="0">
                          <a:effectLst/>
                        </a:rPr>
                        <a:t>4</a:t>
                      </a:r>
                      <a:endParaRPr lang="en-US" sz="22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dirty="0">
                          <a:effectLst/>
                        </a:rPr>
                        <a:t>3</a:t>
                      </a:r>
                      <a:endParaRPr lang="en-US" sz="22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dirty="0">
                          <a:effectLst/>
                        </a:rPr>
                        <a:t>-</a:t>
                      </a:r>
                      <a:endParaRPr lang="en-US" sz="22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dirty="0">
                          <a:effectLst/>
                        </a:rPr>
                        <a:t>-</a:t>
                      </a:r>
                      <a:endParaRPr lang="en-US" sz="22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dirty="0">
                          <a:effectLst/>
                        </a:rPr>
                        <a:t>-</a:t>
                      </a:r>
                      <a:endParaRPr lang="en-US" sz="22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349675860"/>
                  </a:ext>
                </a:extLst>
              </a:tr>
              <a:tr h="296436">
                <a:tc>
                  <a:txBody>
                    <a:bodyPr/>
                    <a:lstStyle/>
                    <a:p>
                      <a:pPr marL="0" marR="0" algn="ctr">
                        <a:lnSpc>
                          <a:spcPct val="100000"/>
                        </a:lnSpc>
                        <a:spcBef>
                          <a:spcPts val="0"/>
                        </a:spcBef>
                        <a:spcAft>
                          <a:spcPts val="0"/>
                        </a:spcAft>
                      </a:pPr>
                      <a:r>
                        <a:rPr lang="en-US" sz="2200" b="1" dirty="0">
                          <a:effectLst/>
                        </a:rPr>
                        <a:t>2</a:t>
                      </a:r>
                      <a:endParaRPr lang="en-US" sz="22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2200">
                          <a:effectLst/>
                        </a:rPr>
                        <a:t>-</a:t>
                      </a:r>
                      <a:endParaRPr lang="en-US" sz="220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dirty="0">
                          <a:effectLst/>
                        </a:rPr>
                        <a:t>3</a:t>
                      </a:r>
                      <a:endParaRPr lang="en-US" sz="22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dirty="0">
                          <a:effectLst/>
                        </a:rPr>
                        <a:t>2</a:t>
                      </a:r>
                      <a:endParaRPr lang="en-US" sz="22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a:effectLst/>
                        </a:rPr>
                        <a:t>-</a:t>
                      </a:r>
                      <a:endParaRPr lang="en-US" sz="220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dirty="0">
                          <a:effectLst/>
                        </a:rPr>
                        <a:t>-</a:t>
                      </a:r>
                      <a:endParaRPr lang="en-US" sz="22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47916013"/>
                  </a:ext>
                </a:extLst>
              </a:tr>
              <a:tr h="301672">
                <a:tc>
                  <a:txBody>
                    <a:bodyPr/>
                    <a:lstStyle/>
                    <a:p>
                      <a:pPr marL="0" marR="0" algn="ctr">
                        <a:lnSpc>
                          <a:spcPct val="100000"/>
                        </a:lnSpc>
                        <a:spcBef>
                          <a:spcPts val="0"/>
                        </a:spcBef>
                        <a:spcAft>
                          <a:spcPts val="0"/>
                        </a:spcAft>
                      </a:pPr>
                      <a:r>
                        <a:rPr lang="en-US" sz="2200" b="1" dirty="0">
                          <a:effectLst/>
                        </a:rPr>
                        <a:t>3</a:t>
                      </a:r>
                      <a:endParaRPr lang="en-US" sz="22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2200">
                          <a:effectLst/>
                        </a:rPr>
                        <a:t>1</a:t>
                      </a:r>
                      <a:endParaRPr lang="en-US" sz="220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dirty="0">
                          <a:effectLst/>
                        </a:rPr>
                        <a:t>1</a:t>
                      </a:r>
                      <a:endParaRPr lang="en-US" sz="22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dirty="0">
                          <a:effectLst/>
                        </a:rPr>
                        <a:t>1</a:t>
                      </a:r>
                      <a:endParaRPr lang="en-US" sz="22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dirty="0">
                          <a:effectLst/>
                        </a:rPr>
                        <a:t>1</a:t>
                      </a:r>
                      <a:endParaRPr lang="en-US" sz="22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dirty="0">
                          <a:effectLst/>
                        </a:rPr>
                        <a:t>1</a:t>
                      </a:r>
                      <a:endParaRPr lang="en-US" sz="22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20117553"/>
                  </a:ext>
                </a:extLst>
              </a:tr>
              <a:tr h="296436">
                <a:tc>
                  <a:txBody>
                    <a:bodyPr/>
                    <a:lstStyle/>
                    <a:p>
                      <a:pPr marL="0" marR="0" algn="ctr">
                        <a:lnSpc>
                          <a:spcPct val="100000"/>
                        </a:lnSpc>
                        <a:spcBef>
                          <a:spcPts val="0"/>
                        </a:spcBef>
                        <a:spcAft>
                          <a:spcPts val="0"/>
                        </a:spcAft>
                      </a:pPr>
                      <a:r>
                        <a:rPr lang="en-US" sz="2200" b="1" dirty="0">
                          <a:effectLst/>
                        </a:rPr>
                        <a:t>4</a:t>
                      </a:r>
                      <a:endParaRPr lang="en-US" sz="22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2200">
                          <a:effectLst/>
                        </a:rPr>
                        <a:t>-</a:t>
                      </a:r>
                      <a:endParaRPr lang="en-US" sz="220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a:effectLst/>
                        </a:rPr>
                        <a:t>-</a:t>
                      </a:r>
                      <a:endParaRPr lang="en-US" sz="220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dirty="0">
                          <a:effectLst/>
                        </a:rPr>
                        <a:t>2</a:t>
                      </a:r>
                      <a:endParaRPr lang="en-US" sz="22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dirty="0">
                          <a:effectLst/>
                        </a:rPr>
                        <a:t>1</a:t>
                      </a:r>
                      <a:endParaRPr lang="en-US" sz="22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dirty="0">
                          <a:effectLst/>
                        </a:rPr>
                        <a:t>2</a:t>
                      </a:r>
                      <a:endParaRPr lang="en-US" sz="22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72865203"/>
                  </a:ext>
                </a:extLst>
              </a:tr>
              <a:tr h="301672">
                <a:tc>
                  <a:txBody>
                    <a:bodyPr/>
                    <a:lstStyle/>
                    <a:p>
                      <a:pPr marL="0" marR="0" algn="ctr">
                        <a:lnSpc>
                          <a:spcPct val="100000"/>
                        </a:lnSpc>
                        <a:spcBef>
                          <a:spcPts val="0"/>
                        </a:spcBef>
                        <a:spcAft>
                          <a:spcPts val="0"/>
                        </a:spcAft>
                      </a:pPr>
                      <a:r>
                        <a:rPr lang="en-US" sz="2200" b="1" dirty="0">
                          <a:effectLst/>
                        </a:rPr>
                        <a:t>5</a:t>
                      </a:r>
                      <a:endParaRPr lang="en-US" sz="22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2200">
                          <a:effectLst/>
                        </a:rPr>
                        <a:t>-</a:t>
                      </a:r>
                      <a:endParaRPr lang="en-US" sz="220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a:effectLst/>
                        </a:rPr>
                        <a:t>4</a:t>
                      </a:r>
                      <a:endParaRPr lang="en-US" sz="220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dirty="0">
                          <a:effectLst/>
                        </a:rPr>
                        <a:t>1</a:t>
                      </a:r>
                      <a:endParaRPr lang="en-US" sz="22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dirty="0">
                          <a:effectLst/>
                        </a:rPr>
                        <a:t>-</a:t>
                      </a:r>
                      <a:endParaRPr lang="en-US" sz="22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dirty="0">
                          <a:effectLst/>
                        </a:rPr>
                        <a:t>2</a:t>
                      </a:r>
                      <a:endParaRPr lang="en-US" sz="22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4211284"/>
                  </a:ext>
                </a:extLst>
              </a:tr>
              <a:tr h="306911">
                <a:tc>
                  <a:txBody>
                    <a:bodyPr/>
                    <a:lstStyle/>
                    <a:p>
                      <a:pPr marL="0" marR="0" algn="ctr">
                        <a:lnSpc>
                          <a:spcPct val="100000"/>
                        </a:lnSpc>
                        <a:spcBef>
                          <a:spcPts val="0"/>
                        </a:spcBef>
                        <a:spcAft>
                          <a:spcPts val="0"/>
                        </a:spcAft>
                      </a:pPr>
                      <a:r>
                        <a:rPr lang="en-US" sz="2200" b="1" dirty="0">
                          <a:effectLst/>
                        </a:rPr>
                        <a:t>6</a:t>
                      </a:r>
                      <a:endParaRPr lang="en-US" sz="22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2200" dirty="0">
                          <a:effectLst/>
                        </a:rPr>
                        <a:t>3</a:t>
                      </a:r>
                      <a:endParaRPr lang="en-US" sz="22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a:effectLst/>
                        </a:rPr>
                        <a:t>2</a:t>
                      </a:r>
                      <a:endParaRPr lang="en-US" sz="220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a:effectLst/>
                        </a:rPr>
                        <a:t>1</a:t>
                      </a:r>
                      <a:endParaRPr lang="en-US" sz="220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a:effectLst/>
                        </a:rPr>
                        <a:t>-</a:t>
                      </a:r>
                      <a:endParaRPr lang="en-US" sz="220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2200" dirty="0">
                          <a:effectLst/>
                        </a:rPr>
                        <a:t>1</a:t>
                      </a:r>
                      <a:endParaRPr lang="en-US" sz="22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27436312"/>
                  </a:ext>
                </a:extLst>
              </a:tr>
            </a:tbl>
          </a:graphicData>
        </a:graphic>
      </p:graphicFrame>
      <p:sp>
        <p:nvSpPr>
          <p:cNvPr id="8" name="Content Placeholder 4">
            <a:extLst>
              <a:ext uri="{FF2B5EF4-FFF2-40B4-BE49-F238E27FC236}">
                <a16:creationId xmlns:a16="http://schemas.microsoft.com/office/drawing/2014/main" id="{CE80AC50-ACB8-45BA-97AB-31E4E5D91DE5}"/>
              </a:ext>
            </a:extLst>
          </p:cNvPr>
          <p:cNvSpPr txBox="1">
            <a:spLocks/>
          </p:cNvSpPr>
          <p:nvPr/>
        </p:nvSpPr>
        <p:spPr>
          <a:xfrm>
            <a:off x="131180" y="3804991"/>
            <a:ext cx="8084772" cy="534997"/>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The minimum demand for the four rolls is as follows:</a:t>
            </a:r>
          </a:p>
          <a:p>
            <a:endParaRPr lang="en-US" dirty="0"/>
          </a:p>
          <a:p>
            <a:endParaRPr lang="en-IN" dirty="0"/>
          </a:p>
        </p:txBody>
      </p:sp>
      <p:graphicFrame>
        <p:nvGraphicFramePr>
          <p:cNvPr id="3" name="Table 9">
            <a:extLst>
              <a:ext uri="{FF2B5EF4-FFF2-40B4-BE49-F238E27FC236}">
                <a16:creationId xmlns:a16="http://schemas.microsoft.com/office/drawing/2014/main" id="{1AA583E2-AFA7-434D-8E82-CD1ADDA2C07C}"/>
              </a:ext>
            </a:extLst>
          </p:cNvPr>
          <p:cNvGraphicFramePr>
            <a:graphicFrameLocks noGrp="1"/>
          </p:cNvGraphicFramePr>
          <p:nvPr/>
        </p:nvGraphicFramePr>
        <p:xfrm>
          <a:off x="2147637" y="4339988"/>
          <a:ext cx="8590400" cy="85344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642433219"/>
                    </a:ext>
                  </a:extLst>
                </a:gridCol>
                <a:gridCol w="1625600">
                  <a:extLst>
                    <a:ext uri="{9D8B030D-6E8A-4147-A177-3AD203B41FA5}">
                      <a16:colId xmlns:a16="http://schemas.microsoft.com/office/drawing/2014/main" val="226418476"/>
                    </a:ext>
                  </a:extLst>
                </a:gridCol>
                <a:gridCol w="1625600">
                  <a:extLst>
                    <a:ext uri="{9D8B030D-6E8A-4147-A177-3AD203B41FA5}">
                      <a16:colId xmlns:a16="http://schemas.microsoft.com/office/drawing/2014/main" val="3251943487"/>
                    </a:ext>
                  </a:extLst>
                </a:gridCol>
                <a:gridCol w="1625600">
                  <a:extLst>
                    <a:ext uri="{9D8B030D-6E8A-4147-A177-3AD203B41FA5}">
                      <a16:colId xmlns:a16="http://schemas.microsoft.com/office/drawing/2014/main" val="3584389636"/>
                    </a:ext>
                  </a:extLst>
                </a:gridCol>
                <a:gridCol w="1625600">
                  <a:extLst>
                    <a:ext uri="{9D8B030D-6E8A-4147-A177-3AD203B41FA5}">
                      <a16:colId xmlns:a16="http://schemas.microsoft.com/office/drawing/2014/main" val="2730420116"/>
                    </a:ext>
                  </a:extLst>
                </a:gridCol>
              </a:tblGrid>
              <a:tr h="370840">
                <a:tc>
                  <a:txBody>
                    <a:bodyPr/>
                    <a:lstStyle/>
                    <a:p>
                      <a:pPr algn="ctr"/>
                      <a:r>
                        <a:rPr lang="en-US" sz="2200" b="1" dirty="0">
                          <a:solidFill>
                            <a:schemeClr val="tx1"/>
                          </a:solidFill>
                        </a:rPr>
                        <a:t>Roll Width (cm)</a:t>
                      </a:r>
                      <a:endParaRPr lang="en-IN" sz="2200" b="1"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algn="ctr"/>
                      <a:r>
                        <a:rPr lang="en-US" sz="2200" dirty="0">
                          <a:solidFill>
                            <a:schemeClr val="tx1"/>
                          </a:solidFill>
                        </a:rPr>
                        <a:t>3</a:t>
                      </a:r>
                      <a:endParaRPr lang="en-IN" sz="2200"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200" dirty="0">
                          <a:solidFill>
                            <a:schemeClr val="tx1"/>
                          </a:solidFill>
                        </a:rPr>
                        <a:t>4</a:t>
                      </a:r>
                      <a:endParaRPr lang="en-IN" sz="2200"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200" dirty="0">
                          <a:solidFill>
                            <a:schemeClr val="tx1"/>
                          </a:solidFill>
                        </a:rPr>
                        <a:t>6</a:t>
                      </a:r>
                      <a:endParaRPr lang="en-IN" sz="2200"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200" dirty="0">
                          <a:solidFill>
                            <a:schemeClr val="tx1"/>
                          </a:solidFill>
                        </a:rPr>
                        <a:t>10</a:t>
                      </a:r>
                      <a:endParaRPr lang="en-IN" sz="2200"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35336599"/>
                  </a:ext>
                </a:extLst>
              </a:tr>
              <a:tr h="370840">
                <a:tc>
                  <a:txBody>
                    <a:bodyPr/>
                    <a:lstStyle/>
                    <a:p>
                      <a:pPr algn="ctr"/>
                      <a:r>
                        <a:rPr lang="en-US" sz="2200" b="1" dirty="0">
                          <a:solidFill>
                            <a:schemeClr val="tx1"/>
                          </a:solidFill>
                        </a:rPr>
                        <a:t>Demand</a:t>
                      </a:r>
                      <a:endParaRPr lang="en-IN" sz="2200" b="1"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algn="ctr"/>
                      <a:r>
                        <a:rPr lang="en-US" sz="2200" dirty="0">
                          <a:solidFill>
                            <a:schemeClr val="tx1"/>
                          </a:solidFill>
                        </a:rPr>
                        <a:t>2000</a:t>
                      </a:r>
                      <a:endParaRPr lang="en-IN" sz="2200"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200" dirty="0">
                          <a:solidFill>
                            <a:schemeClr val="tx1"/>
                          </a:solidFill>
                        </a:rPr>
                        <a:t>3600</a:t>
                      </a:r>
                      <a:endParaRPr lang="en-IN" sz="2200"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200" dirty="0">
                          <a:solidFill>
                            <a:schemeClr val="tx1"/>
                          </a:solidFill>
                        </a:rPr>
                        <a:t>1600</a:t>
                      </a:r>
                      <a:endParaRPr lang="en-IN" sz="2200"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200" dirty="0">
                          <a:solidFill>
                            <a:schemeClr val="tx1"/>
                          </a:solidFill>
                        </a:rPr>
                        <a:t>500</a:t>
                      </a:r>
                      <a:endParaRPr lang="en-IN" sz="2200"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978383"/>
                  </a:ext>
                </a:extLst>
              </a:tr>
            </a:tbl>
          </a:graphicData>
        </a:graphic>
      </p:graphicFrame>
      <p:sp>
        <p:nvSpPr>
          <p:cNvPr id="12" name="Content Placeholder 4">
            <a:extLst>
              <a:ext uri="{FF2B5EF4-FFF2-40B4-BE49-F238E27FC236}">
                <a16:creationId xmlns:a16="http://schemas.microsoft.com/office/drawing/2014/main" id="{A1607377-31C4-4883-ACAA-999CC46CFADD}"/>
              </a:ext>
            </a:extLst>
          </p:cNvPr>
          <p:cNvSpPr txBox="1">
            <a:spLocks/>
          </p:cNvSpPr>
          <p:nvPr/>
        </p:nvSpPr>
        <p:spPr>
          <a:xfrm>
            <a:off x="131180" y="5460926"/>
            <a:ext cx="11929640" cy="7064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The paper mill wishes to minimize the waste resulting from trimming to size. Formulate the L.P. model.</a:t>
            </a:r>
          </a:p>
          <a:p>
            <a:endParaRPr lang="en-IN" dirty="0"/>
          </a:p>
        </p:txBody>
      </p:sp>
    </p:spTree>
    <p:extLst>
      <p:ext uri="{BB962C8B-B14F-4D97-AF65-F5344CB8AC3E}">
        <p14:creationId xmlns:p14="http://schemas.microsoft.com/office/powerpoint/2010/main" val="2714842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4430AA84-C55E-4E49-ABF2-4FDD12DC1E23}"/>
              </a:ext>
            </a:extLst>
          </p:cNvPr>
          <p:cNvGraphicFramePr>
            <a:graphicFrameLocks noGrp="1"/>
          </p:cNvGraphicFramePr>
          <p:nvPr/>
        </p:nvGraphicFramePr>
        <p:xfrm>
          <a:off x="7855169" y="840603"/>
          <a:ext cx="4212000" cy="2408143"/>
        </p:xfrm>
        <a:graphic>
          <a:graphicData uri="http://schemas.openxmlformats.org/drawingml/2006/table">
            <a:tbl>
              <a:tblPr>
                <a:tableStyleId>{5C22544A-7EE6-4342-B048-85BDC9FD1C3A}</a:tableStyleId>
              </a:tblPr>
              <a:tblGrid>
                <a:gridCol w="1296000">
                  <a:extLst>
                    <a:ext uri="{9D8B030D-6E8A-4147-A177-3AD203B41FA5}">
                      <a16:colId xmlns:a16="http://schemas.microsoft.com/office/drawing/2014/main" val="1674138469"/>
                    </a:ext>
                  </a:extLst>
                </a:gridCol>
                <a:gridCol w="504000">
                  <a:extLst>
                    <a:ext uri="{9D8B030D-6E8A-4147-A177-3AD203B41FA5}">
                      <a16:colId xmlns:a16="http://schemas.microsoft.com/office/drawing/2014/main" val="3039705635"/>
                    </a:ext>
                  </a:extLst>
                </a:gridCol>
                <a:gridCol w="504000">
                  <a:extLst>
                    <a:ext uri="{9D8B030D-6E8A-4147-A177-3AD203B41FA5}">
                      <a16:colId xmlns:a16="http://schemas.microsoft.com/office/drawing/2014/main" val="3816488722"/>
                    </a:ext>
                  </a:extLst>
                </a:gridCol>
                <a:gridCol w="504000">
                  <a:extLst>
                    <a:ext uri="{9D8B030D-6E8A-4147-A177-3AD203B41FA5}">
                      <a16:colId xmlns:a16="http://schemas.microsoft.com/office/drawing/2014/main" val="1746612887"/>
                    </a:ext>
                  </a:extLst>
                </a:gridCol>
                <a:gridCol w="504000">
                  <a:extLst>
                    <a:ext uri="{9D8B030D-6E8A-4147-A177-3AD203B41FA5}">
                      <a16:colId xmlns:a16="http://schemas.microsoft.com/office/drawing/2014/main" val="1863286657"/>
                    </a:ext>
                  </a:extLst>
                </a:gridCol>
                <a:gridCol w="900000">
                  <a:extLst>
                    <a:ext uri="{9D8B030D-6E8A-4147-A177-3AD203B41FA5}">
                      <a16:colId xmlns:a16="http://schemas.microsoft.com/office/drawing/2014/main" val="3724021267"/>
                    </a:ext>
                  </a:extLst>
                </a:gridCol>
              </a:tblGrid>
              <a:tr h="301672">
                <a:tc rowSpan="2">
                  <a:txBody>
                    <a:bodyPr/>
                    <a:lstStyle/>
                    <a:p>
                      <a:pPr marL="0" marR="0" algn="ctr">
                        <a:lnSpc>
                          <a:spcPct val="100000"/>
                        </a:lnSpc>
                        <a:spcBef>
                          <a:spcPts val="0"/>
                        </a:spcBef>
                        <a:spcAft>
                          <a:spcPts val="0"/>
                        </a:spcAft>
                      </a:pPr>
                      <a:r>
                        <a:rPr lang="en-US" sz="1800" b="1" dirty="0">
                          <a:effectLst/>
                        </a:rPr>
                        <a:t>Cutting alternatives</a:t>
                      </a:r>
                      <a:endParaRPr lang="en-US" sz="18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gridSpan="4">
                  <a:txBody>
                    <a:bodyPr/>
                    <a:lstStyle/>
                    <a:p>
                      <a:pPr marL="0" marR="0" algn="ctr">
                        <a:lnSpc>
                          <a:spcPct val="100000"/>
                        </a:lnSpc>
                        <a:spcBef>
                          <a:spcPts val="0"/>
                        </a:spcBef>
                        <a:spcAft>
                          <a:spcPts val="0"/>
                        </a:spcAft>
                      </a:pPr>
                      <a:r>
                        <a:rPr lang="en-US" sz="1800" b="1" dirty="0">
                          <a:effectLst/>
                        </a:rPr>
                        <a:t>Width of rolls (cm)</a:t>
                      </a:r>
                      <a:endParaRPr lang="en-US" sz="18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a:lnSpc>
                          <a:spcPct val="100000"/>
                        </a:lnSpc>
                        <a:spcBef>
                          <a:spcPts val="0"/>
                        </a:spcBef>
                        <a:spcAft>
                          <a:spcPts val="0"/>
                        </a:spcAft>
                      </a:pPr>
                      <a:r>
                        <a:rPr lang="en-US" sz="1800" b="1" dirty="0">
                          <a:effectLst/>
                        </a:rPr>
                        <a:t>Waste</a:t>
                      </a:r>
                    </a:p>
                    <a:p>
                      <a:pPr marL="0" marR="0" algn="ctr">
                        <a:lnSpc>
                          <a:spcPct val="100000"/>
                        </a:lnSpc>
                        <a:spcBef>
                          <a:spcPts val="0"/>
                        </a:spcBef>
                        <a:spcAft>
                          <a:spcPts val="0"/>
                        </a:spcAft>
                      </a:pPr>
                      <a:r>
                        <a:rPr lang="en-US" sz="1800" b="1" dirty="0">
                          <a:effectLst/>
                        </a:rPr>
                        <a:t>(cm)</a:t>
                      </a:r>
                      <a:endParaRPr lang="en-US" sz="18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extLst>
                  <a:ext uri="{0D108BD9-81ED-4DB2-BD59-A6C34878D82A}">
                    <a16:rowId xmlns:a16="http://schemas.microsoft.com/office/drawing/2014/main" val="3362078568"/>
                  </a:ext>
                </a:extLst>
              </a:tr>
              <a:tr h="301672">
                <a:tc vMerge="1">
                  <a:txBody>
                    <a:bodyPr/>
                    <a:lstStyle/>
                    <a:p>
                      <a:endParaRPr lang="en-US"/>
                    </a:p>
                  </a:txBody>
                  <a:tcPr/>
                </a:tc>
                <a:tc>
                  <a:txBody>
                    <a:bodyPr/>
                    <a:lstStyle/>
                    <a:p>
                      <a:pPr marL="0" marR="0" algn="ctr">
                        <a:lnSpc>
                          <a:spcPct val="100000"/>
                        </a:lnSpc>
                        <a:spcBef>
                          <a:spcPts val="0"/>
                        </a:spcBef>
                        <a:spcAft>
                          <a:spcPts val="0"/>
                        </a:spcAft>
                      </a:pPr>
                      <a:r>
                        <a:rPr lang="en-US" sz="1800" b="1" dirty="0">
                          <a:effectLst/>
                        </a:rPr>
                        <a:t>3</a:t>
                      </a:r>
                      <a:endParaRPr lang="en-US" sz="18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1800" b="1" dirty="0">
                          <a:effectLst/>
                        </a:rPr>
                        <a:t>4</a:t>
                      </a:r>
                      <a:endParaRPr lang="en-US" sz="18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1800" b="1" dirty="0">
                          <a:effectLst/>
                        </a:rPr>
                        <a:t>6</a:t>
                      </a:r>
                      <a:endParaRPr lang="en-US" sz="18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1800" b="1" dirty="0">
                          <a:effectLst/>
                        </a:rPr>
                        <a:t>10</a:t>
                      </a:r>
                      <a:endParaRPr lang="en-US" sz="18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vMerge="1">
                  <a:txBody>
                    <a:bodyPr/>
                    <a:lstStyle/>
                    <a:p>
                      <a:endParaRPr lang="en-US"/>
                    </a:p>
                  </a:txBody>
                  <a:tcPr/>
                </a:tc>
                <a:extLst>
                  <a:ext uri="{0D108BD9-81ED-4DB2-BD59-A6C34878D82A}">
                    <a16:rowId xmlns:a16="http://schemas.microsoft.com/office/drawing/2014/main" val="194135998"/>
                  </a:ext>
                </a:extLst>
              </a:tr>
              <a:tr h="301672">
                <a:tc>
                  <a:txBody>
                    <a:bodyPr/>
                    <a:lstStyle/>
                    <a:p>
                      <a:pPr marL="0" marR="0" algn="ctr">
                        <a:lnSpc>
                          <a:spcPct val="100000"/>
                        </a:lnSpc>
                        <a:spcBef>
                          <a:spcPts val="0"/>
                        </a:spcBef>
                        <a:spcAft>
                          <a:spcPts val="0"/>
                        </a:spcAft>
                      </a:pPr>
                      <a:r>
                        <a:rPr lang="en-US" sz="1800" b="1" dirty="0">
                          <a:effectLst/>
                        </a:rPr>
                        <a:t>1</a:t>
                      </a:r>
                      <a:endParaRPr lang="en-US" sz="18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1800" dirty="0">
                          <a:effectLst/>
                        </a:rPr>
                        <a:t>4</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3</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349675860"/>
                  </a:ext>
                </a:extLst>
              </a:tr>
              <a:tr h="296436">
                <a:tc>
                  <a:txBody>
                    <a:bodyPr/>
                    <a:lstStyle/>
                    <a:p>
                      <a:pPr marL="0" marR="0" algn="ctr">
                        <a:lnSpc>
                          <a:spcPct val="100000"/>
                        </a:lnSpc>
                        <a:spcBef>
                          <a:spcPts val="0"/>
                        </a:spcBef>
                        <a:spcAft>
                          <a:spcPts val="0"/>
                        </a:spcAft>
                      </a:pPr>
                      <a:r>
                        <a:rPr lang="en-US" sz="1800" b="1" dirty="0">
                          <a:effectLst/>
                        </a:rPr>
                        <a:t>2</a:t>
                      </a:r>
                      <a:endParaRPr lang="en-US" sz="18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3</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2</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47916013"/>
                  </a:ext>
                </a:extLst>
              </a:tr>
              <a:tr h="301672">
                <a:tc>
                  <a:txBody>
                    <a:bodyPr/>
                    <a:lstStyle/>
                    <a:p>
                      <a:pPr marL="0" marR="0" algn="ctr">
                        <a:lnSpc>
                          <a:spcPct val="100000"/>
                        </a:lnSpc>
                        <a:spcBef>
                          <a:spcPts val="0"/>
                        </a:spcBef>
                        <a:spcAft>
                          <a:spcPts val="0"/>
                        </a:spcAft>
                      </a:pPr>
                      <a:r>
                        <a:rPr lang="en-US" sz="1800" b="1" dirty="0">
                          <a:effectLst/>
                        </a:rPr>
                        <a:t>3</a:t>
                      </a:r>
                      <a:endParaRPr lang="en-US" sz="18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1</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1</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1</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1</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20117553"/>
                  </a:ext>
                </a:extLst>
              </a:tr>
              <a:tr h="296436">
                <a:tc>
                  <a:txBody>
                    <a:bodyPr/>
                    <a:lstStyle/>
                    <a:p>
                      <a:pPr marL="0" marR="0" algn="ctr">
                        <a:lnSpc>
                          <a:spcPct val="100000"/>
                        </a:lnSpc>
                        <a:spcBef>
                          <a:spcPts val="0"/>
                        </a:spcBef>
                        <a:spcAft>
                          <a:spcPts val="0"/>
                        </a:spcAft>
                      </a:pPr>
                      <a:r>
                        <a:rPr lang="en-US" sz="1800" b="1" dirty="0">
                          <a:effectLst/>
                        </a:rPr>
                        <a:t>4</a:t>
                      </a:r>
                      <a:endParaRPr lang="en-US" sz="18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2</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1</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2</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72865203"/>
                  </a:ext>
                </a:extLst>
              </a:tr>
              <a:tr h="301672">
                <a:tc>
                  <a:txBody>
                    <a:bodyPr/>
                    <a:lstStyle/>
                    <a:p>
                      <a:pPr marL="0" marR="0" algn="ctr">
                        <a:lnSpc>
                          <a:spcPct val="100000"/>
                        </a:lnSpc>
                        <a:spcBef>
                          <a:spcPts val="0"/>
                        </a:spcBef>
                        <a:spcAft>
                          <a:spcPts val="0"/>
                        </a:spcAft>
                      </a:pPr>
                      <a:r>
                        <a:rPr lang="en-US" sz="1800" b="1" dirty="0">
                          <a:effectLst/>
                        </a:rPr>
                        <a:t>5</a:t>
                      </a:r>
                      <a:endParaRPr lang="en-US" sz="18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1800">
                          <a:effectLst/>
                        </a:rPr>
                        <a:t>-</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1</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2</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4211284"/>
                  </a:ext>
                </a:extLst>
              </a:tr>
              <a:tr h="306911">
                <a:tc>
                  <a:txBody>
                    <a:bodyPr/>
                    <a:lstStyle/>
                    <a:p>
                      <a:pPr marL="0" marR="0" algn="ctr">
                        <a:lnSpc>
                          <a:spcPct val="100000"/>
                        </a:lnSpc>
                        <a:spcBef>
                          <a:spcPts val="0"/>
                        </a:spcBef>
                        <a:spcAft>
                          <a:spcPts val="0"/>
                        </a:spcAft>
                      </a:pPr>
                      <a:r>
                        <a:rPr lang="en-US" sz="1800" b="1" dirty="0">
                          <a:effectLst/>
                        </a:rPr>
                        <a:t>6</a:t>
                      </a:r>
                      <a:endParaRPr lang="en-US" sz="1800" b="1"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marL="0" marR="0" algn="ctr">
                        <a:lnSpc>
                          <a:spcPct val="100000"/>
                        </a:lnSpc>
                        <a:spcBef>
                          <a:spcPts val="0"/>
                        </a:spcBef>
                        <a:spcAft>
                          <a:spcPts val="0"/>
                        </a:spcAft>
                      </a:pPr>
                      <a:r>
                        <a:rPr lang="en-US" sz="1800" dirty="0">
                          <a:effectLst/>
                        </a:rPr>
                        <a:t>3</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algn="ctr">
                        <a:lnSpc>
                          <a:spcPct val="100000"/>
                        </a:lnSpc>
                        <a:spcBef>
                          <a:spcPts val="0"/>
                        </a:spcBef>
                        <a:spcAft>
                          <a:spcPts val="0"/>
                        </a:spcAft>
                      </a:pPr>
                      <a:r>
                        <a:rPr lang="en-US" sz="1800" dirty="0">
                          <a:effectLst/>
                        </a:rPr>
                        <a:t>1</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27436312"/>
                  </a:ext>
                </a:extLst>
              </a:tr>
            </a:tbl>
          </a:graphicData>
        </a:graphic>
      </p:graphicFrame>
      <p:graphicFrame>
        <p:nvGraphicFramePr>
          <p:cNvPr id="7" name="Table 9">
            <a:extLst>
              <a:ext uri="{FF2B5EF4-FFF2-40B4-BE49-F238E27FC236}">
                <a16:creationId xmlns:a16="http://schemas.microsoft.com/office/drawing/2014/main" id="{0C880358-7A06-42EA-8943-C2E8EFD809C1}"/>
              </a:ext>
            </a:extLst>
          </p:cNvPr>
          <p:cNvGraphicFramePr>
            <a:graphicFrameLocks noGrp="1"/>
          </p:cNvGraphicFramePr>
          <p:nvPr/>
        </p:nvGraphicFramePr>
        <p:xfrm>
          <a:off x="7849389" y="3356256"/>
          <a:ext cx="4227854" cy="741680"/>
        </p:xfrm>
        <a:graphic>
          <a:graphicData uri="http://schemas.openxmlformats.org/drawingml/2006/table">
            <a:tbl>
              <a:tblPr firstRow="1" bandRow="1">
                <a:tableStyleId>{5C22544A-7EE6-4342-B048-85BDC9FD1C3A}</a:tableStyleId>
              </a:tblPr>
              <a:tblGrid>
                <a:gridCol w="1611413">
                  <a:extLst>
                    <a:ext uri="{9D8B030D-6E8A-4147-A177-3AD203B41FA5}">
                      <a16:colId xmlns:a16="http://schemas.microsoft.com/office/drawing/2014/main" val="642433219"/>
                    </a:ext>
                  </a:extLst>
                </a:gridCol>
                <a:gridCol w="668147">
                  <a:extLst>
                    <a:ext uri="{9D8B030D-6E8A-4147-A177-3AD203B41FA5}">
                      <a16:colId xmlns:a16="http://schemas.microsoft.com/office/drawing/2014/main" val="226418476"/>
                    </a:ext>
                  </a:extLst>
                </a:gridCol>
                <a:gridCol w="668147">
                  <a:extLst>
                    <a:ext uri="{9D8B030D-6E8A-4147-A177-3AD203B41FA5}">
                      <a16:colId xmlns:a16="http://schemas.microsoft.com/office/drawing/2014/main" val="3251943487"/>
                    </a:ext>
                  </a:extLst>
                </a:gridCol>
                <a:gridCol w="668147">
                  <a:extLst>
                    <a:ext uri="{9D8B030D-6E8A-4147-A177-3AD203B41FA5}">
                      <a16:colId xmlns:a16="http://schemas.microsoft.com/office/drawing/2014/main" val="3584389636"/>
                    </a:ext>
                  </a:extLst>
                </a:gridCol>
                <a:gridCol w="612000">
                  <a:extLst>
                    <a:ext uri="{9D8B030D-6E8A-4147-A177-3AD203B41FA5}">
                      <a16:colId xmlns:a16="http://schemas.microsoft.com/office/drawing/2014/main" val="2730420116"/>
                    </a:ext>
                  </a:extLst>
                </a:gridCol>
              </a:tblGrid>
              <a:tr h="370840">
                <a:tc>
                  <a:txBody>
                    <a:bodyPr/>
                    <a:lstStyle/>
                    <a:p>
                      <a:pPr algn="ctr"/>
                      <a:r>
                        <a:rPr lang="en-US" sz="1800" b="1" dirty="0">
                          <a:solidFill>
                            <a:schemeClr val="tx1"/>
                          </a:solidFill>
                        </a:rPr>
                        <a:t>Roll Width (cm)</a:t>
                      </a:r>
                      <a:endParaRPr lang="en-IN" sz="1800" b="1"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algn="ctr"/>
                      <a:r>
                        <a:rPr lang="en-US" sz="1800" dirty="0">
                          <a:solidFill>
                            <a:schemeClr val="tx1"/>
                          </a:solidFill>
                        </a:rPr>
                        <a:t>3</a:t>
                      </a:r>
                      <a:endParaRPr lang="en-IN" sz="1800"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800" dirty="0">
                          <a:solidFill>
                            <a:schemeClr val="tx1"/>
                          </a:solidFill>
                        </a:rPr>
                        <a:t>4</a:t>
                      </a:r>
                      <a:endParaRPr lang="en-IN" sz="1800"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800" dirty="0">
                          <a:solidFill>
                            <a:schemeClr val="tx1"/>
                          </a:solidFill>
                        </a:rPr>
                        <a:t>6</a:t>
                      </a:r>
                      <a:endParaRPr lang="en-IN" sz="1800"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800" dirty="0">
                          <a:solidFill>
                            <a:schemeClr val="tx1"/>
                          </a:solidFill>
                        </a:rPr>
                        <a:t>10</a:t>
                      </a:r>
                      <a:endParaRPr lang="en-IN" sz="1800"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35336599"/>
                  </a:ext>
                </a:extLst>
              </a:tr>
              <a:tr h="370840">
                <a:tc>
                  <a:txBody>
                    <a:bodyPr/>
                    <a:lstStyle/>
                    <a:p>
                      <a:pPr algn="ctr"/>
                      <a:r>
                        <a:rPr lang="en-US" sz="1800" b="1" dirty="0">
                          <a:solidFill>
                            <a:schemeClr val="tx1"/>
                          </a:solidFill>
                        </a:rPr>
                        <a:t>Demand</a:t>
                      </a:r>
                      <a:endParaRPr lang="en-IN" sz="1800" b="1"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9E9E9"/>
                    </a:solidFill>
                  </a:tcPr>
                </a:tc>
                <a:tc>
                  <a:txBody>
                    <a:bodyPr/>
                    <a:lstStyle/>
                    <a:p>
                      <a:pPr algn="ctr"/>
                      <a:r>
                        <a:rPr lang="en-US" sz="1800" dirty="0">
                          <a:solidFill>
                            <a:schemeClr val="tx1"/>
                          </a:solidFill>
                        </a:rPr>
                        <a:t>2000</a:t>
                      </a:r>
                      <a:endParaRPr lang="en-IN" sz="1800"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800" dirty="0">
                          <a:solidFill>
                            <a:schemeClr val="tx1"/>
                          </a:solidFill>
                        </a:rPr>
                        <a:t>3600</a:t>
                      </a:r>
                      <a:endParaRPr lang="en-IN" sz="1800"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800" dirty="0">
                          <a:solidFill>
                            <a:schemeClr val="tx1"/>
                          </a:solidFill>
                        </a:rPr>
                        <a:t>1600</a:t>
                      </a:r>
                      <a:endParaRPr lang="en-IN" sz="1800"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800" dirty="0">
                          <a:solidFill>
                            <a:schemeClr val="tx1"/>
                          </a:solidFill>
                        </a:rPr>
                        <a:t>500</a:t>
                      </a:r>
                      <a:endParaRPr lang="en-IN" sz="1800"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978383"/>
                  </a:ext>
                </a:extLst>
              </a:tr>
            </a:tbl>
          </a:graphicData>
        </a:graphic>
      </p:graphicFrame>
      <p:sp>
        <p:nvSpPr>
          <p:cNvPr id="9" name="Content Placeholder 2">
            <a:extLst>
              <a:ext uri="{FF2B5EF4-FFF2-40B4-BE49-F238E27FC236}">
                <a16:creationId xmlns:a16="http://schemas.microsoft.com/office/drawing/2014/main" id="{C65E6C45-25DF-46F2-9950-A94ED35A4EB7}"/>
              </a:ext>
            </a:extLst>
          </p:cNvPr>
          <p:cNvSpPr txBox="1">
            <a:spLocks/>
          </p:cNvSpPr>
          <p:nvPr/>
        </p:nvSpPr>
        <p:spPr>
          <a:xfrm>
            <a:off x="131179" y="874489"/>
            <a:ext cx="7372707" cy="8001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rgbClr val="000000"/>
                </a:solidFill>
                <a:latin typeface="+mj-lt"/>
              </a:rPr>
              <a:t>Let x</a:t>
            </a:r>
            <a:r>
              <a:rPr lang="en-US" baseline="-25000" dirty="0">
                <a:solidFill>
                  <a:srgbClr val="000000"/>
                </a:solidFill>
                <a:latin typeface="+mj-lt"/>
              </a:rPr>
              <a:t>1</a:t>
            </a:r>
            <a:r>
              <a:rPr lang="en-US" dirty="0">
                <a:solidFill>
                  <a:srgbClr val="000000"/>
                </a:solidFill>
                <a:latin typeface="+mj-lt"/>
              </a:rPr>
              <a:t>, x</a:t>
            </a:r>
            <a:r>
              <a:rPr lang="en-US" baseline="-25000" dirty="0">
                <a:solidFill>
                  <a:srgbClr val="000000"/>
                </a:solidFill>
                <a:latin typeface="+mj-lt"/>
              </a:rPr>
              <a:t>2</a:t>
            </a:r>
            <a:r>
              <a:rPr lang="en-US" dirty="0">
                <a:solidFill>
                  <a:srgbClr val="000000"/>
                </a:solidFill>
                <a:latin typeface="+mj-lt"/>
              </a:rPr>
              <a:t>, x</a:t>
            </a:r>
            <a:r>
              <a:rPr lang="en-US" baseline="-25000" dirty="0">
                <a:solidFill>
                  <a:srgbClr val="000000"/>
                </a:solidFill>
                <a:latin typeface="+mj-lt"/>
              </a:rPr>
              <a:t>3</a:t>
            </a:r>
            <a:r>
              <a:rPr lang="en-US" dirty="0">
                <a:solidFill>
                  <a:srgbClr val="000000"/>
                </a:solidFill>
                <a:latin typeface="+mj-lt"/>
              </a:rPr>
              <a:t>, x</a:t>
            </a:r>
            <a:r>
              <a:rPr lang="en-US" baseline="-25000" dirty="0">
                <a:solidFill>
                  <a:srgbClr val="000000"/>
                </a:solidFill>
                <a:latin typeface="+mj-lt"/>
              </a:rPr>
              <a:t>4</a:t>
            </a:r>
            <a:r>
              <a:rPr lang="en-US" dirty="0">
                <a:solidFill>
                  <a:srgbClr val="000000"/>
                </a:solidFill>
                <a:latin typeface="+mj-lt"/>
              </a:rPr>
              <a:t>, x</a:t>
            </a:r>
            <a:r>
              <a:rPr lang="en-US" baseline="-25000" dirty="0">
                <a:solidFill>
                  <a:srgbClr val="000000"/>
                </a:solidFill>
                <a:latin typeface="+mj-lt"/>
              </a:rPr>
              <a:t>5</a:t>
            </a:r>
            <a:r>
              <a:rPr lang="en-US" dirty="0">
                <a:solidFill>
                  <a:srgbClr val="000000"/>
                </a:solidFill>
                <a:latin typeface="+mj-lt"/>
              </a:rPr>
              <a:t> &amp; x</a:t>
            </a:r>
            <a:r>
              <a:rPr lang="en-US" baseline="-25000" dirty="0">
                <a:solidFill>
                  <a:srgbClr val="000000"/>
                </a:solidFill>
                <a:latin typeface="+mj-lt"/>
              </a:rPr>
              <a:t>6</a:t>
            </a:r>
            <a:r>
              <a:rPr lang="en-US" dirty="0">
                <a:solidFill>
                  <a:srgbClr val="000000"/>
                </a:solidFill>
                <a:latin typeface="+mj-lt"/>
              </a:rPr>
              <a:t> represent the number of times each cutting alternative to be used.</a:t>
            </a:r>
            <a:endParaRPr lang="en-IN" baseline="-25000" dirty="0">
              <a:latin typeface="+mj-lt"/>
            </a:endParaRPr>
          </a:p>
        </p:txBody>
      </p:sp>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99CDA955-CD51-4146-BCF6-2D091D104D53}"/>
                  </a:ext>
                </a:extLst>
              </p:cNvPr>
              <p:cNvSpPr txBox="1">
                <a:spLocks/>
              </p:cNvSpPr>
              <p:nvPr/>
            </p:nvSpPr>
            <p:spPr>
              <a:xfrm>
                <a:off x="131179" y="1674589"/>
                <a:ext cx="11929641" cy="1252407"/>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b="0" i="0" dirty="0">
                    <a:solidFill>
                      <a:schemeClr val="tx2"/>
                    </a:solidFill>
                    <a:latin typeface="+mj-lt"/>
                  </a:rPr>
                  <a:t>Objective Function</a:t>
                </a:r>
              </a:p>
              <a:p>
                <a:pPr marL="273050" indent="0">
                  <a:buNone/>
                </a:pPr>
                <a:r>
                  <a:rPr lang="en-US" b="0" i="0" dirty="0">
                    <a:solidFill>
                      <a:srgbClr val="000000"/>
                    </a:solidFill>
                    <a:latin typeface="+mj-lt"/>
                  </a:rPr>
                  <a:t>Minimize </a:t>
                </a:r>
                <a14:m>
                  <m:oMath xmlns:m="http://schemas.openxmlformats.org/officeDocument/2006/math">
                    <m:r>
                      <a:rPr lang="en-US" b="0" i="1" dirty="0" smtClean="0">
                        <a:solidFill>
                          <a:srgbClr val="000000"/>
                        </a:solidFill>
                        <a:latin typeface="Cambria Math" panose="02040503050406030204" pitchFamily="18" charset="0"/>
                      </a:rPr>
                      <m:t>𝑍</m:t>
                    </m:r>
                    <m:r>
                      <a:rPr lang="en-US" b="0" i="1" dirty="0" smtClean="0">
                        <a:solidFill>
                          <a:srgbClr val="000000"/>
                        </a:solidFill>
                        <a:latin typeface="Cambria Math" panose="02040503050406030204" pitchFamily="18" charset="0"/>
                      </a:rPr>
                      <m:t>=</m:t>
                    </m:r>
                    <m:sSub>
                      <m:sSubPr>
                        <m:ctrlPr>
                          <a:rPr lang="en-US" b="0" i="1" dirty="0" smtClean="0">
                            <a:solidFill>
                              <a:srgbClr val="000000"/>
                            </a:solidFill>
                            <a:latin typeface="Cambria Math" panose="02040503050406030204" pitchFamily="18" charset="0"/>
                          </a:rPr>
                        </m:ctrlPr>
                      </m:sSubPr>
                      <m:e>
                        <m:r>
                          <a:rPr lang="en-US" b="0" i="1" dirty="0" smtClean="0">
                            <a:solidFill>
                              <a:srgbClr val="000000"/>
                            </a:solidFill>
                            <a:latin typeface="Cambria Math" panose="02040503050406030204" pitchFamily="18" charset="0"/>
                          </a:rPr>
                          <m:t>𝑥</m:t>
                        </m:r>
                      </m:e>
                      <m:sub>
                        <m:r>
                          <a:rPr lang="en-US" b="0" i="1" dirty="0" smtClean="0">
                            <a:solidFill>
                              <a:srgbClr val="000000"/>
                            </a:solidFill>
                            <a:latin typeface="Cambria Math" panose="02040503050406030204" pitchFamily="18" charset="0"/>
                          </a:rPr>
                          <m:t>3</m:t>
                        </m:r>
                      </m:sub>
                    </m:sSub>
                    <m:r>
                      <a:rPr lang="en-US" b="0" i="1" dirty="0" smtClean="0">
                        <a:solidFill>
                          <a:srgbClr val="000000"/>
                        </a:solidFill>
                        <a:latin typeface="Cambria Math" panose="02040503050406030204" pitchFamily="18" charset="0"/>
                      </a:rPr>
                      <m:t>+2</m:t>
                    </m:r>
                    <m:sSub>
                      <m:sSubPr>
                        <m:ctrlPr>
                          <a:rPr lang="en-US" b="0" i="1" dirty="0" smtClean="0">
                            <a:solidFill>
                              <a:srgbClr val="000000"/>
                            </a:solidFill>
                            <a:latin typeface="Cambria Math" panose="02040503050406030204" pitchFamily="18" charset="0"/>
                          </a:rPr>
                        </m:ctrlPr>
                      </m:sSubPr>
                      <m:e>
                        <m:r>
                          <a:rPr lang="en-US" b="0" i="1" dirty="0" smtClean="0">
                            <a:solidFill>
                              <a:srgbClr val="000000"/>
                            </a:solidFill>
                            <a:latin typeface="Cambria Math" panose="02040503050406030204" pitchFamily="18" charset="0"/>
                          </a:rPr>
                          <m:t>𝑥</m:t>
                        </m:r>
                      </m:e>
                      <m:sub>
                        <m:r>
                          <a:rPr lang="en-US" b="0" i="1" dirty="0" smtClean="0">
                            <a:solidFill>
                              <a:srgbClr val="000000"/>
                            </a:solidFill>
                            <a:latin typeface="Cambria Math" panose="02040503050406030204" pitchFamily="18" charset="0"/>
                          </a:rPr>
                          <m:t>4</m:t>
                        </m:r>
                      </m:sub>
                    </m:sSub>
                    <m:r>
                      <a:rPr lang="en-US" b="0" i="1" dirty="0" smtClean="0">
                        <a:solidFill>
                          <a:srgbClr val="000000"/>
                        </a:solidFill>
                        <a:latin typeface="Cambria Math" panose="02040503050406030204" pitchFamily="18" charset="0"/>
                      </a:rPr>
                      <m:t>+2</m:t>
                    </m:r>
                    <m:sSub>
                      <m:sSubPr>
                        <m:ctrlPr>
                          <a:rPr lang="en-US" b="0" i="1" dirty="0" smtClean="0">
                            <a:solidFill>
                              <a:srgbClr val="000000"/>
                            </a:solidFill>
                            <a:latin typeface="Cambria Math" panose="02040503050406030204" pitchFamily="18" charset="0"/>
                          </a:rPr>
                        </m:ctrlPr>
                      </m:sSubPr>
                      <m:e>
                        <m:r>
                          <a:rPr lang="en-US" b="0" i="1" dirty="0" smtClean="0">
                            <a:solidFill>
                              <a:srgbClr val="000000"/>
                            </a:solidFill>
                            <a:latin typeface="Cambria Math" panose="02040503050406030204" pitchFamily="18" charset="0"/>
                          </a:rPr>
                          <m:t>𝑥</m:t>
                        </m:r>
                      </m:e>
                      <m:sub>
                        <m:r>
                          <a:rPr lang="en-US" b="0" i="1" dirty="0" smtClean="0">
                            <a:solidFill>
                              <a:srgbClr val="000000"/>
                            </a:solidFill>
                            <a:latin typeface="Cambria Math" panose="02040503050406030204" pitchFamily="18" charset="0"/>
                          </a:rPr>
                          <m:t>5</m:t>
                        </m:r>
                      </m:sub>
                    </m:sSub>
                    <m:r>
                      <a:rPr lang="en-US" b="0" i="1" dirty="0" smtClean="0">
                        <a:solidFill>
                          <a:srgbClr val="000000"/>
                        </a:solidFill>
                        <a:latin typeface="Cambria Math" panose="02040503050406030204" pitchFamily="18" charset="0"/>
                      </a:rPr>
                      <m:t>+</m:t>
                    </m:r>
                    <m:sSub>
                      <m:sSubPr>
                        <m:ctrlPr>
                          <a:rPr lang="en-US" b="0" i="1" dirty="0" smtClean="0">
                            <a:solidFill>
                              <a:srgbClr val="000000"/>
                            </a:solidFill>
                            <a:latin typeface="Cambria Math" panose="02040503050406030204" pitchFamily="18" charset="0"/>
                          </a:rPr>
                        </m:ctrlPr>
                      </m:sSubPr>
                      <m:e>
                        <m:r>
                          <a:rPr lang="en-US" b="0" i="1" dirty="0" smtClean="0">
                            <a:solidFill>
                              <a:srgbClr val="000000"/>
                            </a:solidFill>
                            <a:latin typeface="Cambria Math" panose="02040503050406030204" pitchFamily="18" charset="0"/>
                          </a:rPr>
                          <m:t>𝑥</m:t>
                        </m:r>
                      </m:e>
                      <m:sub>
                        <m:r>
                          <a:rPr lang="en-US" b="0" i="1" dirty="0" smtClean="0">
                            <a:solidFill>
                              <a:srgbClr val="000000"/>
                            </a:solidFill>
                            <a:latin typeface="Cambria Math" panose="02040503050406030204" pitchFamily="18" charset="0"/>
                          </a:rPr>
                          <m:t>6</m:t>
                        </m:r>
                      </m:sub>
                    </m:sSub>
                  </m:oMath>
                </a14:m>
                <a:endParaRPr lang="en-US" b="0" i="0" dirty="0">
                  <a:solidFill>
                    <a:srgbClr val="000000"/>
                  </a:solidFill>
                  <a:latin typeface="+mj-lt"/>
                </a:endParaRPr>
              </a:p>
              <a:p>
                <a:pPr>
                  <a:buClr>
                    <a:schemeClr val="accent6"/>
                  </a:buClr>
                </a:pPr>
                <a:r>
                  <a:rPr lang="en-US" b="0" dirty="0">
                    <a:solidFill>
                      <a:schemeClr val="tx2"/>
                    </a:solidFill>
                    <a:latin typeface="+mj-lt"/>
                  </a:rPr>
                  <a:t>Subject to Constraints</a:t>
                </a:r>
              </a:p>
            </p:txBody>
          </p:sp>
        </mc:Choice>
        <mc:Fallback xmlns="">
          <p:sp>
            <p:nvSpPr>
              <p:cNvPr id="10" name="Content Placeholder 4">
                <a:extLst>
                  <a:ext uri="{FF2B5EF4-FFF2-40B4-BE49-F238E27FC236}">
                    <a16:creationId xmlns:a16="http://schemas.microsoft.com/office/drawing/2014/main" id="{99CDA955-CD51-4146-BCF6-2D091D104D53}"/>
                  </a:ext>
                </a:extLst>
              </p:cNvPr>
              <p:cNvSpPr txBox="1">
                <a:spLocks noRot="1" noChangeAspect="1" noMove="1" noResize="1" noEditPoints="1" noAdjustHandles="1" noChangeArrowheads="1" noChangeShapeType="1" noTextEdit="1"/>
              </p:cNvSpPr>
              <p:nvPr/>
            </p:nvSpPr>
            <p:spPr>
              <a:xfrm>
                <a:off x="131179" y="1674589"/>
                <a:ext cx="11929641" cy="1252407"/>
              </a:xfrm>
              <a:prstGeom prst="rect">
                <a:avLst/>
              </a:prstGeom>
              <a:blipFill>
                <a:blip r:embed="rId2"/>
                <a:stretch>
                  <a:fillRect l="-716" t="-6341" b="-1804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43081DE1-83A7-49E6-A50F-245ECD8154AA}"/>
                  </a:ext>
                </a:extLst>
              </p:cNvPr>
              <p:cNvSpPr txBox="1">
                <a:spLocks/>
              </p:cNvSpPr>
              <p:nvPr/>
            </p:nvSpPr>
            <p:spPr>
              <a:xfrm>
                <a:off x="399082" y="3061385"/>
                <a:ext cx="8003171" cy="240814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dirty="0">
                    <a:solidFill>
                      <a:srgbClr val="000000"/>
                    </a:solidFill>
                  </a:rPr>
                  <a:t>Roll width of 3 cm, </a:t>
                </a:r>
                <a14:m>
                  <m:oMath xmlns:m="http://schemas.openxmlformats.org/officeDocument/2006/math">
                    <m:r>
                      <a:rPr lang="en-US" i="1" dirty="0" smtClean="0">
                        <a:solidFill>
                          <a:srgbClr val="000000"/>
                        </a:solidFill>
                        <a:latin typeface="Cambria Math" panose="02040503050406030204" pitchFamily="18" charset="0"/>
                      </a:rPr>
                      <m:t>4</m:t>
                    </m:r>
                    <m:r>
                      <a:rPr lang="en-US" i="1" dirty="0" smtClean="0">
                        <a:solidFill>
                          <a:srgbClr val="000000"/>
                        </a:solidFill>
                        <a:latin typeface="Cambria Math" panose="02040503050406030204" pitchFamily="18" charset="0"/>
                      </a:rPr>
                      <m:t>𝑥</m:t>
                    </m:r>
                    <m:r>
                      <a:rPr lang="en-US" sz="2800" i="1" baseline="-25000" dirty="0">
                        <a:solidFill>
                          <a:srgbClr val="000000"/>
                        </a:solidFill>
                        <a:latin typeface="Cambria Math" panose="02040503050406030204" pitchFamily="18" charset="0"/>
                      </a:rPr>
                      <m:t>1</m:t>
                    </m:r>
                    <m:r>
                      <a:rPr lang="en-US" i="1" dirty="0" smtClean="0">
                        <a:solidFill>
                          <a:srgbClr val="000000"/>
                        </a:solidFill>
                        <a:latin typeface="Cambria Math" panose="02040503050406030204" pitchFamily="18" charset="0"/>
                      </a:rPr>
                      <m:t>+</m:t>
                    </m:r>
                    <m:r>
                      <a:rPr lang="en-US" i="1" dirty="0">
                        <a:solidFill>
                          <a:srgbClr val="000000"/>
                        </a:solidFill>
                        <a:latin typeface="Cambria Math" panose="02040503050406030204" pitchFamily="18" charset="0"/>
                      </a:rPr>
                      <m:t>𝑥</m:t>
                    </m:r>
                    <m:r>
                      <a:rPr lang="en-US" sz="2800" i="1" baseline="-25000" dirty="0">
                        <a:solidFill>
                          <a:srgbClr val="000000"/>
                        </a:solidFill>
                        <a:latin typeface="Cambria Math" panose="02040503050406030204" pitchFamily="18" charset="0"/>
                      </a:rPr>
                      <m:t>3</m:t>
                    </m:r>
                    <m:r>
                      <a:rPr lang="en-US" i="1" dirty="0">
                        <a:solidFill>
                          <a:srgbClr val="000000"/>
                        </a:solidFill>
                        <a:latin typeface="Cambria Math" panose="02040503050406030204" pitchFamily="18" charset="0"/>
                      </a:rPr>
                      <m:t>+3</m:t>
                    </m:r>
                    <m:r>
                      <a:rPr lang="en-US" i="1" dirty="0">
                        <a:solidFill>
                          <a:srgbClr val="000000"/>
                        </a:solidFill>
                        <a:latin typeface="Cambria Math" panose="02040503050406030204" pitchFamily="18" charset="0"/>
                      </a:rPr>
                      <m:t>𝑥</m:t>
                    </m:r>
                    <m:r>
                      <a:rPr lang="en-US" sz="2800" i="1" baseline="-25000" dirty="0">
                        <a:solidFill>
                          <a:srgbClr val="000000"/>
                        </a:solidFill>
                        <a:latin typeface="Cambria Math" panose="02040503050406030204" pitchFamily="18" charset="0"/>
                      </a:rPr>
                      <m:t>6</m:t>
                    </m:r>
                    <m:r>
                      <a:rPr lang="en-US">
                        <a:solidFill>
                          <a:srgbClr val="000000"/>
                        </a:solidFill>
                        <a:latin typeface="Cambria Math" panose="02040503050406030204" pitchFamily="18" charset="0"/>
                      </a:rPr>
                      <m:t>≥</m:t>
                    </m:r>
                    <m:r>
                      <a:rPr lang="en-US" i="1" dirty="0" smtClean="0">
                        <a:solidFill>
                          <a:srgbClr val="000000"/>
                        </a:solidFill>
                        <a:latin typeface="Cambria Math" panose="02040503050406030204" pitchFamily="18" charset="0"/>
                      </a:rPr>
                      <m:t>2,000</m:t>
                    </m:r>
                  </m:oMath>
                </a14:m>
                <a:r>
                  <a:rPr lang="en-US" dirty="0">
                    <a:solidFill>
                      <a:srgbClr val="000000"/>
                    </a:solidFill>
                  </a:rPr>
                  <a:t>, </a:t>
                </a:r>
              </a:p>
              <a:p>
                <a:pPr marL="0" indent="0">
                  <a:lnSpc>
                    <a:spcPct val="100000"/>
                  </a:lnSpc>
                  <a:spcBef>
                    <a:spcPts val="600"/>
                  </a:spcBef>
                  <a:buNone/>
                </a:pPr>
                <a:r>
                  <a:rPr lang="en-US" dirty="0">
                    <a:solidFill>
                      <a:srgbClr val="000000"/>
                    </a:solidFill>
                  </a:rPr>
                  <a:t>Roll width of 4 cm, </a:t>
                </a:r>
                <a14:m>
                  <m:oMath xmlns:m="http://schemas.openxmlformats.org/officeDocument/2006/math">
                    <m:r>
                      <a:rPr lang="en-US" i="1" dirty="0" smtClean="0">
                        <a:solidFill>
                          <a:srgbClr val="000000"/>
                        </a:solidFill>
                        <a:latin typeface="Cambria Math" panose="02040503050406030204" pitchFamily="18" charset="0"/>
                      </a:rPr>
                      <m:t>3</m:t>
                    </m:r>
                    <m:r>
                      <a:rPr lang="en-US" i="1" dirty="0" smtClean="0">
                        <a:solidFill>
                          <a:srgbClr val="000000"/>
                        </a:solidFill>
                        <a:latin typeface="Cambria Math" panose="02040503050406030204" pitchFamily="18" charset="0"/>
                      </a:rPr>
                      <m:t>𝑥</m:t>
                    </m:r>
                    <m:r>
                      <a:rPr lang="en-US" sz="2800" i="1" baseline="-25000" dirty="0">
                        <a:solidFill>
                          <a:srgbClr val="000000"/>
                        </a:solidFill>
                        <a:latin typeface="Cambria Math" panose="02040503050406030204" pitchFamily="18" charset="0"/>
                      </a:rPr>
                      <m:t>1</m:t>
                    </m:r>
                    <m:r>
                      <a:rPr lang="en-US" i="1" dirty="0">
                        <a:solidFill>
                          <a:srgbClr val="000000"/>
                        </a:solidFill>
                        <a:latin typeface="Cambria Math" panose="02040503050406030204" pitchFamily="18" charset="0"/>
                      </a:rPr>
                      <m:t>+3</m:t>
                    </m:r>
                    <m:r>
                      <a:rPr lang="en-US" i="1" dirty="0">
                        <a:solidFill>
                          <a:srgbClr val="000000"/>
                        </a:solidFill>
                        <a:latin typeface="Cambria Math" panose="02040503050406030204" pitchFamily="18" charset="0"/>
                      </a:rPr>
                      <m:t>𝑥</m:t>
                    </m:r>
                    <m:r>
                      <a:rPr lang="en-US" sz="2800" i="1" baseline="-25000" dirty="0">
                        <a:solidFill>
                          <a:srgbClr val="000000"/>
                        </a:solidFill>
                        <a:latin typeface="Cambria Math" panose="02040503050406030204" pitchFamily="18" charset="0"/>
                      </a:rPr>
                      <m:t>2</m:t>
                    </m:r>
                    <m:r>
                      <a:rPr lang="en-US" i="1" dirty="0">
                        <a:solidFill>
                          <a:srgbClr val="000000"/>
                        </a:solidFill>
                        <a:latin typeface="Cambria Math" panose="02040503050406030204" pitchFamily="18" charset="0"/>
                      </a:rPr>
                      <m:t>+</m:t>
                    </m:r>
                    <m:r>
                      <a:rPr lang="en-US" i="1" dirty="0">
                        <a:solidFill>
                          <a:srgbClr val="000000"/>
                        </a:solidFill>
                        <a:latin typeface="Cambria Math" panose="02040503050406030204" pitchFamily="18" charset="0"/>
                      </a:rPr>
                      <m:t>𝑥</m:t>
                    </m:r>
                    <m:r>
                      <a:rPr lang="en-US" sz="2800" i="1" baseline="-25000" dirty="0" smtClean="0">
                        <a:solidFill>
                          <a:srgbClr val="000000"/>
                        </a:solidFill>
                        <a:latin typeface="Cambria Math" panose="02040503050406030204" pitchFamily="18" charset="0"/>
                      </a:rPr>
                      <m:t>3</m:t>
                    </m:r>
                    <m:r>
                      <a:rPr lang="en-US" i="1" dirty="0">
                        <a:solidFill>
                          <a:srgbClr val="000000"/>
                        </a:solidFill>
                        <a:latin typeface="Cambria Math" panose="02040503050406030204" pitchFamily="18" charset="0"/>
                      </a:rPr>
                      <m:t>+4</m:t>
                    </m:r>
                    <m:r>
                      <a:rPr lang="en-US" i="1" dirty="0">
                        <a:solidFill>
                          <a:srgbClr val="000000"/>
                        </a:solidFill>
                        <a:latin typeface="Cambria Math" panose="02040503050406030204" pitchFamily="18" charset="0"/>
                      </a:rPr>
                      <m:t>𝑥</m:t>
                    </m:r>
                    <m:r>
                      <a:rPr lang="en-US" sz="2800" i="1" baseline="-25000" dirty="0">
                        <a:solidFill>
                          <a:srgbClr val="000000"/>
                        </a:solidFill>
                        <a:latin typeface="Cambria Math" panose="02040503050406030204" pitchFamily="18" charset="0"/>
                      </a:rPr>
                      <m:t>5</m:t>
                    </m:r>
                    <m:r>
                      <a:rPr lang="en-US" i="1" dirty="0">
                        <a:solidFill>
                          <a:srgbClr val="000000"/>
                        </a:solidFill>
                        <a:latin typeface="Cambria Math" panose="02040503050406030204" pitchFamily="18" charset="0"/>
                      </a:rPr>
                      <m:t>+2</m:t>
                    </m:r>
                    <m:r>
                      <a:rPr lang="en-US" i="1" dirty="0">
                        <a:solidFill>
                          <a:srgbClr val="000000"/>
                        </a:solidFill>
                        <a:latin typeface="Cambria Math" panose="02040503050406030204" pitchFamily="18" charset="0"/>
                      </a:rPr>
                      <m:t>𝑥</m:t>
                    </m:r>
                    <m:r>
                      <a:rPr lang="en-US" sz="2800" i="1" baseline="-25000" dirty="0">
                        <a:solidFill>
                          <a:srgbClr val="000000"/>
                        </a:solidFill>
                        <a:latin typeface="Cambria Math" panose="02040503050406030204" pitchFamily="18" charset="0"/>
                      </a:rPr>
                      <m:t>6</m:t>
                    </m:r>
                    <m:r>
                      <a:rPr lang="en-US">
                        <a:solidFill>
                          <a:srgbClr val="000000"/>
                        </a:solidFill>
                        <a:latin typeface="Cambria Math" panose="02040503050406030204" pitchFamily="18" charset="0"/>
                      </a:rPr>
                      <m:t>≥</m:t>
                    </m:r>
                    <m:r>
                      <a:rPr lang="en-US" i="1" dirty="0" smtClean="0">
                        <a:solidFill>
                          <a:srgbClr val="000000"/>
                        </a:solidFill>
                        <a:latin typeface="Cambria Math" panose="02040503050406030204" pitchFamily="18" charset="0"/>
                      </a:rPr>
                      <m:t>3,600</m:t>
                    </m:r>
                  </m:oMath>
                </a14:m>
                <a:r>
                  <a:rPr lang="en-US" dirty="0">
                    <a:solidFill>
                      <a:srgbClr val="000000"/>
                    </a:solidFill>
                  </a:rPr>
                  <a:t>,</a:t>
                </a:r>
              </a:p>
              <a:p>
                <a:pPr marL="0" indent="0">
                  <a:lnSpc>
                    <a:spcPct val="100000"/>
                  </a:lnSpc>
                  <a:spcBef>
                    <a:spcPts val="600"/>
                  </a:spcBef>
                  <a:buNone/>
                </a:pPr>
                <a:r>
                  <a:rPr lang="en-US" dirty="0">
                    <a:solidFill>
                      <a:srgbClr val="000000"/>
                    </a:solidFill>
                  </a:rPr>
                  <a:t>Roll width of 6 cm, </a:t>
                </a:r>
                <a14:m>
                  <m:oMath xmlns:m="http://schemas.openxmlformats.org/officeDocument/2006/math">
                    <m:r>
                      <a:rPr lang="en-US" i="1" dirty="0" smtClean="0">
                        <a:solidFill>
                          <a:srgbClr val="000000"/>
                        </a:solidFill>
                        <a:latin typeface="Cambria Math" panose="02040503050406030204" pitchFamily="18" charset="0"/>
                      </a:rPr>
                      <m:t>2</m:t>
                    </m:r>
                    <m:r>
                      <a:rPr lang="en-US" i="1" dirty="0" smtClean="0">
                        <a:solidFill>
                          <a:srgbClr val="000000"/>
                        </a:solidFill>
                        <a:latin typeface="Cambria Math" panose="02040503050406030204" pitchFamily="18" charset="0"/>
                      </a:rPr>
                      <m:t>𝑥</m:t>
                    </m:r>
                    <m:r>
                      <a:rPr lang="en-US" sz="2800" i="1" baseline="-25000" dirty="0">
                        <a:solidFill>
                          <a:srgbClr val="000000"/>
                        </a:solidFill>
                        <a:latin typeface="Cambria Math" panose="02040503050406030204" pitchFamily="18" charset="0"/>
                      </a:rPr>
                      <m:t>2</m:t>
                    </m:r>
                    <m:r>
                      <a:rPr lang="en-US" i="1" dirty="0">
                        <a:solidFill>
                          <a:srgbClr val="000000"/>
                        </a:solidFill>
                        <a:latin typeface="Cambria Math" panose="02040503050406030204" pitchFamily="18" charset="0"/>
                      </a:rPr>
                      <m:t>+</m:t>
                    </m:r>
                    <m:r>
                      <a:rPr lang="en-US" i="1" dirty="0">
                        <a:solidFill>
                          <a:srgbClr val="000000"/>
                        </a:solidFill>
                        <a:latin typeface="Cambria Math" panose="02040503050406030204" pitchFamily="18" charset="0"/>
                      </a:rPr>
                      <m:t>𝑥</m:t>
                    </m:r>
                    <m:r>
                      <a:rPr lang="en-US" sz="2800" i="1" baseline="-25000" dirty="0">
                        <a:solidFill>
                          <a:srgbClr val="000000"/>
                        </a:solidFill>
                        <a:latin typeface="Cambria Math" panose="02040503050406030204" pitchFamily="18" charset="0"/>
                      </a:rPr>
                      <m:t>3</m:t>
                    </m:r>
                    <m:r>
                      <a:rPr lang="en-US" i="1" dirty="0">
                        <a:solidFill>
                          <a:srgbClr val="000000"/>
                        </a:solidFill>
                        <a:latin typeface="Cambria Math" panose="02040503050406030204" pitchFamily="18" charset="0"/>
                      </a:rPr>
                      <m:t>+2</m:t>
                    </m:r>
                    <m:r>
                      <a:rPr lang="en-US" i="1" dirty="0">
                        <a:solidFill>
                          <a:srgbClr val="000000"/>
                        </a:solidFill>
                        <a:latin typeface="Cambria Math" panose="02040503050406030204" pitchFamily="18" charset="0"/>
                      </a:rPr>
                      <m:t>𝑥</m:t>
                    </m:r>
                    <m:r>
                      <a:rPr lang="en-US" sz="2800" i="1" baseline="-25000" dirty="0">
                        <a:solidFill>
                          <a:srgbClr val="000000"/>
                        </a:solidFill>
                        <a:latin typeface="Cambria Math" panose="02040503050406030204" pitchFamily="18" charset="0"/>
                      </a:rPr>
                      <m:t>4</m:t>
                    </m:r>
                    <m:r>
                      <a:rPr lang="en-US" i="1" dirty="0">
                        <a:solidFill>
                          <a:srgbClr val="000000"/>
                        </a:solidFill>
                        <a:latin typeface="Cambria Math" panose="02040503050406030204" pitchFamily="18" charset="0"/>
                      </a:rPr>
                      <m:t>+</m:t>
                    </m:r>
                    <m:r>
                      <a:rPr lang="en-US" i="1" dirty="0">
                        <a:solidFill>
                          <a:srgbClr val="000000"/>
                        </a:solidFill>
                        <a:latin typeface="Cambria Math" panose="02040503050406030204" pitchFamily="18" charset="0"/>
                      </a:rPr>
                      <m:t>𝑥</m:t>
                    </m:r>
                    <m:r>
                      <a:rPr lang="en-US" sz="2800" i="1" baseline="-25000" dirty="0">
                        <a:solidFill>
                          <a:srgbClr val="000000"/>
                        </a:solidFill>
                        <a:latin typeface="Cambria Math" panose="02040503050406030204" pitchFamily="18" charset="0"/>
                      </a:rPr>
                      <m:t>5</m:t>
                    </m:r>
                    <m:r>
                      <a:rPr lang="en-US" i="1" dirty="0">
                        <a:solidFill>
                          <a:srgbClr val="000000"/>
                        </a:solidFill>
                        <a:latin typeface="Cambria Math" panose="02040503050406030204" pitchFamily="18" charset="0"/>
                      </a:rPr>
                      <m:t>+</m:t>
                    </m:r>
                    <m:r>
                      <a:rPr lang="en-US" i="1" dirty="0">
                        <a:solidFill>
                          <a:srgbClr val="000000"/>
                        </a:solidFill>
                        <a:latin typeface="Cambria Math" panose="02040503050406030204" pitchFamily="18" charset="0"/>
                      </a:rPr>
                      <m:t>𝑥</m:t>
                    </m:r>
                    <m:r>
                      <a:rPr lang="en-US" sz="2800" i="1" baseline="-25000" dirty="0">
                        <a:solidFill>
                          <a:srgbClr val="000000"/>
                        </a:solidFill>
                        <a:latin typeface="Cambria Math" panose="02040503050406030204" pitchFamily="18" charset="0"/>
                      </a:rPr>
                      <m:t>6</m:t>
                    </m:r>
                    <m:r>
                      <a:rPr lang="en-US">
                        <a:solidFill>
                          <a:srgbClr val="000000"/>
                        </a:solidFill>
                        <a:latin typeface="Cambria Math" panose="02040503050406030204" pitchFamily="18" charset="0"/>
                      </a:rPr>
                      <m:t>≥</m:t>
                    </m:r>
                    <m:r>
                      <a:rPr lang="en-US" i="1" dirty="0" smtClean="0">
                        <a:solidFill>
                          <a:srgbClr val="000000"/>
                        </a:solidFill>
                        <a:latin typeface="Cambria Math" panose="02040503050406030204" pitchFamily="18" charset="0"/>
                      </a:rPr>
                      <m:t> 1,600</m:t>
                    </m:r>
                  </m:oMath>
                </a14:m>
                <a:r>
                  <a:rPr lang="en-US" dirty="0">
                    <a:solidFill>
                      <a:srgbClr val="000000"/>
                    </a:solidFill>
                  </a:rPr>
                  <a:t>,</a:t>
                </a:r>
              </a:p>
              <a:p>
                <a:pPr marL="0" indent="0">
                  <a:lnSpc>
                    <a:spcPct val="100000"/>
                  </a:lnSpc>
                  <a:spcBef>
                    <a:spcPts val="600"/>
                  </a:spcBef>
                  <a:buNone/>
                </a:pPr>
                <a:r>
                  <a:rPr lang="en-US" dirty="0">
                    <a:solidFill>
                      <a:srgbClr val="000000"/>
                    </a:solidFill>
                  </a:rPr>
                  <a:t>Roll width of 10cm, </a:t>
                </a:r>
                <a14:m>
                  <m:oMath xmlns:m="http://schemas.openxmlformats.org/officeDocument/2006/math">
                    <m:r>
                      <a:rPr lang="en-US" i="1" dirty="0" smtClean="0">
                        <a:solidFill>
                          <a:srgbClr val="000000"/>
                        </a:solidFill>
                        <a:latin typeface="Cambria Math" panose="02040503050406030204" pitchFamily="18" charset="0"/>
                      </a:rPr>
                      <m:t>𝑥</m:t>
                    </m:r>
                    <m:r>
                      <a:rPr lang="en-US" sz="2800" i="1" baseline="-25000" dirty="0">
                        <a:solidFill>
                          <a:srgbClr val="000000"/>
                        </a:solidFill>
                        <a:latin typeface="Cambria Math" panose="02040503050406030204" pitchFamily="18" charset="0"/>
                      </a:rPr>
                      <m:t>3</m:t>
                    </m:r>
                    <m:r>
                      <a:rPr lang="en-US" i="1" dirty="0">
                        <a:solidFill>
                          <a:srgbClr val="000000"/>
                        </a:solidFill>
                        <a:latin typeface="Cambria Math" panose="02040503050406030204" pitchFamily="18" charset="0"/>
                      </a:rPr>
                      <m:t>+</m:t>
                    </m:r>
                    <m:r>
                      <a:rPr lang="en-US" i="1" dirty="0">
                        <a:solidFill>
                          <a:srgbClr val="000000"/>
                        </a:solidFill>
                        <a:latin typeface="Cambria Math" panose="02040503050406030204" pitchFamily="18" charset="0"/>
                      </a:rPr>
                      <m:t>𝑥</m:t>
                    </m:r>
                    <m:r>
                      <a:rPr lang="en-US" sz="2800" i="1" baseline="-25000" dirty="0">
                        <a:solidFill>
                          <a:srgbClr val="000000"/>
                        </a:solidFill>
                        <a:latin typeface="Cambria Math" panose="02040503050406030204" pitchFamily="18" charset="0"/>
                      </a:rPr>
                      <m:t>4</m:t>
                    </m:r>
                    <m:r>
                      <a:rPr lang="en-US">
                        <a:solidFill>
                          <a:srgbClr val="000000"/>
                        </a:solidFill>
                        <a:latin typeface="Cambria Math" panose="02040503050406030204" pitchFamily="18" charset="0"/>
                      </a:rPr>
                      <m:t>≥</m:t>
                    </m:r>
                    <m:r>
                      <a:rPr lang="en-US" i="1" dirty="0" smtClean="0">
                        <a:solidFill>
                          <a:srgbClr val="000000"/>
                        </a:solidFill>
                        <a:latin typeface="Cambria Math" panose="02040503050406030204" pitchFamily="18" charset="0"/>
                      </a:rPr>
                      <m:t>500</m:t>
                    </m:r>
                  </m:oMath>
                </a14:m>
                <a:endParaRPr lang="en-US" dirty="0">
                  <a:solidFill>
                    <a:srgbClr val="000000"/>
                  </a:solidFill>
                </a:endParaRPr>
              </a:p>
              <a:p>
                <a:pPr marL="0" indent="0">
                  <a:lnSpc>
                    <a:spcPct val="100000"/>
                  </a:lnSpc>
                  <a:spcBef>
                    <a:spcPts val="600"/>
                  </a:spcBef>
                  <a:buNone/>
                </a:pPr>
                <a:r>
                  <a:rPr lang="en-US" dirty="0">
                    <a:solidFill>
                      <a:srgbClr val="000000"/>
                    </a:solidFill>
                  </a:rPr>
                  <a:t>where </a:t>
                </a:r>
                <a14:m>
                  <m:oMath xmlns:m="http://schemas.openxmlformats.org/officeDocument/2006/math">
                    <m:r>
                      <a:rPr lang="en-US" i="1" dirty="0" smtClean="0">
                        <a:solidFill>
                          <a:srgbClr val="000000"/>
                        </a:solidFill>
                        <a:latin typeface="Cambria Math" panose="02040503050406030204" pitchFamily="18" charset="0"/>
                      </a:rPr>
                      <m:t>𝑥</m:t>
                    </m:r>
                    <m:r>
                      <a:rPr lang="en-US" sz="2800" i="1" baseline="-25000" dirty="0" smtClean="0">
                        <a:solidFill>
                          <a:srgbClr val="000000"/>
                        </a:solidFill>
                        <a:latin typeface="Cambria Math" panose="02040503050406030204" pitchFamily="18" charset="0"/>
                      </a:rPr>
                      <m:t>1</m:t>
                    </m:r>
                    <m:r>
                      <a:rPr lang="en-US" i="1" dirty="0">
                        <a:solidFill>
                          <a:srgbClr val="000000"/>
                        </a:solidFill>
                        <a:latin typeface="Cambria Math" panose="02040503050406030204" pitchFamily="18" charset="0"/>
                      </a:rPr>
                      <m:t>, </m:t>
                    </m:r>
                    <m:r>
                      <a:rPr lang="en-US" i="1" dirty="0">
                        <a:solidFill>
                          <a:srgbClr val="000000"/>
                        </a:solidFill>
                        <a:latin typeface="Cambria Math" panose="02040503050406030204" pitchFamily="18" charset="0"/>
                      </a:rPr>
                      <m:t>𝑥</m:t>
                    </m:r>
                    <m:r>
                      <a:rPr lang="en-US" sz="2800" i="1" baseline="-25000" dirty="0">
                        <a:solidFill>
                          <a:srgbClr val="000000"/>
                        </a:solidFill>
                        <a:latin typeface="Cambria Math" panose="02040503050406030204" pitchFamily="18" charset="0"/>
                      </a:rPr>
                      <m:t>2</m:t>
                    </m:r>
                    <m:r>
                      <a:rPr lang="en-US" i="1" dirty="0">
                        <a:solidFill>
                          <a:srgbClr val="000000"/>
                        </a:solidFill>
                        <a:latin typeface="Cambria Math" panose="02040503050406030204" pitchFamily="18" charset="0"/>
                      </a:rPr>
                      <m:t>, </m:t>
                    </m:r>
                    <m:r>
                      <a:rPr lang="en-US" i="1" dirty="0">
                        <a:solidFill>
                          <a:srgbClr val="000000"/>
                        </a:solidFill>
                        <a:latin typeface="Cambria Math" panose="02040503050406030204" pitchFamily="18" charset="0"/>
                      </a:rPr>
                      <m:t>𝑥</m:t>
                    </m:r>
                    <m:r>
                      <a:rPr lang="en-US" sz="2800" i="1" baseline="-25000" dirty="0">
                        <a:solidFill>
                          <a:srgbClr val="000000"/>
                        </a:solidFill>
                        <a:latin typeface="Cambria Math" panose="02040503050406030204" pitchFamily="18" charset="0"/>
                      </a:rPr>
                      <m:t>3</m:t>
                    </m:r>
                    <m:r>
                      <a:rPr lang="en-US" i="1" dirty="0">
                        <a:solidFill>
                          <a:srgbClr val="000000"/>
                        </a:solidFill>
                        <a:latin typeface="Cambria Math" panose="02040503050406030204" pitchFamily="18" charset="0"/>
                      </a:rPr>
                      <m:t>, </m:t>
                    </m:r>
                    <m:r>
                      <a:rPr lang="en-US" i="1" dirty="0">
                        <a:solidFill>
                          <a:srgbClr val="000000"/>
                        </a:solidFill>
                        <a:latin typeface="Cambria Math" panose="02040503050406030204" pitchFamily="18" charset="0"/>
                      </a:rPr>
                      <m:t>𝑥</m:t>
                    </m:r>
                    <m:r>
                      <a:rPr lang="en-US" sz="2800" i="1" baseline="-25000" dirty="0">
                        <a:solidFill>
                          <a:srgbClr val="000000"/>
                        </a:solidFill>
                        <a:latin typeface="Cambria Math" panose="02040503050406030204" pitchFamily="18" charset="0"/>
                      </a:rPr>
                      <m:t>4</m:t>
                    </m:r>
                    <m:r>
                      <a:rPr lang="en-US" i="1" dirty="0">
                        <a:solidFill>
                          <a:srgbClr val="000000"/>
                        </a:solidFill>
                        <a:latin typeface="Cambria Math" panose="02040503050406030204" pitchFamily="18" charset="0"/>
                      </a:rPr>
                      <m:t>, </m:t>
                    </m:r>
                    <m:r>
                      <a:rPr lang="en-US" i="1" dirty="0">
                        <a:solidFill>
                          <a:srgbClr val="000000"/>
                        </a:solidFill>
                        <a:latin typeface="Cambria Math" panose="02040503050406030204" pitchFamily="18" charset="0"/>
                      </a:rPr>
                      <m:t>𝑥</m:t>
                    </m:r>
                    <m:r>
                      <a:rPr lang="en-US" sz="2800" i="1" baseline="-25000" dirty="0">
                        <a:solidFill>
                          <a:srgbClr val="000000"/>
                        </a:solidFill>
                        <a:latin typeface="Cambria Math" panose="02040503050406030204" pitchFamily="18" charset="0"/>
                      </a:rPr>
                      <m:t>5</m:t>
                    </m:r>
                    <m:r>
                      <a:rPr lang="en-US" i="1" dirty="0">
                        <a:solidFill>
                          <a:srgbClr val="000000"/>
                        </a:solidFill>
                        <a:latin typeface="Cambria Math" panose="02040503050406030204" pitchFamily="18" charset="0"/>
                      </a:rPr>
                      <m:t>, </m:t>
                    </m:r>
                    <m:r>
                      <a:rPr lang="en-US" i="1" dirty="0">
                        <a:solidFill>
                          <a:srgbClr val="000000"/>
                        </a:solidFill>
                        <a:latin typeface="Cambria Math" panose="02040503050406030204" pitchFamily="18" charset="0"/>
                      </a:rPr>
                      <m:t>𝑥</m:t>
                    </m:r>
                    <m:r>
                      <a:rPr lang="en-US" sz="2800" i="1" baseline="-25000" dirty="0">
                        <a:solidFill>
                          <a:srgbClr val="000000"/>
                        </a:solidFill>
                        <a:latin typeface="Cambria Math" panose="02040503050406030204" pitchFamily="18" charset="0"/>
                      </a:rPr>
                      <m:t>6</m:t>
                    </m:r>
                    <m:r>
                      <a:rPr lang="en-US" sz="2800" i="1" dirty="0" smtClean="0">
                        <a:solidFill>
                          <a:srgbClr val="000000"/>
                        </a:solidFill>
                        <a:latin typeface="Cambria Math" panose="02040503050406030204" pitchFamily="18" charset="0"/>
                      </a:rPr>
                      <m:t> </m:t>
                    </m:r>
                    <m:r>
                      <a:rPr lang="en-US">
                        <a:solidFill>
                          <a:srgbClr val="000000"/>
                        </a:solidFill>
                        <a:latin typeface="Cambria Math" panose="02040503050406030204" pitchFamily="18" charset="0"/>
                      </a:rPr>
                      <m:t>≥</m:t>
                    </m:r>
                    <m:r>
                      <a:rPr lang="en-US" i="1" dirty="0" smtClean="0">
                        <a:solidFill>
                          <a:srgbClr val="000000"/>
                        </a:solidFill>
                        <a:latin typeface="Cambria Math" panose="02040503050406030204" pitchFamily="18" charset="0"/>
                      </a:rPr>
                      <m:t> 0</m:t>
                    </m:r>
                  </m:oMath>
                </a14:m>
                <a:endParaRPr lang="en-US" dirty="0">
                  <a:solidFill>
                    <a:srgbClr val="000000"/>
                  </a:solidFill>
                </a:endParaRPr>
              </a:p>
            </p:txBody>
          </p:sp>
        </mc:Choice>
        <mc:Fallback xmlns="">
          <p:sp>
            <p:nvSpPr>
              <p:cNvPr id="11" name="Content Placeholder 2">
                <a:extLst>
                  <a:ext uri="{FF2B5EF4-FFF2-40B4-BE49-F238E27FC236}">
                    <a16:creationId xmlns:a16="http://schemas.microsoft.com/office/drawing/2014/main" id="{43081DE1-83A7-49E6-A50F-245ECD8154AA}"/>
                  </a:ext>
                </a:extLst>
              </p:cNvPr>
              <p:cNvSpPr txBox="1">
                <a:spLocks noRot="1" noChangeAspect="1" noMove="1" noResize="1" noEditPoints="1" noAdjustHandles="1" noChangeArrowheads="1" noChangeShapeType="1" noTextEdit="1"/>
              </p:cNvSpPr>
              <p:nvPr/>
            </p:nvSpPr>
            <p:spPr>
              <a:xfrm>
                <a:off x="399082" y="3061385"/>
                <a:ext cx="8003171" cy="2408142"/>
              </a:xfrm>
              <a:prstGeom prst="rect">
                <a:avLst/>
              </a:prstGeom>
              <a:blipFill>
                <a:blip r:embed="rId3"/>
                <a:stretch>
                  <a:fillRect l="-1142" t="-1772"/>
                </a:stretch>
              </a:blipFill>
            </p:spPr>
            <p:txBody>
              <a:bodyPr/>
              <a:lstStyle/>
              <a:p>
                <a:r>
                  <a:rPr lang="en-IN">
                    <a:noFill/>
                  </a:rPr>
                  <a:t> </a:t>
                </a:r>
              </a:p>
            </p:txBody>
          </p:sp>
        </mc:Fallback>
      </mc:AlternateContent>
      <p:sp>
        <p:nvSpPr>
          <p:cNvPr id="12" name="Title 11">
            <a:extLst>
              <a:ext uri="{FF2B5EF4-FFF2-40B4-BE49-F238E27FC236}">
                <a16:creationId xmlns:a16="http://schemas.microsoft.com/office/drawing/2014/main" id="{ACB7399C-8C39-4FD5-9329-9232DB92D8AA}"/>
              </a:ext>
            </a:extLst>
          </p:cNvPr>
          <p:cNvSpPr>
            <a:spLocks noGrp="1"/>
          </p:cNvSpPr>
          <p:nvPr>
            <p:ph type="title"/>
          </p:nvPr>
        </p:nvSpPr>
        <p:spPr/>
        <p:txBody>
          <a:bodyPr/>
          <a:lstStyle/>
          <a:p>
            <a:r>
              <a:rPr lang="en-US" dirty="0"/>
              <a:t>Problem 4 </a:t>
            </a:r>
            <a:r>
              <a:rPr lang="en-US" dirty="0">
                <a:solidFill>
                  <a:schemeClr val="accent6"/>
                </a:solidFill>
              </a:rPr>
              <a:t>(Trim Loss Problem)</a:t>
            </a:r>
            <a:endParaRPr lang="en-IN" dirty="0"/>
          </a:p>
        </p:txBody>
      </p:sp>
    </p:spTree>
    <p:extLst>
      <p:ext uri="{BB962C8B-B14F-4D97-AF65-F5344CB8AC3E}">
        <p14:creationId xmlns:p14="http://schemas.microsoft.com/office/powerpoint/2010/main" val="235159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left)">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wipe(left)">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wipe(left)">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wipe(left)">
                                      <p:cBhvr>
                                        <p:cTn id="27" dur="500"/>
                                        <p:tgtEl>
                                          <p:spTgt spid="1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wipe(left)">
                                      <p:cBhvr>
                                        <p:cTn id="32" dur="500"/>
                                        <p:tgtEl>
                                          <p:spTgt spid="11">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xEl>
                                              <p:pRg st="2" end="2"/>
                                            </p:txEl>
                                          </p:spTgt>
                                        </p:tgtEl>
                                        <p:attrNameLst>
                                          <p:attrName>style.visibility</p:attrName>
                                        </p:attrNameLst>
                                      </p:cBhvr>
                                      <p:to>
                                        <p:strVal val="visible"/>
                                      </p:to>
                                    </p:set>
                                    <p:animEffect transition="in" filter="wipe(left)">
                                      <p:cBhvr>
                                        <p:cTn id="37" dur="500"/>
                                        <p:tgtEl>
                                          <p:spTgt spid="11">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xEl>
                                              <p:pRg st="3" end="3"/>
                                            </p:txEl>
                                          </p:spTgt>
                                        </p:tgtEl>
                                        <p:attrNameLst>
                                          <p:attrName>style.visibility</p:attrName>
                                        </p:attrNameLst>
                                      </p:cBhvr>
                                      <p:to>
                                        <p:strVal val="visible"/>
                                      </p:to>
                                    </p:set>
                                    <p:animEffect transition="in" filter="wipe(left)">
                                      <p:cBhvr>
                                        <p:cTn id="42" dur="500"/>
                                        <p:tgtEl>
                                          <p:spTgt spid="11">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xEl>
                                              <p:pRg st="4" end="4"/>
                                            </p:txEl>
                                          </p:spTgt>
                                        </p:tgtEl>
                                        <p:attrNameLst>
                                          <p:attrName>style.visibility</p:attrName>
                                        </p:attrNameLst>
                                      </p:cBhvr>
                                      <p:to>
                                        <p:strVal val="visible"/>
                                      </p:to>
                                    </p:set>
                                    <p:animEffect transition="in" filter="wipe(left)">
                                      <p:cBhvr>
                                        <p:cTn id="4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1"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76121-AEA5-4F03-B861-7E2379307A98}"/>
              </a:ext>
            </a:extLst>
          </p:cNvPr>
          <p:cNvSpPr>
            <a:spLocks noGrp="1"/>
          </p:cNvSpPr>
          <p:nvPr>
            <p:ph type="title"/>
          </p:nvPr>
        </p:nvSpPr>
        <p:spPr/>
        <p:txBody>
          <a:bodyPr/>
          <a:lstStyle/>
          <a:p>
            <a:r>
              <a:rPr lang="en-US" dirty="0"/>
              <a:t>Introduction to Operation Research</a:t>
            </a:r>
            <a:endParaRPr lang="en-IN" dirty="0"/>
          </a:p>
        </p:txBody>
      </p:sp>
      <p:sp>
        <p:nvSpPr>
          <p:cNvPr id="3" name="Content Placeholder 2">
            <a:extLst>
              <a:ext uri="{FF2B5EF4-FFF2-40B4-BE49-F238E27FC236}">
                <a16:creationId xmlns:a16="http://schemas.microsoft.com/office/drawing/2014/main" id="{A906AAFC-AA33-46D2-9966-CE23BB6B24C8}"/>
              </a:ext>
            </a:extLst>
          </p:cNvPr>
          <p:cNvSpPr>
            <a:spLocks noGrp="1"/>
          </p:cNvSpPr>
          <p:nvPr>
            <p:ph idx="1"/>
          </p:nvPr>
        </p:nvSpPr>
        <p:spPr>
          <a:xfrm>
            <a:off x="131180" y="863444"/>
            <a:ext cx="5964820" cy="5590565"/>
          </a:xfrm>
        </p:spPr>
        <p:txBody>
          <a:bodyPr/>
          <a:lstStyle/>
          <a:p>
            <a:r>
              <a:rPr lang="en-US" dirty="0"/>
              <a:t>In our daily life we make the </a:t>
            </a:r>
            <a:r>
              <a:rPr lang="en-US" b="1" dirty="0">
                <a:solidFill>
                  <a:schemeClr val="accent6"/>
                </a:solidFill>
              </a:rPr>
              <a:t>decisions</a:t>
            </a:r>
            <a:r>
              <a:rPr lang="en-US" dirty="0"/>
              <a:t> even without noticing them. The decisions are taken simply by </a:t>
            </a:r>
            <a:r>
              <a:rPr lang="en-US" b="1" dirty="0"/>
              <a:t>common sense, judgment and expertise </a:t>
            </a:r>
            <a:r>
              <a:rPr lang="en-US" dirty="0">
                <a:solidFill>
                  <a:srgbClr val="0070C0"/>
                </a:solidFill>
              </a:rPr>
              <a:t>without using any mathematical or any other model </a:t>
            </a:r>
            <a:r>
              <a:rPr lang="en-US" dirty="0"/>
              <a:t>in simple situations. </a:t>
            </a:r>
          </a:p>
          <a:p>
            <a:r>
              <a:rPr lang="en-US" dirty="0"/>
              <a:t>The main activity of a </a:t>
            </a:r>
            <a:r>
              <a:rPr lang="en-US" b="1" dirty="0">
                <a:solidFill>
                  <a:schemeClr val="accent6"/>
                </a:solidFill>
              </a:rPr>
              <a:t>manager</a:t>
            </a:r>
            <a:r>
              <a:rPr lang="en-US" dirty="0"/>
              <a:t> is the </a:t>
            </a:r>
            <a:r>
              <a:rPr lang="en-US" dirty="0">
                <a:solidFill>
                  <a:srgbClr val="0070C0"/>
                </a:solidFill>
              </a:rPr>
              <a:t>decision making</a:t>
            </a:r>
            <a:r>
              <a:rPr lang="en-US" dirty="0"/>
              <a:t>. </a:t>
            </a:r>
          </a:p>
          <a:p>
            <a:r>
              <a:rPr lang="en-US" b="1" dirty="0">
                <a:solidFill>
                  <a:schemeClr val="accent6"/>
                </a:solidFill>
              </a:rPr>
              <a:t>Operations Research tools </a:t>
            </a:r>
            <a:r>
              <a:rPr lang="en-US" dirty="0"/>
              <a:t>are not from any one discipline. It takes tools from different discipline such as </a:t>
            </a:r>
            <a:r>
              <a:rPr lang="en-US" dirty="0">
                <a:solidFill>
                  <a:srgbClr val="0070C0"/>
                </a:solidFill>
              </a:rPr>
              <a:t>Mathematics, Statistics, Economics, Psychology, Engineering</a:t>
            </a:r>
            <a:r>
              <a:rPr lang="en-US" dirty="0"/>
              <a:t> </a:t>
            </a:r>
            <a:r>
              <a:rPr lang="en-US" dirty="0" err="1"/>
              <a:t>etc</a:t>
            </a:r>
            <a:r>
              <a:rPr lang="en-US" dirty="0"/>
              <a:t>, and combines these tools to make a new set of knowledge for Decision Making.</a:t>
            </a:r>
            <a:endParaRPr lang="en-IN" dirty="0"/>
          </a:p>
        </p:txBody>
      </p:sp>
      <p:pic>
        <p:nvPicPr>
          <p:cNvPr id="2050" name="Picture 2" descr="Business decisions concept illustration">
            <a:extLst>
              <a:ext uri="{FF2B5EF4-FFF2-40B4-BE49-F238E27FC236}">
                <a16:creationId xmlns:a16="http://schemas.microsoft.com/office/drawing/2014/main" id="{172CAF03-E8CE-F180-0063-50566AD88E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267" y="863444"/>
            <a:ext cx="4788354" cy="4788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60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061A4-223B-359C-F1F2-6DFFE521F031}"/>
              </a:ext>
            </a:extLst>
          </p:cNvPr>
          <p:cNvSpPr>
            <a:spLocks noGrp="1"/>
          </p:cNvSpPr>
          <p:nvPr>
            <p:ph type="title"/>
          </p:nvPr>
        </p:nvSpPr>
        <p:spPr/>
        <p:txBody>
          <a:bodyPr/>
          <a:lstStyle/>
          <a:p>
            <a:r>
              <a:rPr lang="en-US" dirty="0">
                <a:solidFill>
                  <a:schemeClr val="tx1"/>
                </a:solidFill>
              </a:rPr>
              <a:t>Practice</a:t>
            </a:r>
            <a:r>
              <a:rPr lang="en-US" dirty="0"/>
              <a:t> Problem 1 : </a:t>
            </a:r>
            <a:r>
              <a:rPr lang="en-US" dirty="0">
                <a:solidFill>
                  <a:srgbClr val="C00000"/>
                </a:solidFill>
              </a:rPr>
              <a:t>Problem Formulation</a:t>
            </a:r>
            <a:endParaRPr lang="en-IN" dirty="0"/>
          </a:p>
        </p:txBody>
      </p:sp>
      <p:sp>
        <p:nvSpPr>
          <p:cNvPr id="3" name="Content Placeholder 2">
            <a:extLst>
              <a:ext uri="{FF2B5EF4-FFF2-40B4-BE49-F238E27FC236}">
                <a16:creationId xmlns:a16="http://schemas.microsoft.com/office/drawing/2014/main" id="{C026E5D6-0A72-ECA8-9ECD-1D431B29D663}"/>
              </a:ext>
            </a:extLst>
          </p:cNvPr>
          <p:cNvSpPr>
            <a:spLocks noGrp="1"/>
          </p:cNvSpPr>
          <p:nvPr>
            <p:ph idx="1"/>
          </p:nvPr>
        </p:nvSpPr>
        <p:spPr/>
        <p:txBody>
          <a:bodyPr/>
          <a:lstStyle/>
          <a:p>
            <a:r>
              <a:rPr lang="en-IN" dirty="0"/>
              <a:t>An IT company develops two types of software products: Product A (Mobile App) and Product B (Website). Each product requires developer hours and testing hours:</a:t>
            </a:r>
          </a:p>
          <a:p>
            <a:endParaRPr lang="en-IN" dirty="0"/>
          </a:p>
          <a:p>
            <a:endParaRPr lang="en-IN" dirty="0"/>
          </a:p>
          <a:p>
            <a:endParaRPr lang="en-IN" dirty="0"/>
          </a:p>
          <a:p>
            <a:endParaRPr lang="en-IN" dirty="0"/>
          </a:p>
          <a:p>
            <a:pPr marL="0" indent="0">
              <a:buNone/>
            </a:pPr>
            <a:endParaRPr lang="en-IN" dirty="0"/>
          </a:p>
          <a:p>
            <a:r>
              <a:rPr lang="en-IN" dirty="0"/>
              <a:t>Formulate the Linear Programming Problem to maximize profit.</a:t>
            </a:r>
          </a:p>
          <a:p>
            <a:endParaRPr lang="en-IN" dirty="0"/>
          </a:p>
          <a:p>
            <a:pPr marL="0" indent="0">
              <a:buNone/>
            </a:pPr>
            <a:endParaRPr lang="en-IN" dirty="0"/>
          </a:p>
        </p:txBody>
      </p:sp>
      <p:graphicFrame>
        <p:nvGraphicFramePr>
          <p:cNvPr id="6" name="Table 7">
            <a:extLst>
              <a:ext uri="{FF2B5EF4-FFF2-40B4-BE49-F238E27FC236}">
                <a16:creationId xmlns:a16="http://schemas.microsoft.com/office/drawing/2014/main" id="{DB6D9834-AD00-556E-91E7-0096AE4D0522}"/>
              </a:ext>
            </a:extLst>
          </p:cNvPr>
          <p:cNvGraphicFramePr>
            <a:graphicFrameLocks noGrp="1"/>
          </p:cNvGraphicFramePr>
          <p:nvPr>
            <p:extLst>
              <p:ext uri="{D42A27DB-BD31-4B8C-83A1-F6EECF244321}">
                <p14:modId xmlns:p14="http://schemas.microsoft.com/office/powerpoint/2010/main" val="810260111"/>
              </p:ext>
            </p:extLst>
          </p:nvPr>
        </p:nvGraphicFramePr>
        <p:xfrm>
          <a:off x="2849880" y="1906126"/>
          <a:ext cx="6492240" cy="1752600"/>
        </p:xfrm>
        <a:graphic>
          <a:graphicData uri="http://schemas.openxmlformats.org/drawingml/2006/table">
            <a:tbl>
              <a:tblPr firstRow="1" bandRow="1">
                <a:tableStyleId>{2D5ABB26-0587-4C30-8999-92F81FD0307C}</a:tableStyleId>
              </a:tblPr>
              <a:tblGrid>
                <a:gridCol w="1920240">
                  <a:extLst>
                    <a:ext uri="{9D8B030D-6E8A-4147-A177-3AD203B41FA5}">
                      <a16:colId xmlns:a16="http://schemas.microsoft.com/office/drawing/2014/main" val="3231875993"/>
                    </a:ext>
                  </a:extLst>
                </a:gridCol>
                <a:gridCol w="1554480">
                  <a:extLst>
                    <a:ext uri="{9D8B030D-6E8A-4147-A177-3AD203B41FA5}">
                      <a16:colId xmlns:a16="http://schemas.microsoft.com/office/drawing/2014/main" val="27288205"/>
                    </a:ext>
                  </a:extLst>
                </a:gridCol>
                <a:gridCol w="1554480">
                  <a:extLst>
                    <a:ext uri="{9D8B030D-6E8A-4147-A177-3AD203B41FA5}">
                      <a16:colId xmlns:a16="http://schemas.microsoft.com/office/drawing/2014/main" val="2611988634"/>
                    </a:ext>
                  </a:extLst>
                </a:gridCol>
                <a:gridCol w="1463040">
                  <a:extLst>
                    <a:ext uri="{9D8B030D-6E8A-4147-A177-3AD203B41FA5}">
                      <a16:colId xmlns:a16="http://schemas.microsoft.com/office/drawing/2014/main" val="2259934244"/>
                    </a:ext>
                  </a:extLst>
                </a:gridCol>
              </a:tblGrid>
              <a:tr h="370840">
                <a:tc>
                  <a:txBody>
                    <a:bodyPr/>
                    <a:lstStyle/>
                    <a:p>
                      <a:pPr algn="ctr"/>
                      <a:r>
                        <a:rPr lang="en-US" sz="1800" b="1" i="0" kern="1200" dirty="0">
                          <a:solidFill>
                            <a:schemeClr val="tx1"/>
                          </a:solidFill>
                          <a:latin typeface="+mn-lt"/>
                          <a:ea typeface="+mn-ea"/>
                          <a:cs typeface="+mn-cs"/>
                        </a:rPr>
                        <a:t>Resource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algn="ctr"/>
                      <a:r>
                        <a:rPr lang="en-US" sz="1800" b="1" i="0" kern="1200" dirty="0">
                          <a:solidFill>
                            <a:schemeClr val="tx1"/>
                          </a:solidFill>
                          <a:latin typeface="+mn-lt"/>
                          <a:ea typeface="+mn-ea"/>
                          <a:cs typeface="+mn-cs"/>
                        </a:rPr>
                        <a:t>Product A (Mobile App)</a:t>
                      </a:r>
                      <a:endParaRPr lang="en-US" sz="1800" b="1" i="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b="1" i="0" kern="1200" dirty="0">
                          <a:solidFill>
                            <a:schemeClr val="tx1"/>
                          </a:solidFill>
                          <a:latin typeface="+mn-lt"/>
                          <a:ea typeface="+mn-ea"/>
                          <a:cs typeface="+mn-cs"/>
                        </a:rPr>
                        <a:t>Product B (Website)</a:t>
                      </a:r>
                      <a:endParaRPr lang="en-US" sz="1800" b="1"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b="1" i="0" dirty="0">
                          <a:latin typeface="+mn-lt"/>
                        </a:rPr>
                        <a:t>Availability</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extLst>
                  <a:ext uri="{0D108BD9-81ED-4DB2-BD59-A6C34878D82A}">
                    <a16:rowId xmlns:a16="http://schemas.microsoft.com/office/drawing/2014/main" val="3870800264"/>
                  </a:ext>
                </a:extLst>
              </a:tr>
              <a:tr h="370840">
                <a:tc>
                  <a:txBody>
                    <a:bodyPr/>
                    <a:lstStyle/>
                    <a:p>
                      <a:pPr algn="l"/>
                      <a:r>
                        <a:rPr lang="en-US" sz="1800" b="1" i="0" kern="1200" dirty="0">
                          <a:solidFill>
                            <a:schemeClr val="tx1"/>
                          </a:solidFill>
                          <a:latin typeface="+mn-lt"/>
                          <a:ea typeface="+mn-ea"/>
                          <a:cs typeface="+mn-cs"/>
                        </a:rPr>
                        <a:t>Developer Hours</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i="0" dirty="0">
                          <a:latin typeface="+mn-lt"/>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4</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240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6932821"/>
                  </a:ext>
                </a:extLst>
              </a:tr>
              <a:tr h="370840">
                <a:tc>
                  <a:txBody>
                    <a:bodyPr/>
                    <a:lstStyle/>
                    <a:p>
                      <a:pPr algn="l"/>
                      <a:r>
                        <a:rPr lang="en-US" sz="1800" b="1" i="0" kern="1200" dirty="0">
                          <a:solidFill>
                            <a:schemeClr val="tx1"/>
                          </a:solidFill>
                          <a:latin typeface="+mn-lt"/>
                          <a:ea typeface="+mn-ea"/>
                          <a:cs typeface="+mn-cs"/>
                        </a:rPr>
                        <a:t>Testing Hours</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i="0" dirty="0">
                          <a:latin typeface="+mn-lt"/>
                        </a:rPr>
                        <a:t>2</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180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5643731"/>
                  </a:ext>
                </a:extLst>
              </a:tr>
              <a:tr h="370840">
                <a:tc>
                  <a:txBody>
                    <a:bodyPr/>
                    <a:lstStyle/>
                    <a:p>
                      <a:pPr algn="l"/>
                      <a:r>
                        <a:rPr lang="en-US" sz="1800" b="1" i="0" kern="1200" dirty="0">
                          <a:solidFill>
                            <a:schemeClr val="tx1"/>
                          </a:solidFill>
                          <a:latin typeface="+mn-lt"/>
                          <a:ea typeface="+mn-ea"/>
                          <a:cs typeface="+mn-cs"/>
                        </a:rPr>
                        <a:t>Profit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i="0" dirty="0">
                          <a:latin typeface="+mn-lt"/>
                        </a:rPr>
                        <a:t>₹4,000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₹6,000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i="0" dirty="0">
                        <a:latin typeface="+mn-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03237676"/>
                  </a:ext>
                </a:extLst>
              </a:tr>
            </a:tbl>
          </a:graphicData>
        </a:graphic>
      </p:graphicFrame>
    </p:spTree>
    <p:extLst>
      <p:ext uri="{BB962C8B-B14F-4D97-AF65-F5344CB8AC3E}">
        <p14:creationId xmlns:p14="http://schemas.microsoft.com/office/powerpoint/2010/main" val="3932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067B-2CF5-2261-4824-687C706C7C6D}"/>
              </a:ext>
            </a:extLst>
          </p:cNvPr>
          <p:cNvSpPr>
            <a:spLocks noGrp="1"/>
          </p:cNvSpPr>
          <p:nvPr>
            <p:ph type="title"/>
          </p:nvPr>
        </p:nvSpPr>
        <p:spPr/>
        <p:txBody>
          <a:bodyPr/>
          <a:lstStyle/>
          <a:p>
            <a:r>
              <a:rPr lang="en-US" dirty="0">
                <a:solidFill>
                  <a:schemeClr val="tx1"/>
                </a:solidFill>
              </a:rPr>
              <a:t>Practice</a:t>
            </a:r>
            <a:r>
              <a:rPr lang="en-US" dirty="0"/>
              <a:t> Problem 2 : </a:t>
            </a:r>
            <a:r>
              <a:rPr lang="en-US" dirty="0">
                <a:solidFill>
                  <a:srgbClr val="C00000"/>
                </a:solidFill>
              </a:rPr>
              <a:t>Problem Formulation</a:t>
            </a:r>
            <a:endParaRPr lang="en-IN" dirty="0"/>
          </a:p>
        </p:txBody>
      </p:sp>
      <p:sp>
        <p:nvSpPr>
          <p:cNvPr id="3" name="Content Placeholder 2">
            <a:extLst>
              <a:ext uri="{FF2B5EF4-FFF2-40B4-BE49-F238E27FC236}">
                <a16:creationId xmlns:a16="http://schemas.microsoft.com/office/drawing/2014/main" id="{36BB10D9-9EDB-D16A-9E6D-1D37DE0421AC}"/>
              </a:ext>
            </a:extLst>
          </p:cNvPr>
          <p:cNvSpPr>
            <a:spLocks noGrp="1"/>
          </p:cNvSpPr>
          <p:nvPr>
            <p:ph idx="1"/>
          </p:nvPr>
        </p:nvSpPr>
        <p:spPr/>
        <p:txBody>
          <a:bodyPr/>
          <a:lstStyle/>
          <a:p>
            <a:r>
              <a:rPr lang="en-US" dirty="0"/>
              <a:t>A software consultancy firm handles two types of client projects: </a:t>
            </a:r>
          </a:p>
          <a:p>
            <a:pPr marL="544512" lvl="1" indent="0">
              <a:buNone/>
            </a:pPr>
            <a:r>
              <a:rPr lang="en-US" dirty="0"/>
              <a:t>Project X: A custom E-commerce Website</a:t>
            </a:r>
          </a:p>
          <a:p>
            <a:pPr marL="544512" lvl="1" indent="0">
              <a:buNone/>
            </a:pPr>
            <a:r>
              <a:rPr lang="en-US" dirty="0"/>
              <a:t>Project Y: A custom AI Chatbot Integration</a:t>
            </a:r>
          </a:p>
          <a:p>
            <a:pPr marL="0" indent="0">
              <a:buNone/>
            </a:pPr>
            <a:r>
              <a:rPr lang="en-US" dirty="0"/>
              <a:t>Each project requires time from, Frontend &amp; Backend Development Team (Team A) and AI &amp; Data Services Team (Team B).</a:t>
            </a:r>
          </a:p>
        </p:txBody>
      </p:sp>
      <p:graphicFrame>
        <p:nvGraphicFramePr>
          <p:cNvPr id="4" name="Table 7">
            <a:extLst>
              <a:ext uri="{FF2B5EF4-FFF2-40B4-BE49-F238E27FC236}">
                <a16:creationId xmlns:a16="http://schemas.microsoft.com/office/drawing/2014/main" id="{09F6FC81-0193-F43C-73BC-FBEF677118F9}"/>
              </a:ext>
            </a:extLst>
          </p:cNvPr>
          <p:cNvGraphicFramePr>
            <a:graphicFrameLocks noGrp="1"/>
          </p:cNvGraphicFramePr>
          <p:nvPr>
            <p:extLst>
              <p:ext uri="{D42A27DB-BD31-4B8C-83A1-F6EECF244321}">
                <p14:modId xmlns:p14="http://schemas.microsoft.com/office/powerpoint/2010/main" val="2173568933"/>
              </p:ext>
            </p:extLst>
          </p:nvPr>
        </p:nvGraphicFramePr>
        <p:xfrm>
          <a:off x="6992671" y="2519692"/>
          <a:ext cx="4984148" cy="1483360"/>
        </p:xfrm>
        <a:graphic>
          <a:graphicData uri="http://schemas.openxmlformats.org/drawingml/2006/table">
            <a:tbl>
              <a:tblPr firstRow="1" bandRow="1">
                <a:tableStyleId>{2D5ABB26-0587-4C30-8999-92F81FD0307C}</a:tableStyleId>
              </a:tblPr>
              <a:tblGrid>
                <a:gridCol w="1124961">
                  <a:extLst>
                    <a:ext uri="{9D8B030D-6E8A-4147-A177-3AD203B41FA5}">
                      <a16:colId xmlns:a16="http://schemas.microsoft.com/office/drawing/2014/main" val="3231875993"/>
                    </a:ext>
                  </a:extLst>
                </a:gridCol>
                <a:gridCol w="1076642">
                  <a:extLst>
                    <a:ext uri="{9D8B030D-6E8A-4147-A177-3AD203B41FA5}">
                      <a16:colId xmlns:a16="http://schemas.microsoft.com/office/drawing/2014/main" val="27288205"/>
                    </a:ext>
                  </a:extLst>
                </a:gridCol>
                <a:gridCol w="1071880">
                  <a:extLst>
                    <a:ext uri="{9D8B030D-6E8A-4147-A177-3AD203B41FA5}">
                      <a16:colId xmlns:a16="http://schemas.microsoft.com/office/drawing/2014/main" val="2611988634"/>
                    </a:ext>
                  </a:extLst>
                </a:gridCol>
                <a:gridCol w="1710665">
                  <a:extLst>
                    <a:ext uri="{9D8B030D-6E8A-4147-A177-3AD203B41FA5}">
                      <a16:colId xmlns:a16="http://schemas.microsoft.com/office/drawing/2014/main" val="2259934244"/>
                    </a:ext>
                  </a:extLst>
                </a:gridCol>
              </a:tblGrid>
              <a:tr h="370840">
                <a:tc>
                  <a:txBody>
                    <a:bodyPr/>
                    <a:lstStyle/>
                    <a:p>
                      <a:pPr algn="ctr"/>
                      <a:r>
                        <a:rPr lang="en-US" sz="1800" b="1" i="0" kern="1200" dirty="0">
                          <a:solidFill>
                            <a:schemeClr val="tx1"/>
                          </a:solidFill>
                          <a:latin typeface="+mn-lt"/>
                          <a:ea typeface="+mn-ea"/>
                          <a:cs typeface="+mn-cs"/>
                        </a:rPr>
                        <a:t>Team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algn="ctr"/>
                      <a:r>
                        <a:rPr lang="en-US" sz="1800" b="1" i="0" kern="1200" dirty="0">
                          <a:solidFill>
                            <a:schemeClr val="tx1"/>
                          </a:solidFill>
                          <a:latin typeface="+mn-lt"/>
                          <a:ea typeface="+mn-ea"/>
                          <a:cs typeface="+mn-cs"/>
                        </a:rPr>
                        <a:t>Project X</a:t>
                      </a:r>
                      <a:endParaRPr lang="en-US" sz="1800" b="1" i="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b="1" i="0" kern="1200" dirty="0">
                          <a:solidFill>
                            <a:schemeClr val="tx1"/>
                          </a:solidFill>
                          <a:latin typeface="+mn-lt"/>
                          <a:ea typeface="+mn-ea"/>
                          <a:cs typeface="+mn-cs"/>
                        </a:rPr>
                        <a:t>Project Y</a:t>
                      </a:r>
                      <a:endParaRPr lang="en-US" sz="1800" b="1"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b="1" i="0" dirty="0">
                          <a:latin typeface="+mn-lt"/>
                        </a:rPr>
                        <a:t>Available Hours</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extLst>
                  <a:ext uri="{0D108BD9-81ED-4DB2-BD59-A6C34878D82A}">
                    <a16:rowId xmlns:a16="http://schemas.microsoft.com/office/drawing/2014/main" val="3870800264"/>
                  </a:ext>
                </a:extLst>
              </a:tr>
              <a:tr h="370840">
                <a:tc>
                  <a:txBody>
                    <a:bodyPr/>
                    <a:lstStyle/>
                    <a:p>
                      <a:pPr algn="l"/>
                      <a:r>
                        <a:rPr lang="en-US" sz="1800" b="1" i="0" kern="1200" dirty="0">
                          <a:solidFill>
                            <a:schemeClr val="tx1"/>
                          </a:solidFill>
                          <a:latin typeface="+mn-lt"/>
                          <a:ea typeface="+mn-ea"/>
                          <a:cs typeface="+mn-cs"/>
                        </a:rPr>
                        <a:t>Team 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i="0" dirty="0">
                          <a:latin typeface="+mn-lt"/>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4</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20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6932821"/>
                  </a:ext>
                </a:extLst>
              </a:tr>
              <a:tr h="370840">
                <a:tc>
                  <a:txBody>
                    <a:bodyPr/>
                    <a:lstStyle/>
                    <a:p>
                      <a:pPr algn="l"/>
                      <a:r>
                        <a:rPr lang="en-US" sz="1800" b="1" i="0" kern="1200" dirty="0">
                          <a:solidFill>
                            <a:schemeClr val="tx1"/>
                          </a:solidFill>
                          <a:latin typeface="+mn-lt"/>
                          <a:ea typeface="+mn-ea"/>
                          <a:cs typeface="+mn-cs"/>
                        </a:rPr>
                        <a:t>Team B</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i="0" dirty="0">
                          <a:latin typeface="+mn-lt"/>
                        </a:rPr>
                        <a:t>4</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5</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26</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5643731"/>
                  </a:ext>
                </a:extLst>
              </a:tr>
              <a:tr h="370840">
                <a:tc>
                  <a:txBody>
                    <a:bodyPr/>
                    <a:lstStyle/>
                    <a:p>
                      <a:pPr algn="l"/>
                      <a:r>
                        <a:rPr lang="en-US" sz="1800" b="1" i="0" kern="1200" dirty="0">
                          <a:solidFill>
                            <a:schemeClr val="tx1"/>
                          </a:solidFill>
                          <a:latin typeface="+mn-lt"/>
                          <a:ea typeface="+mn-ea"/>
                          <a:cs typeface="+mn-cs"/>
                        </a:rPr>
                        <a:t>Profit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i="0" dirty="0">
                          <a:latin typeface="+mn-lt"/>
                        </a:rPr>
                        <a:t>₹4,000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₹6,000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i="0" dirty="0">
                        <a:latin typeface="+mn-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03237676"/>
                  </a:ext>
                </a:extLst>
              </a:tr>
            </a:tbl>
          </a:graphicData>
        </a:graphic>
      </p:graphicFrame>
      <p:sp>
        <p:nvSpPr>
          <p:cNvPr id="5" name="Content Placeholder 2">
            <a:extLst>
              <a:ext uri="{FF2B5EF4-FFF2-40B4-BE49-F238E27FC236}">
                <a16:creationId xmlns:a16="http://schemas.microsoft.com/office/drawing/2014/main" id="{91EAF586-7EB8-125D-9FEE-B4901332BC50}"/>
              </a:ext>
            </a:extLst>
          </p:cNvPr>
          <p:cNvSpPr txBox="1">
            <a:spLocks/>
          </p:cNvSpPr>
          <p:nvPr/>
        </p:nvSpPr>
        <p:spPr>
          <a:xfrm>
            <a:off x="1" y="2687461"/>
            <a:ext cx="6830008" cy="1596304"/>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Each Project Y also produces 2 reusable code templates for AI components (say, libraries or APIs) at no extra effort.</a:t>
            </a:r>
          </a:p>
          <a:p>
            <a:pPr lvl="1"/>
            <a:r>
              <a:rPr lang="en-US" dirty="0"/>
              <a:t>Each unit of Project X brings a profit of ₹10,000.</a:t>
            </a:r>
          </a:p>
          <a:p>
            <a:pPr lvl="1"/>
            <a:r>
              <a:rPr lang="en-US" dirty="0"/>
              <a:t>Each unit of Project Y brings a profit of ₹20,000.</a:t>
            </a:r>
          </a:p>
        </p:txBody>
      </p:sp>
      <p:sp>
        <p:nvSpPr>
          <p:cNvPr id="6" name="Content Placeholder 2">
            <a:extLst>
              <a:ext uri="{FF2B5EF4-FFF2-40B4-BE49-F238E27FC236}">
                <a16:creationId xmlns:a16="http://schemas.microsoft.com/office/drawing/2014/main" id="{5A19F0FC-7D5A-F75F-A772-74C0121B8221}"/>
              </a:ext>
            </a:extLst>
          </p:cNvPr>
          <p:cNvSpPr txBox="1">
            <a:spLocks/>
          </p:cNvSpPr>
          <p:nvPr/>
        </p:nvSpPr>
        <p:spPr>
          <a:xfrm>
            <a:off x="131179" y="4963011"/>
            <a:ext cx="11929641" cy="7112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Formulate the L.P. model to determine the quantities of X and Y (main product), keeping Z (side-product) in mind, to maximize the total profit.</a:t>
            </a:r>
            <a:endParaRPr lang="en-IN" dirty="0"/>
          </a:p>
        </p:txBody>
      </p:sp>
      <p:sp>
        <p:nvSpPr>
          <p:cNvPr id="7" name="Content Placeholder 2">
            <a:extLst>
              <a:ext uri="{FF2B5EF4-FFF2-40B4-BE49-F238E27FC236}">
                <a16:creationId xmlns:a16="http://schemas.microsoft.com/office/drawing/2014/main" id="{DCAD3943-1821-C294-B7C4-7548C5A13034}"/>
              </a:ext>
            </a:extLst>
          </p:cNvPr>
          <p:cNvSpPr txBox="1">
            <a:spLocks/>
          </p:cNvSpPr>
          <p:nvPr/>
        </p:nvSpPr>
        <p:spPr>
          <a:xfrm>
            <a:off x="-1" y="4247057"/>
            <a:ext cx="11976819" cy="28176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Each reusable AI template (by-product from Y) can be sold for ₹6,000, but only 5 templates can be sold. </a:t>
            </a:r>
          </a:p>
          <a:p>
            <a:pPr lvl="1"/>
            <a:r>
              <a:rPr lang="en-US" dirty="0"/>
              <a:t>Unsold templates incur a maintenance/storage cost of ₹4,000 per template.</a:t>
            </a:r>
          </a:p>
        </p:txBody>
      </p:sp>
    </p:spTree>
    <p:extLst>
      <p:ext uri="{BB962C8B-B14F-4D97-AF65-F5344CB8AC3E}">
        <p14:creationId xmlns:p14="http://schemas.microsoft.com/office/powerpoint/2010/main" val="251295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0A3CA-ADCA-1036-FE42-E977F4A5AB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9CA672-BAAF-C5EC-8862-E6BB34084059}"/>
              </a:ext>
            </a:extLst>
          </p:cNvPr>
          <p:cNvSpPr>
            <a:spLocks noGrp="1"/>
          </p:cNvSpPr>
          <p:nvPr>
            <p:ph type="title"/>
          </p:nvPr>
        </p:nvSpPr>
        <p:spPr/>
        <p:txBody>
          <a:bodyPr/>
          <a:lstStyle/>
          <a:p>
            <a:r>
              <a:rPr lang="en-US" dirty="0">
                <a:solidFill>
                  <a:schemeClr val="tx1"/>
                </a:solidFill>
              </a:rPr>
              <a:t>Practice</a:t>
            </a:r>
            <a:r>
              <a:rPr lang="en-US" dirty="0"/>
              <a:t> Problem 3 : </a:t>
            </a:r>
            <a:r>
              <a:rPr lang="en-US" dirty="0">
                <a:solidFill>
                  <a:srgbClr val="C00000"/>
                </a:solidFill>
              </a:rPr>
              <a:t>Problem Formulation</a:t>
            </a:r>
            <a:endParaRPr lang="en-IN" dirty="0">
              <a:solidFill>
                <a:srgbClr val="C00000"/>
              </a:solidFill>
            </a:endParaRPr>
          </a:p>
        </p:txBody>
      </p:sp>
      <p:sp>
        <p:nvSpPr>
          <p:cNvPr id="3" name="Content Placeholder 2">
            <a:extLst>
              <a:ext uri="{FF2B5EF4-FFF2-40B4-BE49-F238E27FC236}">
                <a16:creationId xmlns:a16="http://schemas.microsoft.com/office/drawing/2014/main" id="{D744B699-41AC-7EAC-B3B7-E38F00424A1B}"/>
              </a:ext>
            </a:extLst>
          </p:cNvPr>
          <p:cNvSpPr>
            <a:spLocks noGrp="1"/>
          </p:cNvSpPr>
          <p:nvPr>
            <p:ph idx="1"/>
          </p:nvPr>
        </p:nvSpPr>
        <p:spPr/>
        <p:txBody>
          <a:bodyPr/>
          <a:lstStyle/>
          <a:p>
            <a:r>
              <a:rPr lang="en-IN" dirty="0"/>
              <a:t>An IT engineer is tasked with designing a cloud-based microservice platform by combining three different cloud modules:</a:t>
            </a:r>
          </a:p>
          <a:p>
            <a:pPr lvl="1"/>
            <a:r>
              <a:rPr lang="en-IN" dirty="0"/>
              <a:t>Module A (Open-source microservice)</a:t>
            </a:r>
          </a:p>
          <a:p>
            <a:pPr lvl="1"/>
            <a:r>
              <a:rPr lang="en-IN" dirty="0"/>
              <a:t>Module B (Standard commercial API)</a:t>
            </a:r>
          </a:p>
          <a:p>
            <a:pPr lvl="1"/>
            <a:r>
              <a:rPr lang="en-IN" dirty="0"/>
              <a:t>Module C (High-performance cloud function)</a:t>
            </a:r>
          </a:p>
          <a:p>
            <a:r>
              <a:rPr lang="en-IN" dirty="0"/>
              <a:t>The final software platform must meet the following specifications:</a:t>
            </a:r>
          </a:p>
          <a:p>
            <a:pPr lvl="1"/>
            <a:r>
              <a:rPr lang="en-IN" dirty="0"/>
              <a:t>Average latency ≤ 0.98 seconds</a:t>
            </a:r>
          </a:p>
          <a:p>
            <a:pPr lvl="1"/>
            <a:r>
              <a:rPr lang="en-IN" dirty="0"/>
              <a:t>Security rating ≥ 8 (on scale of 1 to 10)</a:t>
            </a:r>
          </a:p>
          <a:p>
            <a:pPr lvl="1"/>
            <a:r>
              <a:rPr lang="en-IN" dirty="0"/>
              <a:t>Availability (uptime) ≥ 450 hours per month</a:t>
            </a:r>
          </a:p>
          <a:p>
            <a:pPr lvl="1"/>
            <a:endParaRPr lang="en-IN" dirty="0"/>
          </a:p>
          <a:p>
            <a:pPr lvl="1"/>
            <a:endParaRPr lang="en-IN" dirty="0"/>
          </a:p>
          <a:p>
            <a:pPr marL="457200" lvl="1" indent="0">
              <a:buNone/>
            </a:pPr>
            <a:endParaRPr lang="en-IN" dirty="0"/>
          </a:p>
          <a:p>
            <a:r>
              <a:rPr lang="en-US" dirty="0"/>
              <a:t>Determine the proportions of A, B, and C to include in the final platform such that:</a:t>
            </a:r>
          </a:p>
          <a:p>
            <a:pPr lvl="1"/>
            <a:r>
              <a:rPr lang="en-US" dirty="0"/>
              <a:t>The platform meets all performance requirements</a:t>
            </a:r>
          </a:p>
          <a:p>
            <a:pPr lvl="1"/>
            <a:r>
              <a:rPr lang="en-US" dirty="0"/>
              <a:t>The total cost is minimized.</a:t>
            </a:r>
          </a:p>
          <a:p>
            <a:endParaRPr lang="en-IN" dirty="0"/>
          </a:p>
        </p:txBody>
      </p:sp>
      <p:graphicFrame>
        <p:nvGraphicFramePr>
          <p:cNvPr id="4" name="Table 7">
            <a:extLst>
              <a:ext uri="{FF2B5EF4-FFF2-40B4-BE49-F238E27FC236}">
                <a16:creationId xmlns:a16="http://schemas.microsoft.com/office/drawing/2014/main" id="{432D6614-F79F-409B-3FF4-27ED951922A1}"/>
              </a:ext>
            </a:extLst>
          </p:cNvPr>
          <p:cNvGraphicFramePr>
            <a:graphicFrameLocks noGrp="1"/>
          </p:cNvGraphicFramePr>
          <p:nvPr>
            <p:extLst>
              <p:ext uri="{D42A27DB-BD31-4B8C-83A1-F6EECF244321}">
                <p14:modId xmlns:p14="http://schemas.microsoft.com/office/powerpoint/2010/main" val="3268859705"/>
              </p:ext>
            </p:extLst>
          </p:nvPr>
        </p:nvGraphicFramePr>
        <p:xfrm>
          <a:off x="6470373" y="3145857"/>
          <a:ext cx="4965938" cy="1854200"/>
        </p:xfrm>
        <a:graphic>
          <a:graphicData uri="http://schemas.openxmlformats.org/drawingml/2006/table">
            <a:tbl>
              <a:tblPr firstRow="1" bandRow="1">
                <a:tableStyleId>{2D5ABB26-0587-4C30-8999-92F81FD0307C}</a:tableStyleId>
              </a:tblPr>
              <a:tblGrid>
                <a:gridCol w="1540565">
                  <a:extLst>
                    <a:ext uri="{9D8B030D-6E8A-4147-A177-3AD203B41FA5}">
                      <a16:colId xmlns:a16="http://schemas.microsoft.com/office/drawing/2014/main" val="3231875993"/>
                    </a:ext>
                  </a:extLst>
                </a:gridCol>
                <a:gridCol w="1093305">
                  <a:extLst>
                    <a:ext uri="{9D8B030D-6E8A-4147-A177-3AD203B41FA5}">
                      <a16:colId xmlns:a16="http://schemas.microsoft.com/office/drawing/2014/main" val="27288205"/>
                    </a:ext>
                  </a:extLst>
                </a:gridCol>
                <a:gridCol w="1123122">
                  <a:extLst>
                    <a:ext uri="{9D8B030D-6E8A-4147-A177-3AD203B41FA5}">
                      <a16:colId xmlns:a16="http://schemas.microsoft.com/office/drawing/2014/main" val="2611988634"/>
                    </a:ext>
                  </a:extLst>
                </a:gridCol>
                <a:gridCol w="1208946">
                  <a:extLst>
                    <a:ext uri="{9D8B030D-6E8A-4147-A177-3AD203B41FA5}">
                      <a16:colId xmlns:a16="http://schemas.microsoft.com/office/drawing/2014/main" val="2259934244"/>
                    </a:ext>
                  </a:extLst>
                </a:gridCol>
              </a:tblGrid>
              <a:tr h="370840">
                <a:tc>
                  <a:txBody>
                    <a:bodyPr/>
                    <a:lstStyle/>
                    <a:p>
                      <a:pPr marL="0" marR="0" algn="ctr">
                        <a:lnSpc>
                          <a:spcPct val="107000"/>
                        </a:lnSpc>
                        <a:spcAft>
                          <a:spcPts val="800"/>
                        </a:spcAft>
                        <a:buNone/>
                      </a:pPr>
                      <a:r>
                        <a:rPr lang="en-IN" sz="1800" b="1">
                          <a:effectLst/>
                          <a:latin typeface="Roboto Condensed" panose="02000000000000000000" pitchFamily="2" charset="0"/>
                          <a:ea typeface="Times New Roman" panose="02020603050405020304" pitchFamily="18" charset="0"/>
                          <a:cs typeface="Times New Roman" panose="02020603050405020304" pitchFamily="18" charset="0"/>
                        </a:rPr>
                        <a:t>Property</a:t>
                      </a:r>
                      <a:endParaRPr lang="en-IN" sz="1800">
                        <a:effectLst/>
                        <a:latin typeface="Calibri" panose="020F0502020204030204" pitchFamily="34" charset="0"/>
                        <a:ea typeface="Calibri" panose="020F0502020204030204" pitchFamily="34" charset="0"/>
                        <a:cs typeface="Shruti" panose="020B0502040204020203" pitchFamily="34"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marR="0" algn="ctr">
                        <a:lnSpc>
                          <a:spcPct val="107000"/>
                        </a:lnSpc>
                        <a:spcAft>
                          <a:spcPts val="800"/>
                        </a:spcAft>
                        <a:buNone/>
                      </a:pPr>
                      <a:r>
                        <a:rPr lang="en-IN" sz="1800" b="1">
                          <a:effectLst/>
                          <a:latin typeface="Roboto Condensed" panose="02000000000000000000" pitchFamily="2" charset="0"/>
                          <a:ea typeface="Times New Roman" panose="02020603050405020304" pitchFamily="18" charset="0"/>
                          <a:cs typeface="Times New Roman" panose="02020603050405020304" pitchFamily="18" charset="0"/>
                        </a:rPr>
                        <a:t>Module A</a:t>
                      </a:r>
                      <a:endParaRPr lang="en-IN" sz="1800">
                        <a:effectLst/>
                        <a:latin typeface="Calibri" panose="020F0502020204030204" pitchFamily="34" charset="0"/>
                        <a:ea typeface="Calibri" panose="020F0502020204030204" pitchFamily="34" charset="0"/>
                        <a:cs typeface="Shruti" panose="020B0502040204020203" pitchFamily="34"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marR="0" algn="ctr">
                        <a:lnSpc>
                          <a:spcPct val="107000"/>
                        </a:lnSpc>
                        <a:spcAft>
                          <a:spcPts val="800"/>
                        </a:spcAft>
                        <a:buNone/>
                      </a:pPr>
                      <a:r>
                        <a:rPr lang="en-IN" sz="1800" b="1">
                          <a:effectLst/>
                          <a:latin typeface="Roboto Condensed" panose="02000000000000000000" pitchFamily="2" charset="0"/>
                          <a:ea typeface="Times New Roman" panose="02020603050405020304" pitchFamily="18" charset="0"/>
                          <a:cs typeface="Times New Roman" panose="02020603050405020304" pitchFamily="18" charset="0"/>
                        </a:rPr>
                        <a:t>Module B</a:t>
                      </a:r>
                      <a:endParaRPr lang="en-IN" sz="1800">
                        <a:effectLst/>
                        <a:latin typeface="Calibri" panose="020F0502020204030204" pitchFamily="34" charset="0"/>
                        <a:ea typeface="Calibri" panose="020F0502020204030204" pitchFamily="34" charset="0"/>
                        <a:cs typeface="Shruti" panose="020B0502040204020203"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marR="0" algn="ctr">
                        <a:lnSpc>
                          <a:spcPct val="107000"/>
                        </a:lnSpc>
                        <a:spcAft>
                          <a:spcPts val="800"/>
                        </a:spcAft>
                        <a:buNone/>
                      </a:pPr>
                      <a:r>
                        <a:rPr lang="en-IN" sz="1800" b="1" dirty="0">
                          <a:effectLst/>
                          <a:latin typeface="Roboto Condensed" panose="02000000000000000000" pitchFamily="2" charset="0"/>
                          <a:ea typeface="Times New Roman" panose="02020603050405020304" pitchFamily="18" charset="0"/>
                          <a:cs typeface="Times New Roman" panose="02020603050405020304" pitchFamily="18" charset="0"/>
                        </a:rPr>
                        <a:t>Module C</a:t>
                      </a:r>
                      <a:endParaRPr lang="en-IN" sz="1800" dirty="0">
                        <a:effectLst/>
                        <a:latin typeface="Calibri" panose="020F0502020204030204" pitchFamily="34" charset="0"/>
                        <a:ea typeface="Calibri" panose="020F0502020204030204" pitchFamily="34" charset="0"/>
                        <a:cs typeface="Shruti" panose="020B0502040204020203"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extLst>
                  <a:ext uri="{0D108BD9-81ED-4DB2-BD59-A6C34878D82A}">
                    <a16:rowId xmlns:a16="http://schemas.microsoft.com/office/drawing/2014/main" val="3870800264"/>
                  </a:ext>
                </a:extLst>
              </a:tr>
              <a:tr h="370840">
                <a:tc>
                  <a:txBody>
                    <a:bodyPr/>
                    <a:lstStyle/>
                    <a:p>
                      <a:pPr marL="0" marR="0" algn="ctr">
                        <a:lnSpc>
                          <a:spcPct val="107000"/>
                        </a:lnSpc>
                        <a:spcAft>
                          <a:spcPts val="800"/>
                        </a:spcAft>
                        <a:buNone/>
                      </a:pPr>
                      <a:r>
                        <a:rPr lang="en-IN" sz="1800">
                          <a:effectLst/>
                          <a:latin typeface="Roboto Condensed" panose="02000000000000000000" pitchFamily="2" charset="0"/>
                          <a:ea typeface="Times New Roman" panose="02020603050405020304" pitchFamily="18" charset="0"/>
                          <a:cs typeface="Times New Roman" panose="02020603050405020304" pitchFamily="18" charset="0"/>
                        </a:rPr>
                        <a:t>Latency (sec)</a:t>
                      </a:r>
                      <a:endParaRPr lang="en-IN" sz="1800">
                        <a:effectLst/>
                        <a:latin typeface="Calibri" panose="020F0502020204030204" pitchFamily="34" charset="0"/>
                        <a:ea typeface="Calibri" panose="020F0502020204030204" pitchFamily="34" charset="0"/>
                        <a:cs typeface="Shruti" panose="020B0502040204020203"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marR="0" algn="ctr">
                        <a:lnSpc>
                          <a:spcPct val="107000"/>
                        </a:lnSpc>
                        <a:spcAft>
                          <a:spcPts val="800"/>
                        </a:spcAft>
                        <a:buNone/>
                      </a:pPr>
                      <a:r>
                        <a:rPr lang="en-IN" sz="1800">
                          <a:effectLst/>
                          <a:latin typeface="Roboto Condensed" panose="02000000000000000000" pitchFamily="2" charset="0"/>
                          <a:ea typeface="Times New Roman" panose="02020603050405020304" pitchFamily="18" charset="0"/>
                          <a:cs typeface="Times New Roman" panose="02020603050405020304" pitchFamily="18" charset="0"/>
                        </a:rPr>
                        <a:t>0.92</a:t>
                      </a:r>
                      <a:endParaRPr lang="en-IN" sz="1800">
                        <a:effectLst/>
                        <a:latin typeface="Calibri" panose="020F0502020204030204" pitchFamily="34" charset="0"/>
                        <a:ea typeface="Calibri" panose="020F0502020204030204" pitchFamily="34" charset="0"/>
                        <a:cs typeface="Shruti" panose="020B0502040204020203"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buNone/>
                      </a:pPr>
                      <a:r>
                        <a:rPr lang="en-IN" sz="1800">
                          <a:effectLst/>
                          <a:latin typeface="Roboto Condensed" panose="02000000000000000000" pitchFamily="2" charset="0"/>
                          <a:ea typeface="Times New Roman" panose="02020603050405020304" pitchFamily="18" charset="0"/>
                          <a:cs typeface="Times New Roman" panose="02020603050405020304" pitchFamily="18" charset="0"/>
                        </a:rPr>
                        <a:t>0.97</a:t>
                      </a:r>
                      <a:endParaRPr lang="en-IN" sz="1800">
                        <a:effectLst/>
                        <a:latin typeface="Calibri" panose="020F0502020204030204" pitchFamily="34" charset="0"/>
                        <a:ea typeface="Calibri" panose="020F0502020204030204" pitchFamily="34" charset="0"/>
                        <a:cs typeface="Shruti" panose="020B0502040204020203"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buNone/>
                      </a:pPr>
                      <a:r>
                        <a:rPr lang="en-IN" sz="1800">
                          <a:effectLst/>
                          <a:latin typeface="Roboto Condensed" panose="02000000000000000000" pitchFamily="2" charset="0"/>
                          <a:ea typeface="Times New Roman" panose="02020603050405020304" pitchFamily="18" charset="0"/>
                          <a:cs typeface="Times New Roman" panose="02020603050405020304" pitchFamily="18" charset="0"/>
                        </a:rPr>
                        <a:t>1.04</a:t>
                      </a:r>
                      <a:endParaRPr lang="en-IN" sz="1800">
                        <a:effectLst/>
                        <a:latin typeface="Calibri" panose="020F0502020204030204" pitchFamily="34" charset="0"/>
                        <a:ea typeface="Calibri" panose="020F0502020204030204" pitchFamily="34" charset="0"/>
                        <a:cs typeface="Shruti" panose="020B0502040204020203"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6932821"/>
                  </a:ext>
                </a:extLst>
              </a:tr>
              <a:tr h="370840">
                <a:tc>
                  <a:txBody>
                    <a:bodyPr/>
                    <a:lstStyle/>
                    <a:p>
                      <a:pPr marL="0" marR="0" algn="ctr">
                        <a:lnSpc>
                          <a:spcPct val="107000"/>
                        </a:lnSpc>
                        <a:spcAft>
                          <a:spcPts val="800"/>
                        </a:spcAft>
                        <a:buNone/>
                      </a:pPr>
                      <a:r>
                        <a:rPr lang="en-IN" sz="1800">
                          <a:effectLst/>
                          <a:latin typeface="Roboto Condensed" panose="02000000000000000000" pitchFamily="2" charset="0"/>
                          <a:ea typeface="Times New Roman" panose="02020603050405020304" pitchFamily="18" charset="0"/>
                          <a:cs typeface="Times New Roman" panose="02020603050405020304" pitchFamily="18" charset="0"/>
                        </a:rPr>
                        <a:t>Security Rating</a:t>
                      </a:r>
                      <a:endParaRPr lang="en-IN" sz="1800">
                        <a:effectLst/>
                        <a:latin typeface="Calibri" panose="020F0502020204030204" pitchFamily="34" charset="0"/>
                        <a:ea typeface="Calibri" panose="020F0502020204030204" pitchFamily="34" charset="0"/>
                        <a:cs typeface="Shruti" panose="020B0502040204020203"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marR="0" algn="ctr">
                        <a:lnSpc>
                          <a:spcPct val="107000"/>
                        </a:lnSpc>
                        <a:spcAft>
                          <a:spcPts val="800"/>
                        </a:spcAft>
                        <a:buNone/>
                      </a:pPr>
                      <a:r>
                        <a:rPr lang="en-IN" sz="1800">
                          <a:effectLst/>
                          <a:latin typeface="Roboto Condensed" panose="02000000000000000000" pitchFamily="2" charset="0"/>
                          <a:ea typeface="Times New Roman" panose="02020603050405020304" pitchFamily="18" charset="0"/>
                          <a:cs typeface="Times New Roman" panose="02020603050405020304" pitchFamily="18" charset="0"/>
                        </a:rPr>
                        <a:t>7</a:t>
                      </a:r>
                      <a:endParaRPr lang="en-IN" sz="1800">
                        <a:effectLst/>
                        <a:latin typeface="Calibri" panose="020F0502020204030204" pitchFamily="34" charset="0"/>
                        <a:ea typeface="Calibri" panose="020F0502020204030204" pitchFamily="34" charset="0"/>
                        <a:cs typeface="Shruti" panose="020B0502040204020203"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buNone/>
                      </a:pPr>
                      <a:r>
                        <a:rPr lang="en-IN" sz="1800">
                          <a:effectLst/>
                          <a:latin typeface="Roboto Condensed" panose="02000000000000000000" pitchFamily="2" charset="0"/>
                          <a:ea typeface="Times New Roman" panose="02020603050405020304" pitchFamily="18" charset="0"/>
                          <a:cs typeface="Times New Roman" panose="02020603050405020304" pitchFamily="18" charset="0"/>
                        </a:rPr>
                        <a:t>13</a:t>
                      </a:r>
                      <a:endParaRPr lang="en-IN" sz="1800">
                        <a:effectLst/>
                        <a:latin typeface="Calibri" panose="020F0502020204030204" pitchFamily="34" charset="0"/>
                        <a:ea typeface="Calibri" panose="020F0502020204030204" pitchFamily="34" charset="0"/>
                        <a:cs typeface="Shruti" panose="020B0502040204020203"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buNone/>
                      </a:pPr>
                      <a:r>
                        <a:rPr lang="en-IN" sz="1800">
                          <a:effectLst/>
                          <a:latin typeface="Roboto Condensed" panose="02000000000000000000" pitchFamily="2" charset="0"/>
                          <a:ea typeface="Times New Roman" panose="02020603050405020304" pitchFamily="18" charset="0"/>
                          <a:cs typeface="Times New Roman" panose="02020603050405020304" pitchFamily="18" charset="0"/>
                        </a:rPr>
                        <a:t>16</a:t>
                      </a:r>
                      <a:endParaRPr lang="en-IN" sz="1800">
                        <a:effectLst/>
                        <a:latin typeface="Calibri" panose="020F0502020204030204" pitchFamily="34" charset="0"/>
                        <a:ea typeface="Calibri" panose="020F0502020204030204" pitchFamily="34" charset="0"/>
                        <a:cs typeface="Shruti" panose="020B0502040204020203"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5643731"/>
                  </a:ext>
                </a:extLst>
              </a:tr>
              <a:tr h="370840">
                <a:tc>
                  <a:txBody>
                    <a:bodyPr/>
                    <a:lstStyle/>
                    <a:p>
                      <a:pPr marL="0" marR="0" algn="ctr">
                        <a:lnSpc>
                          <a:spcPct val="107000"/>
                        </a:lnSpc>
                        <a:spcAft>
                          <a:spcPts val="800"/>
                        </a:spcAft>
                        <a:buNone/>
                      </a:pPr>
                      <a:r>
                        <a:rPr lang="en-IN" sz="1800">
                          <a:effectLst/>
                          <a:latin typeface="Roboto Condensed" panose="02000000000000000000" pitchFamily="2" charset="0"/>
                          <a:ea typeface="Times New Roman" panose="02020603050405020304" pitchFamily="18" charset="0"/>
                          <a:cs typeface="Times New Roman" panose="02020603050405020304" pitchFamily="18" charset="0"/>
                        </a:rPr>
                        <a:t>Uptime (hours)</a:t>
                      </a:r>
                      <a:endParaRPr lang="en-IN" sz="1800">
                        <a:effectLst/>
                        <a:latin typeface="Calibri" panose="020F0502020204030204" pitchFamily="34" charset="0"/>
                        <a:ea typeface="Calibri" panose="020F0502020204030204" pitchFamily="34" charset="0"/>
                        <a:cs typeface="Shruti" panose="020B0502040204020203"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marR="0" algn="ctr">
                        <a:lnSpc>
                          <a:spcPct val="107000"/>
                        </a:lnSpc>
                        <a:spcAft>
                          <a:spcPts val="800"/>
                        </a:spcAft>
                        <a:buNone/>
                      </a:pPr>
                      <a:r>
                        <a:rPr lang="en-IN" sz="1800">
                          <a:effectLst/>
                          <a:latin typeface="Roboto Condensed" panose="02000000000000000000" pitchFamily="2" charset="0"/>
                          <a:ea typeface="Times New Roman" panose="02020603050405020304" pitchFamily="18" charset="0"/>
                          <a:cs typeface="Times New Roman" panose="02020603050405020304" pitchFamily="18" charset="0"/>
                        </a:rPr>
                        <a:t>440</a:t>
                      </a:r>
                      <a:endParaRPr lang="en-IN" sz="1800">
                        <a:effectLst/>
                        <a:latin typeface="Calibri" panose="020F0502020204030204" pitchFamily="34" charset="0"/>
                        <a:ea typeface="Calibri" panose="020F0502020204030204" pitchFamily="34" charset="0"/>
                        <a:cs typeface="Shruti" panose="020B0502040204020203"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buNone/>
                      </a:pPr>
                      <a:r>
                        <a:rPr lang="en-IN" sz="1800">
                          <a:effectLst/>
                          <a:latin typeface="Roboto Condensed" panose="02000000000000000000" pitchFamily="2" charset="0"/>
                          <a:ea typeface="Times New Roman" panose="02020603050405020304" pitchFamily="18" charset="0"/>
                          <a:cs typeface="Times New Roman" panose="02020603050405020304" pitchFamily="18" charset="0"/>
                        </a:rPr>
                        <a:t>490</a:t>
                      </a:r>
                      <a:endParaRPr lang="en-IN" sz="1800">
                        <a:effectLst/>
                        <a:latin typeface="Calibri" panose="020F0502020204030204" pitchFamily="34" charset="0"/>
                        <a:ea typeface="Calibri" panose="020F0502020204030204" pitchFamily="34" charset="0"/>
                        <a:cs typeface="Shruti" panose="020B0502040204020203"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buNone/>
                      </a:pPr>
                      <a:r>
                        <a:rPr lang="en-IN" sz="1800">
                          <a:effectLst/>
                          <a:latin typeface="Roboto Condensed" panose="02000000000000000000" pitchFamily="2" charset="0"/>
                          <a:ea typeface="Times New Roman" panose="02020603050405020304" pitchFamily="18" charset="0"/>
                          <a:cs typeface="Times New Roman" panose="02020603050405020304" pitchFamily="18" charset="0"/>
                        </a:rPr>
                        <a:t>480</a:t>
                      </a:r>
                      <a:endParaRPr lang="en-IN" sz="1800">
                        <a:effectLst/>
                        <a:latin typeface="Calibri" panose="020F0502020204030204" pitchFamily="34" charset="0"/>
                        <a:ea typeface="Calibri" panose="020F0502020204030204" pitchFamily="34" charset="0"/>
                        <a:cs typeface="Shruti" panose="020B0502040204020203"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03237676"/>
                  </a:ext>
                </a:extLst>
              </a:tr>
              <a:tr h="370840">
                <a:tc>
                  <a:txBody>
                    <a:bodyPr/>
                    <a:lstStyle/>
                    <a:p>
                      <a:pPr marL="0" marR="0" algn="ctr">
                        <a:lnSpc>
                          <a:spcPct val="107000"/>
                        </a:lnSpc>
                        <a:spcAft>
                          <a:spcPts val="800"/>
                        </a:spcAft>
                        <a:buNone/>
                      </a:pPr>
                      <a:r>
                        <a:rPr lang="en-IN" sz="1800">
                          <a:effectLst/>
                          <a:latin typeface="Roboto Condensed" panose="02000000000000000000" pitchFamily="2" charset="0"/>
                          <a:ea typeface="Times New Roman" panose="02020603050405020304" pitchFamily="18" charset="0"/>
                          <a:cs typeface="Times New Roman" panose="02020603050405020304" pitchFamily="18" charset="0"/>
                        </a:rPr>
                        <a:t>Cost (₹/unit)</a:t>
                      </a:r>
                      <a:endParaRPr lang="en-IN" sz="1800">
                        <a:effectLst/>
                        <a:latin typeface="Calibri" panose="020F0502020204030204" pitchFamily="34" charset="0"/>
                        <a:ea typeface="Calibri" panose="020F0502020204030204" pitchFamily="34" charset="0"/>
                        <a:cs typeface="Shruti" panose="020B0502040204020203"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marR="0" algn="ctr">
                        <a:lnSpc>
                          <a:spcPct val="107000"/>
                        </a:lnSpc>
                        <a:spcAft>
                          <a:spcPts val="800"/>
                        </a:spcAft>
                        <a:buNone/>
                      </a:pPr>
                      <a:r>
                        <a:rPr lang="en-IN" sz="1800">
                          <a:effectLst/>
                          <a:latin typeface="Roboto Condensed" panose="02000000000000000000" pitchFamily="2" charset="0"/>
                          <a:ea typeface="Times New Roman" panose="02020603050405020304" pitchFamily="18" charset="0"/>
                          <a:cs typeface="Times New Roman" panose="02020603050405020304" pitchFamily="18" charset="0"/>
                        </a:rPr>
                        <a:t>₹90</a:t>
                      </a:r>
                      <a:endParaRPr lang="en-IN" sz="1800">
                        <a:effectLst/>
                        <a:latin typeface="Calibri" panose="020F0502020204030204" pitchFamily="34" charset="0"/>
                        <a:ea typeface="Calibri" panose="020F0502020204030204" pitchFamily="34" charset="0"/>
                        <a:cs typeface="Shruti" panose="020B0502040204020203"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buNone/>
                      </a:pPr>
                      <a:r>
                        <a:rPr lang="en-IN" sz="1800">
                          <a:effectLst/>
                          <a:latin typeface="Roboto Condensed" panose="02000000000000000000" pitchFamily="2" charset="0"/>
                          <a:ea typeface="Times New Roman" panose="02020603050405020304" pitchFamily="18" charset="0"/>
                          <a:cs typeface="Times New Roman" panose="02020603050405020304" pitchFamily="18" charset="0"/>
                        </a:rPr>
                        <a:t>₹280</a:t>
                      </a:r>
                      <a:endParaRPr lang="en-IN" sz="1800">
                        <a:effectLst/>
                        <a:latin typeface="Calibri" panose="020F0502020204030204" pitchFamily="34" charset="0"/>
                        <a:ea typeface="Calibri" panose="020F0502020204030204" pitchFamily="34" charset="0"/>
                        <a:cs typeface="Shruti" panose="020B0502040204020203"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Aft>
                          <a:spcPts val="800"/>
                        </a:spcAft>
                        <a:buNone/>
                      </a:pPr>
                      <a:r>
                        <a:rPr lang="en-IN" sz="1800" dirty="0">
                          <a:effectLst/>
                          <a:latin typeface="Roboto Condensed" panose="02000000000000000000" pitchFamily="2" charset="0"/>
                          <a:ea typeface="Times New Roman" panose="02020603050405020304" pitchFamily="18" charset="0"/>
                          <a:cs typeface="Times New Roman" panose="02020603050405020304" pitchFamily="18" charset="0"/>
                        </a:rPr>
                        <a:t>₹40</a:t>
                      </a:r>
                      <a:endParaRPr lang="en-IN" sz="1800" dirty="0">
                        <a:effectLst/>
                        <a:latin typeface="Calibri" panose="020F0502020204030204" pitchFamily="34" charset="0"/>
                        <a:ea typeface="Calibri" panose="020F0502020204030204" pitchFamily="34" charset="0"/>
                        <a:cs typeface="Shruti" panose="020B0502040204020203" pitchFamily="34" charset="0"/>
                      </a:endParaRPr>
                    </a:p>
                  </a:txBody>
                  <a:tcPr marL="9525" marR="9525" marT="9525" marB="9525"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4687456"/>
                  </a:ext>
                </a:extLst>
              </a:tr>
            </a:tbl>
          </a:graphicData>
        </a:graphic>
      </p:graphicFrame>
    </p:spTree>
    <p:extLst>
      <p:ext uri="{BB962C8B-B14F-4D97-AF65-F5344CB8AC3E}">
        <p14:creationId xmlns:p14="http://schemas.microsoft.com/office/powerpoint/2010/main" val="3671197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The Simplex Method</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1.4</a:t>
            </a:r>
          </a:p>
        </p:txBody>
      </p:sp>
    </p:spTree>
    <p:extLst>
      <p:ext uri="{BB962C8B-B14F-4D97-AF65-F5344CB8AC3E}">
        <p14:creationId xmlns:p14="http://schemas.microsoft.com/office/powerpoint/2010/main" val="3295563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B9E17-D5C4-4E79-93C1-CBD1A34E4612}"/>
              </a:ext>
            </a:extLst>
          </p:cNvPr>
          <p:cNvSpPr>
            <a:spLocks noGrp="1"/>
          </p:cNvSpPr>
          <p:nvPr>
            <p:ph type="title"/>
          </p:nvPr>
        </p:nvSpPr>
        <p:spPr/>
        <p:txBody>
          <a:bodyPr/>
          <a:lstStyle/>
          <a:p>
            <a:r>
              <a:rPr lang="en-IN" dirty="0"/>
              <a:t>Simplex Method</a:t>
            </a:r>
          </a:p>
        </p:txBody>
      </p:sp>
      <p:sp>
        <p:nvSpPr>
          <p:cNvPr id="3" name="Content Placeholder 2">
            <a:extLst>
              <a:ext uri="{FF2B5EF4-FFF2-40B4-BE49-F238E27FC236}">
                <a16:creationId xmlns:a16="http://schemas.microsoft.com/office/drawing/2014/main" id="{A4AF5E01-1DD8-4C7C-A648-19CDE9E5B945}"/>
              </a:ext>
            </a:extLst>
          </p:cNvPr>
          <p:cNvSpPr>
            <a:spLocks noGrp="1"/>
          </p:cNvSpPr>
          <p:nvPr>
            <p:ph idx="1"/>
          </p:nvPr>
        </p:nvSpPr>
        <p:spPr>
          <a:xfrm>
            <a:off x="131181" y="863444"/>
            <a:ext cx="11867986" cy="5658651"/>
          </a:xfrm>
        </p:spPr>
        <p:txBody>
          <a:bodyPr/>
          <a:lstStyle/>
          <a:p>
            <a:r>
              <a:rPr lang="en-US" dirty="0"/>
              <a:t>Simplex method, also called simplex technique or simplex algorithm was developed in 1947 by </a:t>
            </a:r>
            <a:r>
              <a:rPr lang="en-US" b="1" dirty="0"/>
              <a:t>G.B. Dantzig, an American mathematician</a:t>
            </a:r>
            <a:r>
              <a:rPr lang="en-US" dirty="0"/>
              <a:t>. It has the advantage of being universal, i.e., any linear model for which the solution exists, can be solved by it.</a:t>
            </a:r>
          </a:p>
          <a:p>
            <a:r>
              <a:rPr lang="en-US" dirty="0"/>
              <a:t>The simplex method is an algorithm that </a:t>
            </a:r>
            <a:r>
              <a:rPr lang="en-US" dirty="0">
                <a:solidFill>
                  <a:srgbClr val="0070C0"/>
                </a:solidFill>
              </a:rPr>
              <a:t>moves from one vertex of the feasible region to another </a:t>
            </a:r>
            <a:r>
              <a:rPr lang="en-US" dirty="0"/>
              <a:t>in such a manner that the </a:t>
            </a:r>
            <a:r>
              <a:rPr lang="en-US" dirty="0">
                <a:solidFill>
                  <a:srgbClr val="0070C0"/>
                </a:solidFill>
              </a:rPr>
              <a:t>value of the objective function improves </a:t>
            </a:r>
            <a:r>
              <a:rPr lang="en-US" dirty="0"/>
              <a:t>at each step.</a:t>
            </a:r>
          </a:p>
          <a:p>
            <a:r>
              <a:rPr lang="en-US" dirty="0"/>
              <a:t>This procedure of jumping from one vertex to another is then repeated. Since the number of vertices is finite, this method leads to an optimal vertex in a finite number of steps.</a:t>
            </a:r>
          </a:p>
          <a:p>
            <a:r>
              <a:rPr lang="en-US" dirty="0"/>
              <a:t>Let’s understand this with an example.</a:t>
            </a:r>
            <a:endParaRPr lang="en-IN" dirty="0"/>
          </a:p>
        </p:txBody>
      </p:sp>
    </p:spTree>
    <p:extLst>
      <p:ext uri="{BB962C8B-B14F-4D97-AF65-F5344CB8AC3E}">
        <p14:creationId xmlns:p14="http://schemas.microsoft.com/office/powerpoint/2010/main" val="213326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F1FC1-3761-A613-3B84-A2B091F2BC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0A866-4230-D324-0AB7-37E1D8E722F1}"/>
              </a:ext>
            </a:extLst>
          </p:cNvPr>
          <p:cNvSpPr>
            <a:spLocks noGrp="1"/>
          </p:cNvSpPr>
          <p:nvPr>
            <p:ph type="title"/>
          </p:nvPr>
        </p:nvSpPr>
        <p:spPr/>
        <p:txBody>
          <a:bodyPr/>
          <a:lstStyle/>
          <a:p>
            <a:r>
              <a:rPr lang="en-US" dirty="0"/>
              <a:t>Example </a:t>
            </a:r>
            <a:r>
              <a:rPr lang="en-US" dirty="0">
                <a:solidFill>
                  <a:schemeClr val="accent6"/>
                </a:solidFill>
              </a:rPr>
              <a:t>(Graphical Representation)</a:t>
            </a:r>
            <a:endParaRPr lang="en-IN"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292A38-193B-4234-3052-B40ABDDAE0F5}"/>
                  </a:ext>
                </a:extLst>
              </p:cNvPr>
              <p:cNvSpPr>
                <a:spLocks noGrp="1"/>
              </p:cNvSpPr>
              <p:nvPr>
                <p:ph idx="1"/>
              </p:nvPr>
            </p:nvSpPr>
            <p:spPr/>
            <p:txBody>
              <a:bodyPr/>
              <a:lstStyle/>
              <a:p>
                <a:r>
                  <a:rPr lang="en-US" dirty="0"/>
                  <a:t>A firm manufactures two products A &amp; B on which the profits earned per unit are Rs. 3 and Rs. 4 respectively. Each product is processed on two machines </a:t>
                </a:r>
                <a14:m>
                  <m:oMath xmlns:m="http://schemas.openxmlformats.org/officeDocument/2006/math">
                    <m:r>
                      <a:rPr lang="en-US" i="1" dirty="0" smtClean="0">
                        <a:latin typeface="Cambria Math" panose="02040503050406030204" pitchFamily="18" charset="0"/>
                      </a:rPr>
                      <m:t>𝑀</m:t>
                    </m:r>
                    <m:r>
                      <a:rPr lang="en-US" i="1" baseline="-25000" dirty="0">
                        <a:latin typeface="Cambria Math" panose="02040503050406030204" pitchFamily="18" charset="0"/>
                      </a:rPr>
                      <m:t>1</m:t>
                    </m:r>
                  </m:oMath>
                </a14:m>
                <a:r>
                  <a:rPr lang="en-US" dirty="0"/>
                  <a:t> and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𝑀</m:t>
                        </m:r>
                      </m:e>
                      <m:sub>
                        <m:r>
                          <a:rPr lang="en-US" i="1" dirty="0" smtClean="0">
                            <a:latin typeface="Cambria Math" panose="02040503050406030204" pitchFamily="18" charset="0"/>
                          </a:rPr>
                          <m:t>2</m:t>
                        </m:r>
                      </m:sub>
                    </m:sSub>
                  </m:oMath>
                </a14:m>
                <a:r>
                  <a:rPr lang="en-US" dirty="0"/>
                  <a:t>. Product A requires one minute of processing time on </a:t>
                </a:r>
                <a14:m>
                  <m:oMath xmlns:m="http://schemas.openxmlformats.org/officeDocument/2006/math">
                    <m:r>
                      <a:rPr lang="en-US" i="1" dirty="0">
                        <a:latin typeface="Cambria Math" panose="02040503050406030204" pitchFamily="18" charset="0"/>
                      </a:rPr>
                      <m:t>𝑀</m:t>
                    </m:r>
                    <m:r>
                      <a:rPr lang="en-US" i="1" baseline="-25000" dirty="0">
                        <a:latin typeface="Cambria Math" panose="02040503050406030204" pitchFamily="18" charset="0"/>
                      </a:rPr>
                      <m:t>1</m:t>
                    </m:r>
                  </m:oMath>
                </a14:m>
                <a:r>
                  <a:rPr lang="en-US" dirty="0"/>
                  <a:t> and two minute on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𝑀</m:t>
                        </m:r>
                      </m:e>
                      <m:sub>
                        <m:r>
                          <a:rPr lang="en-US" i="1" dirty="0">
                            <a:latin typeface="Cambria Math" panose="02040503050406030204" pitchFamily="18" charset="0"/>
                          </a:rPr>
                          <m:t>2</m:t>
                        </m:r>
                      </m:sub>
                    </m:sSub>
                  </m:oMath>
                </a14:m>
                <a:r>
                  <a:rPr lang="en-US" dirty="0"/>
                  <a:t>, while B requires one minute on </a:t>
                </a:r>
                <a14:m>
                  <m:oMath xmlns:m="http://schemas.openxmlformats.org/officeDocument/2006/math">
                    <m:r>
                      <a:rPr lang="en-US" i="1" dirty="0">
                        <a:latin typeface="Cambria Math" panose="02040503050406030204" pitchFamily="18" charset="0"/>
                      </a:rPr>
                      <m:t>𝑀</m:t>
                    </m:r>
                    <m:r>
                      <a:rPr lang="en-US" i="1" baseline="-25000" dirty="0">
                        <a:latin typeface="Cambria Math" panose="02040503050406030204" pitchFamily="18" charset="0"/>
                      </a:rPr>
                      <m:t>1</m:t>
                    </m:r>
                  </m:oMath>
                </a14:m>
                <a:r>
                  <a:rPr lang="en-US" dirty="0"/>
                  <a:t> and one minute on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𝑀</m:t>
                        </m:r>
                      </m:e>
                      <m:sub>
                        <m:r>
                          <a:rPr lang="en-US" i="1" dirty="0">
                            <a:latin typeface="Cambria Math" panose="02040503050406030204" pitchFamily="18" charset="0"/>
                          </a:rPr>
                          <m:t>2</m:t>
                        </m:r>
                      </m:sub>
                    </m:sSub>
                  </m:oMath>
                </a14:m>
                <a:r>
                  <a:rPr lang="en-US" dirty="0"/>
                  <a:t>. Machine </a:t>
                </a:r>
                <a14:m>
                  <m:oMath xmlns:m="http://schemas.openxmlformats.org/officeDocument/2006/math">
                    <m:r>
                      <a:rPr lang="en-US" i="1" dirty="0">
                        <a:latin typeface="Cambria Math" panose="02040503050406030204" pitchFamily="18" charset="0"/>
                      </a:rPr>
                      <m:t>𝑀</m:t>
                    </m:r>
                    <m:r>
                      <a:rPr lang="en-US" i="1" baseline="-25000" dirty="0">
                        <a:latin typeface="Cambria Math" panose="02040503050406030204" pitchFamily="18" charset="0"/>
                      </a:rPr>
                      <m:t>1</m:t>
                    </m:r>
                  </m:oMath>
                </a14:m>
                <a:r>
                  <a:rPr lang="en-US" dirty="0"/>
                  <a:t> is available for not more than 7 hrs. 30 minutes, while machine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𝑀</m:t>
                        </m:r>
                      </m:e>
                      <m:sub>
                        <m:r>
                          <a:rPr lang="en-US" i="1" dirty="0">
                            <a:latin typeface="Cambria Math" panose="02040503050406030204" pitchFamily="18" charset="0"/>
                          </a:rPr>
                          <m:t>2</m:t>
                        </m:r>
                      </m:sub>
                    </m:sSub>
                  </m:oMath>
                </a14:m>
                <a:r>
                  <a:rPr lang="en-US" dirty="0"/>
                  <a:t> is available for 10 hrs. during any working day. Find the number of units of products A and B to be manufactured to get maximum profit. Solve the problem by the Simplex method.</a:t>
                </a:r>
                <a:endParaRPr lang="en-IN" dirty="0"/>
              </a:p>
            </p:txBody>
          </p:sp>
        </mc:Choice>
        <mc:Fallback xmlns="">
          <p:sp>
            <p:nvSpPr>
              <p:cNvPr id="3" name="Content Placeholder 2">
                <a:extLst>
                  <a:ext uri="{FF2B5EF4-FFF2-40B4-BE49-F238E27FC236}">
                    <a16:creationId xmlns:a16="http://schemas.microsoft.com/office/drawing/2014/main" id="{69292A38-193B-4234-3052-B40ABDDAE0F5}"/>
                  </a:ext>
                </a:extLst>
              </p:cNvPr>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IN">
                    <a:noFill/>
                  </a:rPr>
                  <a:t> </a:t>
                </a:r>
              </a:p>
            </p:txBody>
          </p:sp>
        </mc:Fallback>
      </mc:AlternateContent>
    </p:spTree>
    <p:extLst>
      <p:ext uri="{BB962C8B-B14F-4D97-AF65-F5344CB8AC3E}">
        <p14:creationId xmlns:p14="http://schemas.microsoft.com/office/powerpoint/2010/main" val="6095711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C2818-FB25-BAAC-FE09-4A41906D9C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738745-992E-5E27-170B-35FA32A649E5}"/>
              </a:ext>
            </a:extLst>
          </p:cNvPr>
          <p:cNvSpPr>
            <a:spLocks noGrp="1"/>
          </p:cNvSpPr>
          <p:nvPr>
            <p:ph type="title"/>
          </p:nvPr>
        </p:nvSpPr>
        <p:spPr/>
        <p:txBody>
          <a:bodyPr/>
          <a:lstStyle/>
          <a:p>
            <a:r>
              <a:rPr lang="en-US" dirty="0"/>
              <a:t>Example </a:t>
            </a:r>
            <a:r>
              <a:rPr lang="en-US" dirty="0">
                <a:solidFill>
                  <a:schemeClr val="accent6"/>
                </a:solidFill>
              </a:rPr>
              <a:t>(Graphical Representation)</a:t>
            </a:r>
            <a:endParaRPr lang="en-IN" dirty="0"/>
          </a:p>
        </p:txBody>
      </p:sp>
      <p:sp>
        <p:nvSpPr>
          <p:cNvPr id="3" name="Content Placeholder 2">
            <a:extLst>
              <a:ext uri="{FF2B5EF4-FFF2-40B4-BE49-F238E27FC236}">
                <a16:creationId xmlns:a16="http://schemas.microsoft.com/office/drawing/2014/main" id="{C7BA2DF3-4362-2598-A1CC-CB1EF5A63812}"/>
              </a:ext>
            </a:extLst>
          </p:cNvPr>
          <p:cNvSpPr>
            <a:spLocks noGrp="1"/>
          </p:cNvSpPr>
          <p:nvPr>
            <p:ph idx="1"/>
          </p:nvPr>
        </p:nvSpPr>
        <p:spPr>
          <a:xfrm>
            <a:off x="131180" y="863444"/>
            <a:ext cx="11929641" cy="430825"/>
          </a:xfrm>
        </p:spPr>
        <p:txBody>
          <a:bodyPr/>
          <a:lstStyle/>
          <a:p>
            <a:pPr marL="0" indent="0">
              <a:buNone/>
            </a:pPr>
            <a:r>
              <a:rPr lang="en-US" dirty="0">
                <a:solidFill>
                  <a:srgbClr val="C00000"/>
                </a:solidFill>
              </a:rPr>
              <a:t>Step-1 : Formulation of the Mathematical Model </a:t>
            </a:r>
          </a:p>
          <a:p>
            <a:endParaRPr lang="en-IN" dirty="0">
              <a:solidFill>
                <a:srgbClr val="C00000"/>
              </a:solidFill>
            </a:endParaRPr>
          </a:p>
        </p:txBody>
      </p:sp>
      <p:sp>
        <p:nvSpPr>
          <p:cNvPr id="4" name="Content Placeholder 4">
            <a:extLst>
              <a:ext uri="{FF2B5EF4-FFF2-40B4-BE49-F238E27FC236}">
                <a16:creationId xmlns:a16="http://schemas.microsoft.com/office/drawing/2014/main" id="{5977844F-310A-C379-AAA2-CA07EFE80EDE}"/>
              </a:ext>
            </a:extLst>
          </p:cNvPr>
          <p:cNvSpPr txBox="1">
            <a:spLocks/>
          </p:cNvSpPr>
          <p:nvPr/>
        </p:nvSpPr>
        <p:spPr>
          <a:xfrm>
            <a:off x="131180" y="1359558"/>
            <a:ext cx="6542575" cy="1199101"/>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B84742"/>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000000"/>
                </a:solidFill>
                <a:effectLst/>
                <a:uLnTx/>
                <a:uFillTx/>
                <a:latin typeface="Roboto Condensed"/>
                <a:ea typeface="+mn-ea"/>
                <a:cs typeface="+mn-cs"/>
              </a:rPr>
              <a:t>Let x</a:t>
            </a:r>
            <a:r>
              <a:rPr kumimoji="0" lang="en-US" sz="2400" b="0" i="0" u="none" strike="noStrike" kern="1200" cap="none" spc="0" normalizeH="0" baseline="-25000" noProof="0" dirty="0">
                <a:ln>
                  <a:noFill/>
                </a:ln>
                <a:solidFill>
                  <a:srgbClr val="000000"/>
                </a:solidFill>
                <a:effectLst/>
                <a:uLnTx/>
                <a:uFillTx/>
                <a:latin typeface="Roboto Condensed" pitchFamily="2" charset="0"/>
                <a:ea typeface="+mn-ea"/>
                <a:cs typeface="+mn-cs"/>
              </a:rPr>
              <a:t>1</a:t>
            </a:r>
            <a:r>
              <a:rPr kumimoji="0" lang="en-US" sz="2400" b="0" i="0" u="none" strike="noStrike" kern="1200" cap="none" spc="0" normalizeH="0" baseline="0" noProof="0" dirty="0">
                <a:ln>
                  <a:noFill/>
                </a:ln>
                <a:solidFill>
                  <a:srgbClr val="000000"/>
                </a:solidFill>
                <a:effectLst/>
                <a:uLnTx/>
                <a:uFillTx/>
                <a:latin typeface="Roboto Condensed"/>
                <a:ea typeface="+mn-ea"/>
                <a:cs typeface="+mn-cs"/>
              </a:rPr>
              <a:t> and x</a:t>
            </a:r>
            <a:r>
              <a:rPr kumimoji="0" lang="en-US" sz="2400" b="0" i="0" u="none" strike="noStrike" kern="1200" cap="none" spc="0" normalizeH="0" baseline="-25000" noProof="0" dirty="0">
                <a:ln>
                  <a:noFill/>
                </a:ln>
                <a:solidFill>
                  <a:srgbClr val="000000"/>
                </a:solidFill>
                <a:effectLst/>
                <a:uLnTx/>
                <a:uFillTx/>
                <a:latin typeface="Roboto Condensed" pitchFamily="2" charset="0"/>
                <a:ea typeface="+mn-ea"/>
                <a:cs typeface="+mn-cs"/>
              </a:rPr>
              <a:t>2</a:t>
            </a:r>
            <a:r>
              <a:rPr kumimoji="0" lang="en-US" sz="2400" b="0" i="0" u="none" strike="noStrike" kern="1200" cap="none" spc="0" normalizeH="0" baseline="0" noProof="0" dirty="0">
                <a:ln>
                  <a:noFill/>
                </a:ln>
                <a:solidFill>
                  <a:srgbClr val="000000"/>
                </a:solidFill>
                <a:effectLst/>
                <a:uLnTx/>
                <a:uFillTx/>
                <a:latin typeface="Roboto Condensed"/>
                <a:ea typeface="+mn-ea"/>
                <a:cs typeface="+mn-cs"/>
              </a:rPr>
              <a:t> be the number of units of products, A and B produced per day.</a:t>
            </a:r>
            <a:endParaRPr kumimoji="0" lang="en-US" sz="2400" b="0" i="0" u="none" strike="noStrike" kern="1200" cap="none" spc="0" normalizeH="0" baseline="0" noProof="0" dirty="0">
              <a:ln>
                <a:noFill/>
              </a:ln>
              <a:solidFill>
                <a:srgbClr val="000000"/>
              </a:solidFill>
              <a:effectLst/>
              <a:uLnTx/>
              <a:uFillTx/>
              <a:latin typeface="Roboto Condensed" pitchFamily="2" charset="0"/>
              <a:ea typeface="+mn-ea"/>
              <a:cs typeface="+mn-cs"/>
            </a:endParaRPr>
          </a:p>
          <a:p>
            <a:pPr marL="265113" marR="0" lvl="0" indent="-265113" algn="just" defTabSz="914400" rtl="0" eaLnBrk="1" fontAlgn="auto" latinLnBrk="0" hangingPunct="1">
              <a:lnSpc>
                <a:spcPct val="90000"/>
              </a:lnSpc>
              <a:spcBef>
                <a:spcPts val="1000"/>
              </a:spcBef>
              <a:spcAft>
                <a:spcPts val="0"/>
              </a:spcAft>
              <a:buClr>
                <a:srgbClr val="B84742"/>
              </a:buClr>
              <a:buSzTx/>
              <a:buFont typeface="Wingdings 3" panose="05040102010807070707" pitchFamily="18" charset="2"/>
              <a:buChar char=""/>
              <a:tabLst/>
              <a:defRPr/>
            </a:pPr>
            <a:r>
              <a:rPr kumimoji="0" lang="en-IN" sz="2400" b="0" i="0" u="none" strike="noStrike" kern="1200" cap="none" spc="0" normalizeH="0" baseline="0" noProof="0" dirty="0">
                <a:ln>
                  <a:noFill/>
                </a:ln>
                <a:solidFill>
                  <a:srgbClr val="1D6FA9"/>
                </a:solidFill>
                <a:effectLst/>
                <a:uLnTx/>
                <a:uFillTx/>
                <a:latin typeface="Roboto Condensed"/>
                <a:ea typeface="+mn-ea"/>
                <a:cs typeface="+mn-cs"/>
              </a:rPr>
              <a:t>Objective Function</a:t>
            </a:r>
            <a:endParaRPr kumimoji="0" lang="en-US" sz="2400" b="0" i="0" u="none" strike="noStrike" kern="1200" cap="none" spc="0" normalizeH="0" baseline="0" noProof="0" dirty="0">
              <a:ln>
                <a:noFill/>
              </a:ln>
              <a:solidFill>
                <a:srgbClr val="212121"/>
              </a:solidFill>
              <a:effectLst/>
              <a:uLnTx/>
              <a:uFillTx/>
              <a:latin typeface="Roboto Condensed"/>
              <a:ea typeface="+mn-ea"/>
              <a:cs typeface="+mn-cs"/>
            </a:endParaRPr>
          </a:p>
          <a:p>
            <a:pPr marL="265113" marR="0" lvl="0" indent="-265113" algn="just" defTabSz="914400" rtl="0" eaLnBrk="1" fontAlgn="auto" latinLnBrk="0" hangingPunct="1">
              <a:lnSpc>
                <a:spcPct val="90000"/>
              </a:lnSpc>
              <a:spcBef>
                <a:spcPts val="1000"/>
              </a:spcBef>
              <a:spcAft>
                <a:spcPts val="0"/>
              </a:spcAft>
              <a:buClr>
                <a:srgbClr val="B84742"/>
              </a:buClr>
              <a:buSzTx/>
              <a:buFont typeface="Wingdings 3" panose="05040102010807070707" pitchFamily="18" charset="2"/>
              <a:buChar char=""/>
              <a:tabLst/>
              <a:defRPr/>
            </a:pP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p:sp>
        <p:nvSpPr>
          <p:cNvPr id="5" name="Content Placeholder 4">
            <a:extLst>
              <a:ext uri="{FF2B5EF4-FFF2-40B4-BE49-F238E27FC236}">
                <a16:creationId xmlns:a16="http://schemas.microsoft.com/office/drawing/2014/main" id="{AFC018D3-BF7C-2508-E0B7-C025403A3D3C}"/>
              </a:ext>
            </a:extLst>
          </p:cNvPr>
          <p:cNvSpPr txBox="1">
            <a:spLocks/>
          </p:cNvSpPr>
          <p:nvPr/>
        </p:nvSpPr>
        <p:spPr>
          <a:xfrm>
            <a:off x="392988" y="2558659"/>
            <a:ext cx="5819677"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1D6AA4"/>
              </a:buClr>
              <a:buSzTx/>
              <a:buFont typeface="Wingdings 3" panose="05040102010807070707" pitchFamily="18" charset="2"/>
              <a:buNone/>
              <a:tabLst/>
              <a:defRPr/>
            </a:pPr>
            <a:r>
              <a:rPr kumimoji="0" lang="en-US" sz="2400" b="0" i="0" u="none" strike="noStrike" kern="1200" cap="none" spc="0" normalizeH="0" baseline="0" noProof="0" dirty="0">
                <a:ln>
                  <a:noFill/>
                </a:ln>
                <a:solidFill>
                  <a:srgbClr val="212121"/>
                </a:solidFill>
                <a:effectLst/>
                <a:uLnTx/>
                <a:uFillTx/>
                <a:latin typeface="Roboto Condensed"/>
                <a:ea typeface="+mn-ea"/>
                <a:cs typeface="+mn-cs"/>
              </a:rPr>
              <a:t>Maximize,</a:t>
            </a:r>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mc:AlternateContent xmlns:mc="http://schemas.openxmlformats.org/markup-compatibility/2006" xmlns:a14="http://schemas.microsoft.com/office/drawing/2010/main">
        <mc:Choice Requires="a14">
          <p:sp>
            <p:nvSpPr>
              <p:cNvPr id="6" name="Content Placeholder 4">
                <a:extLst>
                  <a:ext uri="{FF2B5EF4-FFF2-40B4-BE49-F238E27FC236}">
                    <a16:creationId xmlns:a16="http://schemas.microsoft.com/office/drawing/2014/main" id="{AC548DA8-DF2E-4044-3989-37DB6FE96D86}"/>
                  </a:ext>
                </a:extLst>
              </p:cNvPr>
              <p:cNvSpPr txBox="1">
                <a:spLocks/>
              </p:cNvSpPr>
              <p:nvPr/>
            </p:nvSpPr>
            <p:spPr>
              <a:xfrm>
                <a:off x="392988" y="3066895"/>
                <a:ext cx="695860"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1D6AA4"/>
                  </a:buClr>
                  <a:buSzTx/>
                  <a:buFont typeface="Wingdings 3" panose="05040102010807070707" pitchFamily="18" charset="2"/>
                  <a:buNone/>
                  <a:tabLst/>
                  <a:defRPr/>
                </a:pPr>
                <a14:m>
                  <m:oMathPara xmlns:m="http://schemas.openxmlformats.org/officeDocument/2006/math">
                    <m:oMathParaPr>
                      <m:jc m:val="left"/>
                    </m:oMathParaPr>
                    <m:oMath xmlns:m="http://schemas.openxmlformats.org/officeDocument/2006/math">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𝑍</m:t>
                      </m:r>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oMath>
                  </m:oMathPara>
                </a14:m>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6" name="Content Placeholder 4">
                <a:extLst>
                  <a:ext uri="{FF2B5EF4-FFF2-40B4-BE49-F238E27FC236}">
                    <a16:creationId xmlns:a16="http://schemas.microsoft.com/office/drawing/2014/main" id="{D2382043-3CA4-6259-30F4-9DACDA6A7E16}"/>
                  </a:ext>
                </a:extLst>
              </p:cNvPr>
              <p:cNvSpPr txBox="1">
                <a:spLocks noRot="1" noChangeAspect="1" noMove="1" noResize="1" noEditPoints="1" noAdjustHandles="1" noChangeArrowheads="1" noChangeShapeType="1" noTextEdit="1"/>
              </p:cNvSpPr>
              <p:nvPr/>
            </p:nvSpPr>
            <p:spPr>
              <a:xfrm>
                <a:off x="392988" y="3066895"/>
                <a:ext cx="695860" cy="452489"/>
              </a:xfrm>
              <a:prstGeom prst="rect">
                <a:avLst/>
              </a:prstGeom>
              <a:blipFill>
                <a:blip r:embed="rId2"/>
                <a:stretch>
                  <a:fillRect l="-1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Content Placeholder 4">
                <a:extLst>
                  <a:ext uri="{FF2B5EF4-FFF2-40B4-BE49-F238E27FC236}">
                    <a16:creationId xmlns:a16="http://schemas.microsoft.com/office/drawing/2014/main" id="{43DC70F8-1D89-EE09-2922-2B70E37BEAC5}"/>
                  </a:ext>
                </a:extLst>
              </p:cNvPr>
              <p:cNvSpPr txBox="1">
                <a:spLocks/>
              </p:cNvSpPr>
              <p:nvPr/>
            </p:nvSpPr>
            <p:spPr>
              <a:xfrm>
                <a:off x="1018393" y="3066895"/>
                <a:ext cx="1000731"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1D6AA4"/>
                  </a:buClr>
                  <a:buSzTx/>
                  <a:buFont typeface="Wingdings 3" panose="05040102010807070707" pitchFamily="18" charset="2"/>
                  <a:buNone/>
                  <a:tabLst/>
                  <a:defRPr/>
                </a:pPr>
                <a14:m>
                  <m:oMathPara xmlns:m="http://schemas.openxmlformats.org/officeDocument/2006/math">
                    <m:oMathParaPr>
                      <m:jc m:val="left"/>
                    </m:oMathParaPr>
                    <m:oMath xmlns:m="http://schemas.openxmlformats.org/officeDocument/2006/math">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3</m:t>
                      </m:r>
                      <m:sSub>
                        <m:sSubPr>
                          <m:ctrlP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US" sz="2400" b="0" i="0"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oMath>
                  </m:oMathPara>
                </a14:m>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7" name="Content Placeholder 4">
                <a:extLst>
                  <a:ext uri="{FF2B5EF4-FFF2-40B4-BE49-F238E27FC236}">
                    <a16:creationId xmlns:a16="http://schemas.microsoft.com/office/drawing/2014/main" id="{FE3C8572-1132-15D7-87D4-EEED1F1739DF}"/>
                  </a:ext>
                </a:extLst>
              </p:cNvPr>
              <p:cNvSpPr txBox="1">
                <a:spLocks noRot="1" noChangeAspect="1" noMove="1" noResize="1" noEditPoints="1" noAdjustHandles="1" noChangeArrowheads="1" noChangeShapeType="1" noTextEdit="1"/>
              </p:cNvSpPr>
              <p:nvPr/>
            </p:nvSpPr>
            <p:spPr>
              <a:xfrm>
                <a:off x="1018393" y="3066895"/>
                <a:ext cx="1000731" cy="452489"/>
              </a:xfrm>
              <a:prstGeom prst="rect">
                <a:avLst/>
              </a:prstGeom>
              <a:blipFill>
                <a:blip r:embed="rId3"/>
                <a:stretch>
                  <a:fillRect l="-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Content Placeholder 4">
                <a:extLst>
                  <a:ext uri="{FF2B5EF4-FFF2-40B4-BE49-F238E27FC236}">
                    <a16:creationId xmlns:a16="http://schemas.microsoft.com/office/drawing/2014/main" id="{CDCCD73C-E54E-EAC1-AA5C-63BEDF11E4DB}"/>
                  </a:ext>
                </a:extLst>
              </p:cNvPr>
              <p:cNvSpPr txBox="1">
                <a:spLocks/>
              </p:cNvSpPr>
              <p:nvPr/>
            </p:nvSpPr>
            <p:spPr>
              <a:xfrm>
                <a:off x="1868996" y="3066895"/>
                <a:ext cx="1000729"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1D6AA4"/>
                  </a:buClr>
                  <a:buSzTx/>
                  <a:buFont typeface="Wingdings 3" panose="05040102010807070707" pitchFamily="18" charset="2"/>
                  <a:buNone/>
                  <a:tabLst/>
                  <a:defRPr/>
                </a:pPr>
                <a14:m>
                  <m:oMathPara xmlns:m="http://schemas.openxmlformats.org/officeDocument/2006/math">
                    <m:oMathParaPr>
                      <m:jc m:val="left"/>
                    </m:oMathParaPr>
                    <m:oMath xmlns:m="http://schemas.openxmlformats.org/officeDocument/2006/math">
                      <m:r>
                        <a:rPr kumimoji="0" lang="en-US" sz="2400" b="0" i="1" u="none" strike="noStrike" kern="1200" cap="none" spc="0" normalizeH="0" baseline="0" noProof="0">
                          <a:ln>
                            <a:noFill/>
                          </a:ln>
                          <a:solidFill>
                            <a:srgbClr val="212121"/>
                          </a:solidFill>
                          <a:effectLst/>
                          <a:uLnTx/>
                          <a:uFillTx/>
                          <a:latin typeface="Cambria Math" panose="02040503050406030204" pitchFamily="18" charset="0"/>
                          <a:ea typeface="+mn-ea"/>
                          <a:cs typeface="+mn-cs"/>
                        </a:rPr>
                        <m:t>4</m:t>
                      </m:r>
                      <m:sSub>
                        <m:sSubPr>
                          <m:ctrlP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oMath>
                  </m:oMathPara>
                </a14:m>
                <a:endParaRPr kumimoji="0" lang="en-IN" sz="2400" b="0" i="0"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8" name="Content Placeholder 4">
                <a:extLst>
                  <a:ext uri="{FF2B5EF4-FFF2-40B4-BE49-F238E27FC236}">
                    <a16:creationId xmlns:a16="http://schemas.microsoft.com/office/drawing/2014/main" id="{5482453A-81C3-FBAA-2659-23016A9506B2}"/>
                  </a:ext>
                </a:extLst>
              </p:cNvPr>
              <p:cNvSpPr txBox="1">
                <a:spLocks noRot="1" noChangeAspect="1" noMove="1" noResize="1" noEditPoints="1" noAdjustHandles="1" noChangeArrowheads="1" noChangeShapeType="1" noTextEdit="1"/>
              </p:cNvSpPr>
              <p:nvPr/>
            </p:nvSpPr>
            <p:spPr>
              <a:xfrm>
                <a:off x="1868996" y="3066895"/>
                <a:ext cx="1000729" cy="452489"/>
              </a:xfrm>
              <a:prstGeom prst="rect">
                <a:avLst/>
              </a:prstGeom>
              <a:blipFill>
                <a:blip r:embed="rId4"/>
                <a:stretch>
                  <a:fillRect l="-1829"/>
                </a:stretch>
              </a:blipFill>
            </p:spPr>
            <p:txBody>
              <a:bodyPr/>
              <a:lstStyle/>
              <a:p>
                <a:r>
                  <a:rPr lang="en-IN">
                    <a:noFill/>
                  </a:rPr>
                  <a:t> </a:t>
                </a:r>
              </a:p>
            </p:txBody>
          </p:sp>
        </mc:Fallback>
      </mc:AlternateContent>
      <p:sp>
        <p:nvSpPr>
          <p:cNvPr id="10" name="Content Placeholder 4">
            <a:extLst>
              <a:ext uri="{FF2B5EF4-FFF2-40B4-BE49-F238E27FC236}">
                <a16:creationId xmlns:a16="http://schemas.microsoft.com/office/drawing/2014/main" id="{B921626A-DD70-73A0-548B-3E9E42A4BC25}"/>
              </a:ext>
            </a:extLst>
          </p:cNvPr>
          <p:cNvSpPr txBox="1">
            <a:spLocks/>
          </p:cNvSpPr>
          <p:nvPr/>
        </p:nvSpPr>
        <p:spPr>
          <a:xfrm>
            <a:off x="131180" y="3575130"/>
            <a:ext cx="5819677" cy="39090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B84742"/>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1D6FA9"/>
                </a:solidFill>
                <a:effectLst/>
                <a:uLnTx/>
                <a:uFillTx/>
                <a:latin typeface="Roboto Condensed"/>
                <a:ea typeface="+mn-ea"/>
                <a:cs typeface="+mn-cs"/>
              </a:rPr>
              <a:t>Subject to Constraints</a:t>
            </a:r>
            <a:endParaRPr kumimoji="0" lang="en-IN" sz="2400" b="0" i="0" u="none" strike="noStrike" kern="1200" cap="none" spc="0" normalizeH="0" baseline="0" noProof="0" dirty="0">
              <a:ln>
                <a:noFill/>
              </a:ln>
              <a:solidFill>
                <a:srgbClr val="1D6FA9"/>
              </a:solidFill>
              <a:effectLst/>
              <a:uLnTx/>
              <a:uFillTx/>
              <a:latin typeface="Roboto Condensed"/>
              <a:ea typeface="+mn-ea"/>
              <a:cs typeface="+mn-cs"/>
            </a:endParaRPr>
          </a:p>
          <a:p>
            <a:pPr marL="0" marR="0" lvl="0" indent="0" algn="just" defTabSz="914400" rtl="0" eaLnBrk="1" fontAlgn="auto" latinLnBrk="0" hangingPunct="1">
              <a:lnSpc>
                <a:spcPct val="90000"/>
              </a:lnSpc>
              <a:spcBef>
                <a:spcPts val="1000"/>
              </a:spcBef>
              <a:spcAft>
                <a:spcPts val="0"/>
              </a:spcAft>
              <a:buClr>
                <a:srgbClr val="1D6AA4"/>
              </a:buClr>
              <a:buSzTx/>
              <a:buFont typeface="Wingdings 3" panose="05040102010807070707" pitchFamily="18" charset="2"/>
              <a:buNone/>
              <a:tabLst/>
              <a:defRPr/>
            </a:pPr>
            <a:endParaRPr kumimoji="0" lang="en-IN" sz="2400" b="0" i="0" u="none" strike="noStrike" kern="1200" cap="none" spc="0" normalizeH="0" baseline="0" noProof="0" dirty="0">
              <a:ln>
                <a:noFill/>
              </a:ln>
              <a:solidFill>
                <a:srgbClr val="1D6FA9"/>
              </a:solidFill>
              <a:effectLst/>
              <a:uLnTx/>
              <a:uFillTx/>
              <a:latin typeface="Roboto Condensed"/>
              <a:ea typeface="+mn-ea"/>
              <a:cs typeface="+mn-cs"/>
            </a:endParaRPr>
          </a:p>
        </p:txBody>
      </p:sp>
      <mc:AlternateContent xmlns:mc="http://schemas.openxmlformats.org/markup-compatibility/2006" xmlns:a14="http://schemas.microsoft.com/office/drawing/2010/main">
        <mc:Choice Requires="a14">
          <p:sp>
            <p:nvSpPr>
              <p:cNvPr id="11" name="Content Placeholder 4">
                <a:extLst>
                  <a:ext uri="{FF2B5EF4-FFF2-40B4-BE49-F238E27FC236}">
                    <a16:creationId xmlns:a16="http://schemas.microsoft.com/office/drawing/2014/main" id="{48DFC995-28EE-53F3-959A-2F87D31D49FF}"/>
                  </a:ext>
                </a:extLst>
              </p:cNvPr>
              <p:cNvSpPr txBox="1">
                <a:spLocks/>
              </p:cNvSpPr>
              <p:nvPr/>
            </p:nvSpPr>
            <p:spPr>
              <a:xfrm>
                <a:off x="420280" y="4056384"/>
                <a:ext cx="3223669"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1D6AA4"/>
                  </a:buClr>
                  <a:buSzTx/>
                  <a:buFont typeface="Wingdings 3" panose="05040102010807070707" pitchFamily="18" charset="2"/>
                  <a:buNone/>
                  <a:tabLst/>
                  <a:defRPr/>
                </a:pPr>
                <a14:m>
                  <m:oMathPara xmlns:m="http://schemas.openxmlformats.org/officeDocument/2006/math">
                    <m:oMathParaPr>
                      <m:jc m:val="left"/>
                    </m:oMathParaPr>
                    <m:oMath xmlns:m="http://schemas.openxmlformats.org/officeDocument/2006/math">
                      <m:sSub>
                        <m:sSubPr>
                          <m:ctrlP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US" sz="2400" b="0" i="0"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≤450</m:t>
                      </m:r>
                    </m:oMath>
                  </m:oMathPara>
                </a14:m>
                <a:endParaRPr kumimoji="0" lang="en-IN" sz="2400" b="0" i="1"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11" name="Content Placeholder 4">
                <a:extLst>
                  <a:ext uri="{FF2B5EF4-FFF2-40B4-BE49-F238E27FC236}">
                    <a16:creationId xmlns:a16="http://schemas.microsoft.com/office/drawing/2014/main" id="{FE05460E-A317-62D7-E11A-AA11C20C41F7}"/>
                  </a:ext>
                </a:extLst>
              </p:cNvPr>
              <p:cNvSpPr txBox="1">
                <a:spLocks noRot="1" noChangeAspect="1" noMove="1" noResize="1" noEditPoints="1" noAdjustHandles="1" noChangeArrowheads="1" noChangeShapeType="1" noTextEdit="1"/>
              </p:cNvSpPr>
              <p:nvPr/>
            </p:nvSpPr>
            <p:spPr>
              <a:xfrm>
                <a:off x="420280" y="4056384"/>
                <a:ext cx="3223669" cy="452489"/>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Content Placeholder 4">
                <a:extLst>
                  <a:ext uri="{FF2B5EF4-FFF2-40B4-BE49-F238E27FC236}">
                    <a16:creationId xmlns:a16="http://schemas.microsoft.com/office/drawing/2014/main" id="{82861FCF-88E3-53EC-8FE1-71048E728D48}"/>
                  </a:ext>
                </a:extLst>
              </p:cNvPr>
              <p:cNvSpPr txBox="1">
                <a:spLocks/>
              </p:cNvSpPr>
              <p:nvPr/>
            </p:nvSpPr>
            <p:spPr>
              <a:xfrm>
                <a:off x="420280" y="4574162"/>
                <a:ext cx="2476738"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1D6AA4"/>
                  </a:buClr>
                  <a:buSzTx/>
                  <a:buFont typeface="Wingdings 3" panose="05040102010807070707" pitchFamily="18" charset="2"/>
                  <a:buNone/>
                  <a:tabLst/>
                  <a:defRPr/>
                </a:pPr>
                <a14:m>
                  <m:oMathPara xmlns:m="http://schemas.openxmlformats.org/officeDocument/2006/math">
                    <m:oMathParaPr>
                      <m:jc m:val="left"/>
                    </m:oMathParaPr>
                    <m:oMath xmlns:m="http://schemas.openxmlformats.org/officeDocument/2006/math">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Sub>
                        <m:sSubPr>
                          <m:ctrlP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≤600</m:t>
                      </m:r>
                    </m:oMath>
                  </m:oMathPara>
                </a14:m>
                <a:endParaRPr kumimoji="0" lang="en-IN" sz="2400" b="0" i="1" u="none" strike="noStrike" kern="1200" cap="none" spc="0" normalizeH="0" baseline="0" noProof="0" dirty="0">
                  <a:ln>
                    <a:noFill/>
                  </a:ln>
                  <a:solidFill>
                    <a:srgbClr val="212121"/>
                  </a:solidFill>
                  <a:effectLst/>
                  <a:uLnTx/>
                  <a:uFillTx/>
                  <a:latin typeface="Roboto Condensed"/>
                  <a:ea typeface="+mn-ea"/>
                  <a:cs typeface="+mn-cs"/>
                </a:endParaRPr>
              </a:p>
            </p:txBody>
          </p:sp>
        </mc:Choice>
        <mc:Fallback xmlns="">
          <p:sp>
            <p:nvSpPr>
              <p:cNvPr id="12" name="Content Placeholder 4">
                <a:extLst>
                  <a:ext uri="{FF2B5EF4-FFF2-40B4-BE49-F238E27FC236}">
                    <a16:creationId xmlns:a16="http://schemas.microsoft.com/office/drawing/2014/main" id="{42D1FA64-8D3C-5569-D843-C57E3692A0E6}"/>
                  </a:ext>
                </a:extLst>
              </p:cNvPr>
              <p:cNvSpPr txBox="1">
                <a:spLocks noRot="1" noChangeAspect="1" noMove="1" noResize="1" noEditPoints="1" noAdjustHandles="1" noChangeArrowheads="1" noChangeShapeType="1" noTextEdit="1"/>
              </p:cNvSpPr>
              <p:nvPr/>
            </p:nvSpPr>
            <p:spPr>
              <a:xfrm>
                <a:off x="420280" y="4574162"/>
                <a:ext cx="2476738" cy="452489"/>
              </a:xfrm>
              <a:prstGeom prst="rect">
                <a:avLst/>
              </a:prstGeom>
              <a:blipFill>
                <a:blip r:embed="rId6"/>
                <a:stretch>
                  <a:fillRect l="-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Content Placeholder 4">
                <a:extLst>
                  <a:ext uri="{FF2B5EF4-FFF2-40B4-BE49-F238E27FC236}">
                    <a16:creationId xmlns:a16="http://schemas.microsoft.com/office/drawing/2014/main" id="{C4D53D28-84B3-A587-9329-B78EA2AD8947}"/>
                  </a:ext>
                </a:extLst>
              </p:cNvPr>
              <p:cNvSpPr txBox="1">
                <a:spLocks/>
              </p:cNvSpPr>
              <p:nvPr/>
            </p:nvSpPr>
            <p:spPr>
              <a:xfrm>
                <a:off x="420280" y="5543628"/>
                <a:ext cx="5819677" cy="39090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
                    <a:srgbClr val="1D6AA4"/>
                  </a:buClr>
                  <a:buSzTx/>
                  <a:buFont typeface="Wingdings 3" panose="05040102010807070707" pitchFamily="18" charset="2"/>
                  <a:buNone/>
                  <a:tabLst/>
                  <a:defRPr/>
                </a:pPr>
                <a:r>
                  <a:rPr kumimoji="0" lang="en-US" sz="2400" b="0" i="0" u="none" strike="noStrike" kern="1200" cap="none" spc="0" normalizeH="0" baseline="0" noProof="0" dirty="0">
                    <a:ln>
                      <a:noFill/>
                    </a:ln>
                    <a:solidFill>
                      <a:srgbClr val="212121"/>
                    </a:solidFill>
                    <a:effectLst/>
                    <a:uLnTx/>
                    <a:uFillTx/>
                    <a:latin typeface="Roboto Condensed"/>
                    <a:ea typeface="+mn-ea"/>
                    <a:cs typeface="+mn-cs"/>
                  </a:rPr>
                  <a:t>where </a:t>
                </a:r>
                <a14:m>
                  <m:oMath xmlns:m="http://schemas.openxmlformats.org/officeDocument/2006/math">
                    <m:sSub>
                      <m:sSubPr>
                        <m:ctrlP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𝑥</m:t>
                        </m:r>
                      </m:e>
                      <m:sub>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smtClean="0">
                        <a:ln>
                          <a:noFill/>
                        </a:ln>
                        <a:solidFill>
                          <a:srgbClr val="212121"/>
                        </a:solidFill>
                        <a:effectLst/>
                        <a:uLnTx/>
                        <a:uFillTx/>
                        <a:latin typeface="Cambria Math" panose="02040503050406030204" pitchFamily="18" charset="0"/>
                        <a:ea typeface="+mn-ea"/>
                        <a:cs typeface="+mn-cs"/>
                      </a:rPr>
                      <m:t>≥0</m:t>
                    </m:r>
                  </m:oMath>
                </a14:m>
                <a:endParaRPr kumimoji="0" lang="en-IN" sz="2400" b="0" i="0" u="none" strike="noStrike" kern="1200" cap="none" spc="0" normalizeH="0" baseline="0" noProof="0" dirty="0">
                  <a:ln>
                    <a:noFill/>
                  </a:ln>
                  <a:solidFill>
                    <a:srgbClr val="1D6FA9"/>
                  </a:solidFill>
                  <a:effectLst/>
                  <a:uLnTx/>
                  <a:uFillTx/>
                  <a:latin typeface="Roboto Condensed"/>
                  <a:ea typeface="+mn-ea"/>
                  <a:cs typeface="+mn-cs"/>
                </a:endParaRPr>
              </a:p>
            </p:txBody>
          </p:sp>
        </mc:Choice>
        <mc:Fallback xmlns="">
          <p:sp>
            <p:nvSpPr>
              <p:cNvPr id="14" name="Content Placeholder 4">
                <a:extLst>
                  <a:ext uri="{FF2B5EF4-FFF2-40B4-BE49-F238E27FC236}">
                    <a16:creationId xmlns:a16="http://schemas.microsoft.com/office/drawing/2014/main" id="{AD4D3EE0-603A-0B1D-F71B-3927262DAAF2}"/>
                  </a:ext>
                </a:extLst>
              </p:cNvPr>
              <p:cNvSpPr txBox="1">
                <a:spLocks noRot="1" noChangeAspect="1" noMove="1" noResize="1" noEditPoints="1" noAdjustHandles="1" noChangeArrowheads="1" noChangeShapeType="1" noTextEdit="1"/>
              </p:cNvSpPr>
              <p:nvPr/>
            </p:nvSpPr>
            <p:spPr>
              <a:xfrm>
                <a:off x="420280" y="5543628"/>
                <a:ext cx="5819677" cy="390906"/>
              </a:xfrm>
              <a:prstGeom prst="rect">
                <a:avLst/>
              </a:prstGeom>
              <a:blipFill>
                <a:blip r:embed="rId7"/>
                <a:stretch>
                  <a:fillRect l="-1675" t="-20000" b="-43077"/>
                </a:stretch>
              </a:blipFill>
            </p:spPr>
            <p:txBody>
              <a:bodyPr/>
              <a:lstStyle/>
              <a:p>
                <a:r>
                  <a:rPr lang="en-IN">
                    <a:noFill/>
                  </a:rPr>
                  <a:t> </a:t>
                </a:r>
              </a:p>
            </p:txBody>
          </p:sp>
        </mc:Fallback>
      </mc:AlternateContent>
      <p:graphicFrame>
        <p:nvGraphicFramePr>
          <p:cNvPr id="15" name="Table 7">
            <a:extLst>
              <a:ext uri="{FF2B5EF4-FFF2-40B4-BE49-F238E27FC236}">
                <a16:creationId xmlns:a16="http://schemas.microsoft.com/office/drawing/2014/main" id="{02A6EB58-069B-7DEB-9CD5-3006AFECD21C}"/>
              </a:ext>
            </a:extLst>
          </p:cNvPr>
          <p:cNvGraphicFramePr>
            <a:graphicFrameLocks noGrp="1"/>
          </p:cNvGraphicFramePr>
          <p:nvPr/>
        </p:nvGraphicFramePr>
        <p:xfrm>
          <a:off x="7623384" y="1078856"/>
          <a:ext cx="4248000" cy="2661920"/>
        </p:xfrm>
        <a:graphic>
          <a:graphicData uri="http://schemas.openxmlformats.org/drawingml/2006/table">
            <a:tbl>
              <a:tblPr firstRow="1" bandRow="1">
                <a:tableStyleId>{2D5ABB26-0587-4C30-8999-92F81FD0307C}</a:tableStyleId>
              </a:tblPr>
              <a:tblGrid>
                <a:gridCol w="1044000">
                  <a:extLst>
                    <a:ext uri="{9D8B030D-6E8A-4147-A177-3AD203B41FA5}">
                      <a16:colId xmlns:a16="http://schemas.microsoft.com/office/drawing/2014/main" val="3231875993"/>
                    </a:ext>
                  </a:extLst>
                </a:gridCol>
                <a:gridCol w="1080000">
                  <a:extLst>
                    <a:ext uri="{9D8B030D-6E8A-4147-A177-3AD203B41FA5}">
                      <a16:colId xmlns:a16="http://schemas.microsoft.com/office/drawing/2014/main" val="27288205"/>
                    </a:ext>
                  </a:extLst>
                </a:gridCol>
                <a:gridCol w="1080000">
                  <a:extLst>
                    <a:ext uri="{9D8B030D-6E8A-4147-A177-3AD203B41FA5}">
                      <a16:colId xmlns:a16="http://schemas.microsoft.com/office/drawing/2014/main" val="2611988634"/>
                    </a:ext>
                  </a:extLst>
                </a:gridCol>
                <a:gridCol w="1044000">
                  <a:extLst>
                    <a:ext uri="{9D8B030D-6E8A-4147-A177-3AD203B41FA5}">
                      <a16:colId xmlns:a16="http://schemas.microsoft.com/office/drawing/2014/main" val="59138450"/>
                    </a:ext>
                  </a:extLst>
                </a:gridCol>
              </a:tblGrid>
              <a:tr h="370840">
                <a:tc rowSpan="2">
                  <a:txBody>
                    <a:bodyPr/>
                    <a:lstStyle/>
                    <a:p>
                      <a:pPr algn="ctr"/>
                      <a:r>
                        <a:rPr lang="en-US" sz="1800" b="1" i="0" kern="1200" dirty="0">
                          <a:solidFill>
                            <a:schemeClr val="tx1"/>
                          </a:solidFill>
                          <a:latin typeface="+mn-lt"/>
                          <a:ea typeface="+mn-ea"/>
                          <a:cs typeface="+mn-cs"/>
                        </a:rPr>
                        <a:t>Machine</a:t>
                      </a:r>
                      <a:endParaRPr lang="en-US" sz="1800" b="1"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gridSpan="2">
                  <a:txBody>
                    <a:bodyPr/>
                    <a:lstStyle/>
                    <a:p>
                      <a:pPr algn="ctr"/>
                      <a:r>
                        <a:rPr lang="en-US" sz="1800" b="1" i="0" kern="1200" dirty="0">
                          <a:solidFill>
                            <a:schemeClr val="tx1"/>
                          </a:solidFill>
                          <a:latin typeface="+mn-lt"/>
                          <a:ea typeface="+mn-ea"/>
                          <a:cs typeface="+mn-cs"/>
                        </a:rPr>
                        <a:t>Machining Time</a:t>
                      </a:r>
                    </a:p>
                    <a:p>
                      <a:pPr algn="ctr"/>
                      <a:r>
                        <a:rPr lang="en-US" sz="1800" b="1" i="0" kern="1200" dirty="0">
                          <a:solidFill>
                            <a:schemeClr val="tx1"/>
                          </a:solidFill>
                          <a:latin typeface="+mn-lt"/>
                          <a:ea typeface="+mn-ea"/>
                          <a:cs typeface="+mn-cs"/>
                        </a:rPr>
                        <a:t>(minutes)</a:t>
                      </a:r>
                      <a:endParaRPr lang="en-US" sz="1800" b="1" i="0" dirty="0">
                        <a:latin typeface="+mn-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800" b="1" i="0" kern="1200" dirty="0">
                          <a:solidFill>
                            <a:schemeClr val="tx1"/>
                          </a:solidFill>
                          <a:latin typeface="+mn-lt"/>
                          <a:ea typeface="+mn-ea"/>
                          <a:cs typeface="+mn-cs"/>
                        </a:rPr>
                        <a:t>Machine capacity (minutes/day)</a:t>
                      </a:r>
                      <a:endParaRPr lang="en-US" sz="1800" b="1"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extLst>
                  <a:ext uri="{0D108BD9-81ED-4DB2-BD59-A6C34878D82A}">
                    <a16:rowId xmlns:a16="http://schemas.microsoft.com/office/drawing/2014/main" val="1348160639"/>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i="0" kern="1200" dirty="0">
                          <a:solidFill>
                            <a:schemeClr val="tx1"/>
                          </a:solidFill>
                          <a:latin typeface="+mn-lt"/>
                          <a:ea typeface="+mn-ea"/>
                          <a:cs typeface="+mn-cs"/>
                        </a:rPr>
                        <a:t>Product A</a:t>
                      </a:r>
                      <a:endParaRPr lang="en-US" sz="1800" b="1"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b="1" i="0" kern="1200" dirty="0">
                          <a:solidFill>
                            <a:schemeClr val="tx1"/>
                          </a:solidFill>
                          <a:latin typeface="+mn-lt"/>
                          <a:ea typeface="+mn-ea"/>
                          <a:cs typeface="+mn-cs"/>
                        </a:rPr>
                        <a:t>Product B</a:t>
                      </a:r>
                      <a:endParaRPr lang="en-US" sz="1800" b="1"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0800264"/>
                  </a:ext>
                </a:extLst>
              </a:tr>
              <a:tr h="370840">
                <a:tc>
                  <a:txBody>
                    <a:bodyPr/>
                    <a:lstStyle/>
                    <a:p>
                      <a:pPr algn="ctr"/>
                      <a:r>
                        <a:rPr lang="en-US" sz="1800" b="1" i="0" dirty="0">
                          <a:latin typeface="+mn-lt"/>
                        </a:rPr>
                        <a:t>M</a:t>
                      </a:r>
                      <a:r>
                        <a:rPr lang="en-US" sz="1800" b="1" i="0" baseline="-25000" dirty="0">
                          <a:latin typeface="+mn-lt"/>
                        </a:rPr>
                        <a:t>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i="0" dirty="0">
                          <a:latin typeface="+mn-lt"/>
                        </a:rPr>
                        <a:t>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kern="1200" dirty="0">
                          <a:solidFill>
                            <a:schemeClr val="tx1"/>
                          </a:solidFill>
                          <a:latin typeface="+mn-lt"/>
                          <a:ea typeface="+mn-ea"/>
                          <a:cs typeface="+mn-cs"/>
                        </a:rPr>
                        <a:t>450</a:t>
                      </a:r>
                      <a:endParaRPr lang="en-US" sz="1800"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6932821"/>
                  </a:ext>
                </a:extLst>
              </a:tr>
              <a:tr h="370840">
                <a:tc>
                  <a:txBody>
                    <a:bodyPr/>
                    <a:lstStyle/>
                    <a:p>
                      <a:pPr algn="ctr"/>
                      <a:r>
                        <a:rPr lang="en-US" sz="1800" b="1" i="0" dirty="0">
                          <a:latin typeface="+mn-lt"/>
                        </a:rPr>
                        <a:t>M</a:t>
                      </a:r>
                      <a:r>
                        <a:rPr lang="en-US" sz="1800" b="1" i="0" baseline="-25000" dirty="0">
                          <a:latin typeface="+mn-lt"/>
                        </a:rPr>
                        <a:t>2</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i="0" dirty="0">
                          <a:latin typeface="+mn-lt"/>
                        </a:rPr>
                        <a:t>2</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kern="1200" dirty="0">
                          <a:solidFill>
                            <a:schemeClr val="tx1"/>
                          </a:solidFill>
                          <a:latin typeface="+mn-lt"/>
                          <a:ea typeface="+mn-ea"/>
                          <a:cs typeface="+mn-cs"/>
                        </a:rPr>
                        <a:t>600</a:t>
                      </a:r>
                      <a:endParaRPr lang="en-US" sz="1800"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5643731"/>
                  </a:ext>
                </a:extLst>
              </a:tr>
              <a:tr h="370840">
                <a:tc>
                  <a:txBody>
                    <a:bodyPr/>
                    <a:lstStyle/>
                    <a:p>
                      <a:pPr algn="ctr"/>
                      <a:r>
                        <a:rPr lang="en-US" sz="1800" b="1" i="0" baseline="0" dirty="0">
                          <a:latin typeface="+mn-lt"/>
                        </a:rPr>
                        <a:t>Profit per unit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i="0" dirty="0">
                          <a:latin typeface="+mn-lt"/>
                        </a:rPr>
                        <a:t>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4</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1762339"/>
                  </a:ext>
                </a:extLst>
              </a:tr>
            </a:tbl>
          </a:graphicData>
        </a:graphic>
      </p:graphicFrame>
      <p:sp>
        <p:nvSpPr>
          <p:cNvPr id="16" name="Content Placeholder 4">
            <a:extLst>
              <a:ext uri="{FF2B5EF4-FFF2-40B4-BE49-F238E27FC236}">
                <a16:creationId xmlns:a16="http://schemas.microsoft.com/office/drawing/2014/main" id="{71CDA333-E0B5-6104-A588-1A4F31BF9709}"/>
              </a:ext>
            </a:extLst>
          </p:cNvPr>
          <p:cNvSpPr txBox="1">
            <a:spLocks/>
          </p:cNvSpPr>
          <p:nvPr/>
        </p:nvSpPr>
        <p:spPr>
          <a:xfrm>
            <a:off x="0" y="5091140"/>
            <a:ext cx="5819677" cy="39090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marR="0" lvl="0" indent="-265113" algn="just" defTabSz="914400" rtl="0" eaLnBrk="1" fontAlgn="auto" latinLnBrk="0" hangingPunct="1">
              <a:lnSpc>
                <a:spcPct val="90000"/>
              </a:lnSpc>
              <a:spcBef>
                <a:spcPts val="1000"/>
              </a:spcBef>
              <a:spcAft>
                <a:spcPts val="0"/>
              </a:spcAft>
              <a:buClr>
                <a:srgbClr val="B84742"/>
              </a:buClr>
              <a:buSzTx/>
              <a:buFont typeface="Wingdings 3" panose="05040102010807070707" pitchFamily="18" charset="2"/>
              <a:buChar char=""/>
              <a:tabLst/>
              <a:defRPr/>
            </a:pPr>
            <a:r>
              <a:rPr kumimoji="0" lang="en-US" sz="2400" b="0" i="0" u="none" strike="noStrike" kern="1200" cap="none" spc="0" normalizeH="0" baseline="0" noProof="0" dirty="0">
                <a:ln>
                  <a:noFill/>
                </a:ln>
                <a:solidFill>
                  <a:srgbClr val="1D6FA9"/>
                </a:solidFill>
                <a:effectLst/>
                <a:uLnTx/>
                <a:uFillTx/>
                <a:latin typeface="Roboto Condensed"/>
                <a:ea typeface="+mn-ea"/>
                <a:cs typeface="+mn-cs"/>
              </a:rPr>
              <a:t>Non-negativity Constraint</a:t>
            </a:r>
            <a:endParaRPr kumimoji="0" lang="en-IN" sz="2400" b="0" i="0" u="none" strike="noStrike" kern="1200" cap="none" spc="0" normalizeH="0" baseline="0" noProof="0" dirty="0">
              <a:ln>
                <a:noFill/>
              </a:ln>
              <a:solidFill>
                <a:srgbClr val="1D6FA9"/>
              </a:solidFill>
              <a:effectLst/>
              <a:uLnTx/>
              <a:uFillTx/>
              <a:latin typeface="Roboto Condensed"/>
              <a:ea typeface="+mn-ea"/>
              <a:cs typeface="+mn-cs"/>
            </a:endParaRPr>
          </a:p>
          <a:p>
            <a:pPr marL="0" marR="0" lvl="0" indent="0" algn="just" defTabSz="914400" rtl="0" eaLnBrk="1" fontAlgn="auto" latinLnBrk="0" hangingPunct="1">
              <a:lnSpc>
                <a:spcPct val="90000"/>
              </a:lnSpc>
              <a:spcBef>
                <a:spcPts val="1000"/>
              </a:spcBef>
              <a:spcAft>
                <a:spcPts val="0"/>
              </a:spcAft>
              <a:buClr>
                <a:srgbClr val="1D6AA4"/>
              </a:buClr>
              <a:buSzTx/>
              <a:buFont typeface="Wingdings 3" panose="05040102010807070707" pitchFamily="18" charset="2"/>
              <a:buNone/>
              <a:tabLst/>
              <a:defRPr/>
            </a:pPr>
            <a:endParaRPr kumimoji="0" lang="en-IN" sz="2400" b="0" i="0" u="none" strike="noStrike" kern="1200" cap="none" spc="0" normalizeH="0" baseline="0" noProof="0" dirty="0">
              <a:ln>
                <a:noFill/>
              </a:ln>
              <a:solidFill>
                <a:srgbClr val="1D6FA9"/>
              </a:solidFill>
              <a:effectLst/>
              <a:uLnTx/>
              <a:uFillTx/>
              <a:latin typeface="Roboto Condensed"/>
              <a:ea typeface="+mn-ea"/>
              <a:cs typeface="+mn-cs"/>
            </a:endParaRPr>
          </a:p>
        </p:txBody>
      </p:sp>
    </p:spTree>
    <p:extLst>
      <p:ext uri="{BB962C8B-B14F-4D97-AF65-F5344CB8AC3E}">
        <p14:creationId xmlns:p14="http://schemas.microsoft.com/office/powerpoint/2010/main" val="233908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P spid="11" grpId="0"/>
      <p:bldP spid="12" grpId="0"/>
      <p:bldP spid="14" grpId="0"/>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073288-1F0C-8DCA-5CAD-8BBC4AA2C8A7}"/>
              </a:ext>
            </a:extLst>
          </p:cNvPr>
          <p:cNvPicPr>
            <a:picLocks/>
          </p:cNvPicPr>
          <p:nvPr/>
        </p:nvPicPr>
        <p:blipFill rotWithShape="1">
          <a:blip r:embed="rId2">
            <a:extLst>
              <a:ext uri="{28A0092B-C50C-407E-A947-70E740481C1C}">
                <a14:useLocalDpi xmlns:a14="http://schemas.microsoft.com/office/drawing/2010/main" val="0"/>
              </a:ext>
            </a:extLst>
          </a:blip>
          <a:srcRect r="17567"/>
          <a:stretch/>
        </p:blipFill>
        <p:spPr>
          <a:xfrm>
            <a:off x="5690140" y="102636"/>
            <a:ext cx="6400800" cy="6400800"/>
          </a:xfrm>
          <a:prstGeom prst="rect">
            <a:avLst/>
          </a:prstGeom>
          <a:ln w="28575">
            <a:noFill/>
          </a:ln>
        </p:spPr>
      </p:pic>
      <p:sp>
        <p:nvSpPr>
          <p:cNvPr id="5" name="TextBox 4">
            <a:extLst>
              <a:ext uri="{FF2B5EF4-FFF2-40B4-BE49-F238E27FC236}">
                <a16:creationId xmlns:a16="http://schemas.microsoft.com/office/drawing/2014/main" id="{34BF2209-D116-5B25-9BC2-C4BC96DCF252}"/>
              </a:ext>
            </a:extLst>
          </p:cNvPr>
          <p:cNvSpPr txBox="1"/>
          <p:nvPr/>
        </p:nvSpPr>
        <p:spPr>
          <a:xfrm>
            <a:off x="6285120" y="5747005"/>
            <a:ext cx="216774" cy="369332"/>
          </a:xfrm>
          <a:prstGeom prst="rect">
            <a:avLst/>
          </a:prstGeom>
          <a:noFill/>
        </p:spPr>
        <p:txBody>
          <a:bodyPr wrap="square" rtlCol="0">
            <a:spAutoFit/>
          </a:bodyPr>
          <a:lstStyle/>
          <a:p>
            <a:pPr algn="ctr"/>
            <a:r>
              <a:rPr lang="en-US" dirty="0"/>
              <a:t>O</a:t>
            </a:r>
          </a:p>
        </p:txBody>
      </p:sp>
      <p:sp>
        <p:nvSpPr>
          <p:cNvPr id="6" name="TextBox 5">
            <a:extLst>
              <a:ext uri="{FF2B5EF4-FFF2-40B4-BE49-F238E27FC236}">
                <a16:creationId xmlns:a16="http://schemas.microsoft.com/office/drawing/2014/main" id="{D404090C-5444-73F8-7D81-E037B2A4F34F}"/>
              </a:ext>
            </a:extLst>
          </p:cNvPr>
          <p:cNvSpPr txBox="1"/>
          <p:nvPr/>
        </p:nvSpPr>
        <p:spPr>
          <a:xfrm>
            <a:off x="6285120" y="5747005"/>
            <a:ext cx="216774" cy="369332"/>
          </a:xfrm>
          <a:prstGeom prst="rect">
            <a:avLst/>
          </a:prstGeom>
          <a:noFill/>
        </p:spPr>
        <p:txBody>
          <a:bodyPr wrap="square" rtlCol="0">
            <a:spAutoFit/>
          </a:bodyPr>
          <a:lstStyle/>
          <a:p>
            <a:pPr algn="ctr"/>
            <a:r>
              <a:rPr lang="en-US" dirty="0">
                <a:solidFill>
                  <a:srgbClr val="FF0000"/>
                </a:solidFill>
              </a:rPr>
              <a:t>O</a:t>
            </a:r>
          </a:p>
        </p:txBody>
      </p:sp>
      <p:sp>
        <p:nvSpPr>
          <p:cNvPr id="7" name="TextBox 6">
            <a:extLst>
              <a:ext uri="{FF2B5EF4-FFF2-40B4-BE49-F238E27FC236}">
                <a16:creationId xmlns:a16="http://schemas.microsoft.com/office/drawing/2014/main" id="{99725875-4E45-E244-0205-A869FE4BAFA4}"/>
              </a:ext>
            </a:extLst>
          </p:cNvPr>
          <p:cNvSpPr txBox="1"/>
          <p:nvPr/>
        </p:nvSpPr>
        <p:spPr>
          <a:xfrm>
            <a:off x="8260028" y="5792112"/>
            <a:ext cx="576000" cy="324000"/>
          </a:xfrm>
          <a:prstGeom prst="rect">
            <a:avLst/>
          </a:prstGeom>
          <a:noFill/>
        </p:spPr>
        <p:txBody>
          <a:bodyPr wrap="square" rtlCol="0">
            <a:spAutoFit/>
          </a:bodyPr>
          <a:lstStyle/>
          <a:p>
            <a:pPr algn="ctr"/>
            <a:r>
              <a:rPr lang="en-US" dirty="0"/>
              <a:t>300</a:t>
            </a:r>
          </a:p>
        </p:txBody>
      </p:sp>
      <p:cxnSp>
        <p:nvCxnSpPr>
          <p:cNvPr id="8" name="Straight Arrow Connector 7">
            <a:extLst>
              <a:ext uri="{FF2B5EF4-FFF2-40B4-BE49-F238E27FC236}">
                <a16:creationId xmlns:a16="http://schemas.microsoft.com/office/drawing/2014/main" id="{02264E4D-0DD0-EC21-5B5D-388CE39726C8}"/>
              </a:ext>
            </a:extLst>
          </p:cNvPr>
          <p:cNvCxnSpPr/>
          <p:nvPr/>
        </p:nvCxnSpPr>
        <p:spPr>
          <a:xfrm flipV="1">
            <a:off x="6457482" y="497602"/>
            <a:ext cx="0" cy="530352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D6E4A2A-0F95-DD63-4305-1AACCFC5148C}"/>
              </a:ext>
            </a:extLst>
          </p:cNvPr>
          <p:cNvCxnSpPr/>
          <p:nvPr/>
        </p:nvCxnSpPr>
        <p:spPr>
          <a:xfrm>
            <a:off x="6453626" y="5798086"/>
            <a:ext cx="5303520"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00999E3-3A5D-AB0F-63E8-70663280CB37}"/>
              </a:ext>
            </a:extLst>
          </p:cNvPr>
          <p:cNvCxnSpPr>
            <a:cxnSpLocks/>
          </p:cNvCxnSpPr>
          <p:nvPr/>
        </p:nvCxnSpPr>
        <p:spPr>
          <a:xfrm>
            <a:off x="6230975" y="1048400"/>
            <a:ext cx="2497526" cy="50950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09FAFA9-9CE7-20F1-EDAC-9A0D092A9C49}"/>
              </a:ext>
            </a:extLst>
          </p:cNvPr>
          <p:cNvCxnSpPr>
            <a:cxnSpLocks/>
          </p:cNvCxnSpPr>
          <p:nvPr/>
        </p:nvCxnSpPr>
        <p:spPr>
          <a:xfrm>
            <a:off x="6230975" y="2373882"/>
            <a:ext cx="3774291" cy="38541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F9E8C9A-69B2-83A8-32BA-6095F012D835}"/>
              </a:ext>
            </a:extLst>
          </p:cNvPr>
          <p:cNvCxnSpPr>
            <a:cxnSpLocks/>
            <a:endCxn id="15" idx="0"/>
          </p:cNvCxnSpPr>
          <p:nvPr/>
        </p:nvCxnSpPr>
        <p:spPr>
          <a:xfrm>
            <a:off x="6463940" y="5086307"/>
            <a:ext cx="688196" cy="705805"/>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EEAEA46-E44B-7AEC-9FEB-1B9A07406771}"/>
              </a:ext>
            </a:extLst>
          </p:cNvPr>
          <p:cNvSpPr txBox="1"/>
          <p:nvPr/>
        </p:nvSpPr>
        <p:spPr>
          <a:xfrm>
            <a:off x="11508412" y="5860611"/>
            <a:ext cx="468000" cy="369332"/>
          </a:xfrm>
          <a:prstGeom prst="rect">
            <a:avLst/>
          </a:prstGeom>
          <a:noFill/>
        </p:spPr>
        <p:txBody>
          <a:bodyPr wrap="square">
            <a:spAutoFit/>
          </a:bodyPr>
          <a:lstStyle/>
          <a:p>
            <a:pPr algn="ctr"/>
            <a:r>
              <a:rPr lang="en-US" dirty="0"/>
              <a:t>X </a:t>
            </a:r>
            <a:r>
              <a:rPr lang="en-US" baseline="-25000" dirty="0"/>
              <a:t>1</a:t>
            </a:r>
          </a:p>
        </p:txBody>
      </p:sp>
      <p:sp>
        <p:nvSpPr>
          <p:cNvPr id="14" name="TextBox 13">
            <a:extLst>
              <a:ext uri="{FF2B5EF4-FFF2-40B4-BE49-F238E27FC236}">
                <a16:creationId xmlns:a16="http://schemas.microsoft.com/office/drawing/2014/main" id="{00B9EB80-71E8-0AEE-1595-B1B74210B85D}"/>
              </a:ext>
            </a:extLst>
          </p:cNvPr>
          <p:cNvSpPr txBox="1"/>
          <p:nvPr/>
        </p:nvSpPr>
        <p:spPr>
          <a:xfrm>
            <a:off x="5962514" y="198636"/>
            <a:ext cx="558671" cy="369332"/>
          </a:xfrm>
          <a:prstGeom prst="rect">
            <a:avLst/>
          </a:prstGeom>
          <a:noFill/>
        </p:spPr>
        <p:txBody>
          <a:bodyPr wrap="square">
            <a:spAutoFit/>
          </a:bodyPr>
          <a:lstStyle/>
          <a:p>
            <a:pPr algn="ctr"/>
            <a:r>
              <a:rPr lang="en-US" dirty="0"/>
              <a:t>X </a:t>
            </a:r>
            <a:r>
              <a:rPr lang="en-US" baseline="-25000" dirty="0"/>
              <a:t>2</a:t>
            </a:r>
          </a:p>
        </p:txBody>
      </p:sp>
      <p:sp>
        <p:nvSpPr>
          <p:cNvPr id="15" name="TextBox 14">
            <a:extLst>
              <a:ext uri="{FF2B5EF4-FFF2-40B4-BE49-F238E27FC236}">
                <a16:creationId xmlns:a16="http://schemas.microsoft.com/office/drawing/2014/main" id="{2C14B5B0-EEC5-048C-EC8E-3EB0D754B49A}"/>
              </a:ext>
            </a:extLst>
          </p:cNvPr>
          <p:cNvSpPr txBox="1"/>
          <p:nvPr/>
        </p:nvSpPr>
        <p:spPr>
          <a:xfrm>
            <a:off x="6864136" y="5792112"/>
            <a:ext cx="576000" cy="324000"/>
          </a:xfrm>
          <a:prstGeom prst="rect">
            <a:avLst/>
          </a:prstGeom>
          <a:noFill/>
        </p:spPr>
        <p:txBody>
          <a:bodyPr wrap="square" rtlCol="0">
            <a:spAutoFit/>
          </a:bodyPr>
          <a:lstStyle/>
          <a:p>
            <a:pPr algn="ctr"/>
            <a:r>
              <a:rPr lang="en-US" dirty="0"/>
              <a:t>100</a:t>
            </a:r>
          </a:p>
        </p:txBody>
      </p:sp>
      <p:sp>
        <p:nvSpPr>
          <p:cNvPr id="16" name="TextBox 15">
            <a:extLst>
              <a:ext uri="{FF2B5EF4-FFF2-40B4-BE49-F238E27FC236}">
                <a16:creationId xmlns:a16="http://schemas.microsoft.com/office/drawing/2014/main" id="{236EC363-2E4B-3C3F-4882-6F6E461989F2}"/>
              </a:ext>
            </a:extLst>
          </p:cNvPr>
          <p:cNvSpPr txBox="1"/>
          <p:nvPr/>
        </p:nvSpPr>
        <p:spPr>
          <a:xfrm>
            <a:off x="7562082" y="5792112"/>
            <a:ext cx="576000" cy="324000"/>
          </a:xfrm>
          <a:prstGeom prst="rect">
            <a:avLst/>
          </a:prstGeom>
          <a:noFill/>
        </p:spPr>
        <p:txBody>
          <a:bodyPr wrap="square" rtlCol="0">
            <a:spAutoFit/>
          </a:bodyPr>
          <a:lstStyle/>
          <a:p>
            <a:pPr algn="ctr"/>
            <a:r>
              <a:rPr lang="en-US" dirty="0"/>
              <a:t>200</a:t>
            </a:r>
          </a:p>
        </p:txBody>
      </p:sp>
      <p:sp>
        <p:nvSpPr>
          <p:cNvPr id="17" name="TextBox 16">
            <a:extLst>
              <a:ext uri="{FF2B5EF4-FFF2-40B4-BE49-F238E27FC236}">
                <a16:creationId xmlns:a16="http://schemas.microsoft.com/office/drawing/2014/main" id="{CFD71FE4-E5F1-AAD5-2C40-E2A7451FB4CE}"/>
              </a:ext>
            </a:extLst>
          </p:cNvPr>
          <p:cNvSpPr txBox="1"/>
          <p:nvPr/>
        </p:nvSpPr>
        <p:spPr>
          <a:xfrm>
            <a:off x="11051812" y="5792112"/>
            <a:ext cx="576000" cy="324000"/>
          </a:xfrm>
          <a:prstGeom prst="rect">
            <a:avLst/>
          </a:prstGeom>
          <a:noFill/>
        </p:spPr>
        <p:txBody>
          <a:bodyPr wrap="square" rtlCol="0">
            <a:spAutoFit/>
          </a:bodyPr>
          <a:lstStyle/>
          <a:p>
            <a:pPr algn="ctr"/>
            <a:r>
              <a:rPr lang="en-US" dirty="0"/>
              <a:t>700</a:t>
            </a:r>
          </a:p>
        </p:txBody>
      </p:sp>
      <p:sp>
        <p:nvSpPr>
          <p:cNvPr id="18" name="TextBox 17">
            <a:extLst>
              <a:ext uri="{FF2B5EF4-FFF2-40B4-BE49-F238E27FC236}">
                <a16:creationId xmlns:a16="http://schemas.microsoft.com/office/drawing/2014/main" id="{6D73A5D4-0DC7-E1A3-CAF4-7F283B122251}"/>
              </a:ext>
            </a:extLst>
          </p:cNvPr>
          <p:cNvSpPr txBox="1"/>
          <p:nvPr/>
        </p:nvSpPr>
        <p:spPr>
          <a:xfrm>
            <a:off x="10353866" y="5792112"/>
            <a:ext cx="576000" cy="324000"/>
          </a:xfrm>
          <a:prstGeom prst="rect">
            <a:avLst/>
          </a:prstGeom>
          <a:noFill/>
        </p:spPr>
        <p:txBody>
          <a:bodyPr wrap="square" rtlCol="0">
            <a:spAutoFit/>
          </a:bodyPr>
          <a:lstStyle/>
          <a:p>
            <a:pPr algn="ctr"/>
            <a:r>
              <a:rPr lang="en-US" dirty="0"/>
              <a:t>600</a:t>
            </a:r>
          </a:p>
        </p:txBody>
      </p:sp>
      <p:sp>
        <p:nvSpPr>
          <p:cNvPr id="19" name="TextBox 18">
            <a:extLst>
              <a:ext uri="{FF2B5EF4-FFF2-40B4-BE49-F238E27FC236}">
                <a16:creationId xmlns:a16="http://schemas.microsoft.com/office/drawing/2014/main" id="{5D5CBA84-9365-5D71-C981-A3A0669BA051}"/>
              </a:ext>
            </a:extLst>
          </p:cNvPr>
          <p:cNvSpPr txBox="1"/>
          <p:nvPr/>
        </p:nvSpPr>
        <p:spPr>
          <a:xfrm>
            <a:off x="9655920" y="5792112"/>
            <a:ext cx="576000" cy="324000"/>
          </a:xfrm>
          <a:prstGeom prst="rect">
            <a:avLst/>
          </a:prstGeom>
          <a:noFill/>
        </p:spPr>
        <p:txBody>
          <a:bodyPr wrap="square" rtlCol="0">
            <a:spAutoFit/>
          </a:bodyPr>
          <a:lstStyle/>
          <a:p>
            <a:pPr algn="ctr"/>
            <a:r>
              <a:rPr lang="en-US" dirty="0"/>
              <a:t>500</a:t>
            </a:r>
          </a:p>
        </p:txBody>
      </p:sp>
      <p:sp>
        <p:nvSpPr>
          <p:cNvPr id="20" name="TextBox 19">
            <a:extLst>
              <a:ext uri="{FF2B5EF4-FFF2-40B4-BE49-F238E27FC236}">
                <a16:creationId xmlns:a16="http://schemas.microsoft.com/office/drawing/2014/main" id="{34BC642F-4581-716F-2A4F-C1216B4447ED}"/>
              </a:ext>
            </a:extLst>
          </p:cNvPr>
          <p:cNvSpPr txBox="1"/>
          <p:nvPr/>
        </p:nvSpPr>
        <p:spPr>
          <a:xfrm>
            <a:off x="8957974" y="5792112"/>
            <a:ext cx="576000" cy="324000"/>
          </a:xfrm>
          <a:prstGeom prst="rect">
            <a:avLst/>
          </a:prstGeom>
          <a:noFill/>
        </p:spPr>
        <p:txBody>
          <a:bodyPr wrap="square" rtlCol="0">
            <a:spAutoFit/>
          </a:bodyPr>
          <a:lstStyle/>
          <a:p>
            <a:pPr algn="ctr"/>
            <a:r>
              <a:rPr lang="en-US" dirty="0"/>
              <a:t>400</a:t>
            </a:r>
          </a:p>
        </p:txBody>
      </p:sp>
      <p:sp>
        <p:nvSpPr>
          <p:cNvPr id="21" name="TextBox 20">
            <a:extLst>
              <a:ext uri="{FF2B5EF4-FFF2-40B4-BE49-F238E27FC236}">
                <a16:creationId xmlns:a16="http://schemas.microsoft.com/office/drawing/2014/main" id="{82ED4D45-7799-D05E-98AE-7E54367CB9AD}"/>
              </a:ext>
            </a:extLst>
          </p:cNvPr>
          <p:cNvSpPr txBox="1"/>
          <p:nvPr/>
        </p:nvSpPr>
        <p:spPr>
          <a:xfrm>
            <a:off x="5928746" y="4903132"/>
            <a:ext cx="576000" cy="369332"/>
          </a:xfrm>
          <a:prstGeom prst="rect">
            <a:avLst/>
          </a:prstGeom>
          <a:noFill/>
        </p:spPr>
        <p:txBody>
          <a:bodyPr wrap="square" rtlCol="0" anchor="ctr">
            <a:spAutoFit/>
          </a:bodyPr>
          <a:lstStyle/>
          <a:p>
            <a:pPr algn="ctr"/>
            <a:r>
              <a:rPr lang="en-US" dirty="0"/>
              <a:t>100</a:t>
            </a:r>
          </a:p>
        </p:txBody>
      </p:sp>
      <p:sp>
        <p:nvSpPr>
          <p:cNvPr id="22" name="TextBox 21">
            <a:extLst>
              <a:ext uri="{FF2B5EF4-FFF2-40B4-BE49-F238E27FC236}">
                <a16:creationId xmlns:a16="http://schemas.microsoft.com/office/drawing/2014/main" id="{3B81E126-154D-FD33-372A-88C362D64C17}"/>
              </a:ext>
            </a:extLst>
          </p:cNvPr>
          <p:cNvSpPr txBox="1"/>
          <p:nvPr/>
        </p:nvSpPr>
        <p:spPr>
          <a:xfrm>
            <a:off x="5928746" y="4191484"/>
            <a:ext cx="576000" cy="369332"/>
          </a:xfrm>
          <a:prstGeom prst="rect">
            <a:avLst/>
          </a:prstGeom>
          <a:noFill/>
        </p:spPr>
        <p:txBody>
          <a:bodyPr wrap="square" rtlCol="0" anchor="ctr">
            <a:spAutoFit/>
          </a:bodyPr>
          <a:lstStyle/>
          <a:p>
            <a:pPr algn="ctr"/>
            <a:r>
              <a:rPr lang="en-US" dirty="0"/>
              <a:t>200</a:t>
            </a:r>
          </a:p>
        </p:txBody>
      </p:sp>
      <p:sp>
        <p:nvSpPr>
          <p:cNvPr id="23" name="TextBox 22">
            <a:extLst>
              <a:ext uri="{FF2B5EF4-FFF2-40B4-BE49-F238E27FC236}">
                <a16:creationId xmlns:a16="http://schemas.microsoft.com/office/drawing/2014/main" id="{CC9F2E97-F162-1BA0-BD2B-0E9DC259AC95}"/>
              </a:ext>
            </a:extLst>
          </p:cNvPr>
          <p:cNvSpPr txBox="1"/>
          <p:nvPr/>
        </p:nvSpPr>
        <p:spPr>
          <a:xfrm>
            <a:off x="5928746" y="3479838"/>
            <a:ext cx="576000" cy="369332"/>
          </a:xfrm>
          <a:prstGeom prst="rect">
            <a:avLst/>
          </a:prstGeom>
          <a:noFill/>
        </p:spPr>
        <p:txBody>
          <a:bodyPr wrap="square" rtlCol="0" anchor="ctr">
            <a:spAutoFit/>
          </a:bodyPr>
          <a:lstStyle/>
          <a:p>
            <a:pPr algn="ctr"/>
            <a:r>
              <a:rPr lang="en-US" dirty="0"/>
              <a:t>300</a:t>
            </a:r>
          </a:p>
        </p:txBody>
      </p:sp>
      <p:sp>
        <p:nvSpPr>
          <p:cNvPr id="24" name="TextBox 23">
            <a:extLst>
              <a:ext uri="{FF2B5EF4-FFF2-40B4-BE49-F238E27FC236}">
                <a16:creationId xmlns:a16="http://schemas.microsoft.com/office/drawing/2014/main" id="{5A66BB7F-C017-746D-6BAA-E1686C221DA8}"/>
              </a:ext>
            </a:extLst>
          </p:cNvPr>
          <p:cNvSpPr txBox="1"/>
          <p:nvPr/>
        </p:nvSpPr>
        <p:spPr>
          <a:xfrm>
            <a:off x="5928746" y="2768192"/>
            <a:ext cx="576000" cy="369332"/>
          </a:xfrm>
          <a:prstGeom prst="rect">
            <a:avLst/>
          </a:prstGeom>
          <a:noFill/>
        </p:spPr>
        <p:txBody>
          <a:bodyPr wrap="square" rtlCol="0" anchor="ctr">
            <a:spAutoFit/>
          </a:bodyPr>
          <a:lstStyle/>
          <a:p>
            <a:pPr algn="ctr"/>
            <a:r>
              <a:rPr lang="en-US" dirty="0"/>
              <a:t>400</a:t>
            </a:r>
          </a:p>
        </p:txBody>
      </p:sp>
      <p:sp>
        <p:nvSpPr>
          <p:cNvPr id="25" name="TextBox 24">
            <a:extLst>
              <a:ext uri="{FF2B5EF4-FFF2-40B4-BE49-F238E27FC236}">
                <a16:creationId xmlns:a16="http://schemas.microsoft.com/office/drawing/2014/main" id="{0542FAEB-6762-F1FC-8A27-9D155004BF80}"/>
              </a:ext>
            </a:extLst>
          </p:cNvPr>
          <p:cNvSpPr txBox="1"/>
          <p:nvPr/>
        </p:nvSpPr>
        <p:spPr>
          <a:xfrm>
            <a:off x="5928746" y="2056546"/>
            <a:ext cx="576000" cy="369332"/>
          </a:xfrm>
          <a:prstGeom prst="rect">
            <a:avLst/>
          </a:prstGeom>
          <a:noFill/>
        </p:spPr>
        <p:txBody>
          <a:bodyPr wrap="square" rtlCol="0" anchor="ctr">
            <a:spAutoFit/>
          </a:bodyPr>
          <a:lstStyle/>
          <a:p>
            <a:pPr algn="ctr"/>
            <a:r>
              <a:rPr lang="en-US" dirty="0"/>
              <a:t>500</a:t>
            </a:r>
          </a:p>
        </p:txBody>
      </p:sp>
      <p:sp>
        <p:nvSpPr>
          <p:cNvPr id="26" name="TextBox 25">
            <a:extLst>
              <a:ext uri="{FF2B5EF4-FFF2-40B4-BE49-F238E27FC236}">
                <a16:creationId xmlns:a16="http://schemas.microsoft.com/office/drawing/2014/main" id="{E94B7D11-D7A8-2CE9-F7AF-A212C079990D}"/>
              </a:ext>
            </a:extLst>
          </p:cNvPr>
          <p:cNvSpPr txBox="1"/>
          <p:nvPr/>
        </p:nvSpPr>
        <p:spPr>
          <a:xfrm>
            <a:off x="5928746" y="1344900"/>
            <a:ext cx="576000" cy="369332"/>
          </a:xfrm>
          <a:prstGeom prst="rect">
            <a:avLst/>
          </a:prstGeom>
          <a:noFill/>
        </p:spPr>
        <p:txBody>
          <a:bodyPr wrap="square" rtlCol="0" anchor="ctr">
            <a:spAutoFit/>
          </a:bodyPr>
          <a:lstStyle/>
          <a:p>
            <a:pPr algn="ctr"/>
            <a:r>
              <a:rPr lang="en-US" dirty="0"/>
              <a:t>600</a:t>
            </a:r>
          </a:p>
        </p:txBody>
      </p:sp>
      <p:sp>
        <p:nvSpPr>
          <p:cNvPr id="27" name="TextBox 26">
            <a:extLst>
              <a:ext uri="{FF2B5EF4-FFF2-40B4-BE49-F238E27FC236}">
                <a16:creationId xmlns:a16="http://schemas.microsoft.com/office/drawing/2014/main" id="{2D1B9DCD-4995-C484-BA21-7E13963F601F}"/>
              </a:ext>
            </a:extLst>
          </p:cNvPr>
          <p:cNvSpPr txBox="1"/>
          <p:nvPr/>
        </p:nvSpPr>
        <p:spPr>
          <a:xfrm>
            <a:off x="5928746" y="633252"/>
            <a:ext cx="576000" cy="369332"/>
          </a:xfrm>
          <a:prstGeom prst="rect">
            <a:avLst/>
          </a:prstGeom>
          <a:noFill/>
        </p:spPr>
        <p:txBody>
          <a:bodyPr wrap="square" rtlCol="0" anchor="ctr">
            <a:spAutoFit/>
          </a:bodyPr>
          <a:lstStyle/>
          <a:p>
            <a:pPr algn="ctr"/>
            <a:r>
              <a:rPr lang="en-US" dirty="0"/>
              <a:t>700</a:t>
            </a:r>
          </a:p>
        </p:txBody>
      </p:sp>
      <p:sp>
        <p:nvSpPr>
          <p:cNvPr id="28" name="Oval 27">
            <a:extLst>
              <a:ext uri="{FF2B5EF4-FFF2-40B4-BE49-F238E27FC236}">
                <a16:creationId xmlns:a16="http://schemas.microsoft.com/office/drawing/2014/main" id="{787EC17E-C0B1-5AD5-5DDB-CE89C1038DDB}"/>
              </a:ext>
            </a:extLst>
          </p:cNvPr>
          <p:cNvSpPr/>
          <p:nvPr/>
        </p:nvSpPr>
        <p:spPr>
          <a:xfrm>
            <a:off x="6396746" y="2543034"/>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42799DBE-C0B7-7D2A-45EC-FD34350A1D82}"/>
              </a:ext>
            </a:extLst>
          </p:cNvPr>
          <p:cNvSpPr/>
          <p:nvPr/>
        </p:nvSpPr>
        <p:spPr>
          <a:xfrm>
            <a:off x="9540475" y="5747122"/>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CB6373B8-107F-1608-A5B4-066195BA599D}"/>
              </a:ext>
            </a:extLst>
          </p:cNvPr>
          <p:cNvSpPr/>
          <p:nvPr/>
        </p:nvSpPr>
        <p:spPr>
          <a:xfrm>
            <a:off x="8490865" y="5747122"/>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36FB03E3-3438-9D68-46B1-3C5D0F36B956}"/>
              </a:ext>
            </a:extLst>
          </p:cNvPr>
          <p:cNvSpPr/>
          <p:nvPr/>
        </p:nvSpPr>
        <p:spPr>
          <a:xfrm>
            <a:off x="6403889" y="1479200"/>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2" name="Straight Connector 31">
            <a:extLst>
              <a:ext uri="{FF2B5EF4-FFF2-40B4-BE49-F238E27FC236}">
                <a16:creationId xmlns:a16="http://schemas.microsoft.com/office/drawing/2014/main" id="{9B0F9210-9477-EF27-C2A5-F6999C4EC76C}"/>
              </a:ext>
            </a:extLst>
          </p:cNvPr>
          <p:cNvCxnSpPr>
            <a:cxnSpLocks/>
          </p:cNvCxnSpPr>
          <p:nvPr/>
        </p:nvCxnSpPr>
        <p:spPr>
          <a:xfrm>
            <a:off x="6465851" y="5234150"/>
            <a:ext cx="546215" cy="560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58AD19C-9558-9A0F-1088-2F732725185D}"/>
              </a:ext>
            </a:extLst>
          </p:cNvPr>
          <p:cNvCxnSpPr>
            <a:cxnSpLocks/>
          </p:cNvCxnSpPr>
          <p:nvPr/>
        </p:nvCxnSpPr>
        <p:spPr>
          <a:xfrm>
            <a:off x="6461015" y="5368596"/>
            <a:ext cx="416947" cy="427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B5E367A-BC69-D07E-CE36-A83B69DE355B}"/>
              </a:ext>
            </a:extLst>
          </p:cNvPr>
          <p:cNvCxnSpPr>
            <a:cxnSpLocks/>
          </p:cNvCxnSpPr>
          <p:nvPr/>
        </p:nvCxnSpPr>
        <p:spPr>
          <a:xfrm>
            <a:off x="6462955" y="5509991"/>
            <a:ext cx="272690" cy="279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8B4095C-EAD9-78FE-4305-CF63B70CCC11}"/>
              </a:ext>
            </a:extLst>
          </p:cNvPr>
          <p:cNvCxnSpPr>
            <a:cxnSpLocks/>
          </p:cNvCxnSpPr>
          <p:nvPr/>
        </p:nvCxnSpPr>
        <p:spPr>
          <a:xfrm>
            <a:off x="6464405" y="5650884"/>
            <a:ext cx="144458" cy="148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157B44-14B5-E93A-B8F3-AEFAA31F2955}"/>
              </a:ext>
            </a:extLst>
          </p:cNvPr>
          <p:cNvCxnSpPr>
            <a:cxnSpLocks/>
          </p:cNvCxnSpPr>
          <p:nvPr/>
        </p:nvCxnSpPr>
        <p:spPr>
          <a:xfrm>
            <a:off x="6463940" y="4945079"/>
            <a:ext cx="831725" cy="8530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692C931-D89D-E279-1180-D1A9607A201C}"/>
              </a:ext>
            </a:extLst>
          </p:cNvPr>
          <p:cNvCxnSpPr>
            <a:cxnSpLocks/>
          </p:cNvCxnSpPr>
          <p:nvPr/>
        </p:nvCxnSpPr>
        <p:spPr>
          <a:xfrm>
            <a:off x="6463940" y="4822386"/>
            <a:ext cx="945533" cy="969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C9B089B-0DA6-7DEB-6B69-986EFC08AD69}"/>
              </a:ext>
            </a:extLst>
          </p:cNvPr>
          <p:cNvCxnSpPr>
            <a:cxnSpLocks/>
          </p:cNvCxnSpPr>
          <p:nvPr/>
        </p:nvCxnSpPr>
        <p:spPr>
          <a:xfrm>
            <a:off x="6454793" y="4690312"/>
            <a:ext cx="1077769" cy="1105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9267D9B-490A-2D56-0E19-FDD721D088A2}"/>
              </a:ext>
            </a:extLst>
          </p:cNvPr>
          <p:cNvCxnSpPr>
            <a:cxnSpLocks/>
          </p:cNvCxnSpPr>
          <p:nvPr/>
        </p:nvCxnSpPr>
        <p:spPr>
          <a:xfrm>
            <a:off x="6449746" y="4562443"/>
            <a:ext cx="1199331" cy="12300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DCB014-24F7-62E5-D542-287086D61660}"/>
              </a:ext>
            </a:extLst>
          </p:cNvPr>
          <p:cNvCxnSpPr>
            <a:cxnSpLocks/>
          </p:cNvCxnSpPr>
          <p:nvPr/>
        </p:nvCxnSpPr>
        <p:spPr>
          <a:xfrm>
            <a:off x="6460342" y="4450617"/>
            <a:ext cx="1312276" cy="1345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AEBDF66-625A-C6E0-9B95-DA265B09C1F8}"/>
              </a:ext>
            </a:extLst>
          </p:cNvPr>
          <p:cNvCxnSpPr>
            <a:cxnSpLocks/>
          </p:cNvCxnSpPr>
          <p:nvPr/>
        </p:nvCxnSpPr>
        <p:spPr>
          <a:xfrm>
            <a:off x="6455321" y="4322774"/>
            <a:ext cx="1441465" cy="1478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C55FF57-ADD4-9DDC-F4DE-59E3A6ED198E}"/>
              </a:ext>
            </a:extLst>
          </p:cNvPr>
          <p:cNvCxnSpPr>
            <a:cxnSpLocks/>
          </p:cNvCxnSpPr>
          <p:nvPr/>
        </p:nvCxnSpPr>
        <p:spPr>
          <a:xfrm>
            <a:off x="6459555" y="4204424"/>
            <a:ext cx="1552074" cy="1591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7E05AE-9871-B694-4A72-20C696876F13}"/>
              </a:ext>
            </a:extLst>
          </p:cNvPr>
          <p:cNvCxnSpPr>
            <a:cxnSpLocks/>
          </p:cNvCxnSpPr>
          <p:nvPr/>
        </p:nvCxnSpPr>
        <p:spPr>
          <a:xfrm>
            <a:off x="6461968" y="4084206"/>
            <a:ext cx="1662179" cy="1704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4284B92-D978-7AF0-1407-FC35D4E969F3}"/>
              </a:ext>
            </a:extLst>
          </p:cNvPr>
          <p:cNvCxnSpPr>
            <a:cxnSpLocks/>
          </p:cNvCxnSpPr>
          <p:nvPr/>
        </p:nvCxnSpPr>
        <p:spPr>
          <a:xfrm>
            <a:off x="6466434" y="3966093"/>
            <a:ext cx="1774880" cy="1820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78CA4D7-28CB-514C-CF1C-4E975FBD3A7E}"/>
              </a:ext>
            </a:extLst>
          </p:cNvPr>
          <p:cNvCxnSpPr>
            <a:cxnSpLocks/>
          </p:cNvCxnSpPr>
          <p:nvPr/>
        </p:nvCxnSpPr>
        <p:spPr>
          <a:xfrm>
            <a:off x="6463151" y="3840032"/>
            <a:ext cx="1916908" cy="1965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0C5C949-2553-1979-3B97-027EB48F6FFB}"/>
              </a:ext>
            </a:extLst>
          </p:cNvPr>
          <p:cNvCxnSpPr>
            <a:cxnSpLocks/>
          </p:cNvCxnSpPr>
          <p:nvPr/>
        </p:nvCxnSpPr>
        <p:spPr>
          <a:xfrm>
            <a:off x="6459602" y="3713699"/>
            <a:ext cx="2023582" cy="2075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82422D7-1D37-13C2-5EC3-A73328418EA8}"/>
              </a:ext>
            </a:extLst>
          </p:cNvPr>
          <p:cNvCxnSpPr>
            <a:cxnSpLocks/>
          </p:cNvCxnSpPr>
          <p:nvPr/>
        </p:nvCxnSpPr>
        <p:spPr>
          <a:xfrm>
            <a:off x="6457074" y="3581017"/>
            <a:ext cx="1998910" cy="20500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F0801C3-6E46-471A-0CE8-FE1CE4017D80}"/>
              </a:ext>
            </a:extLst>
          </p:cNvPr>
          <p:cNvCxnSpPr>
            <a:cxnSpLocks/>
          </p:cNvCxnSpPr>
          <p:nvPr/>
        </p:nvCxnSpPr>
        <p:spPr>
          <a:xfrm>
            <a:off x="6457228" y="3451085"/>
            <a:ext cx="1847336" cy="1894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87115C8-E63B-B1D3-8F76-C2E58FDED2C5}"/>
              </a:ext>
            </a:extLst>
          </p:cNvPr>
          <p:cNvCxnSpPr>
            <a:cxnSpLocks/>
          </p:cNvCxnSpPr>
          <p:nvPr/>
        </p:nvCxnSpPr>
        <p:spPr>
          <a:xfrm>
            <a:off x="6461674" y="3325555"/>
            <a:ext cx="1708077" cy="1751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A7022EA-7202-0DD5-171A-C43645FD4CD8}"/>
              </a:ext>
            </a:extLst>
          </p:cNvPr>
          <p:cNvCxnSpPr>
            <a:cxnSpLocks/>
          </p:cNvCxnSpPr>
          <p:nvPr/>
        </p:nvCxnSpPr>
        <p:spPr>
          <a:xfrm>
            <a:off x="6455272" y="3188900"/>
            <a:ext cx="1559912" cy="15998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4721B58-7EC6-8125-0D7E-9FBED2F74ED1}"/>
              </a:ext>
            </a:extLst>
          </p:cNvPr>
          <p:cNvCxnSpPr>
            <a:cxnSpLocks/>
          </p:cNvCxnSpPr>
          <p:nvPr/>
        </p:nvCxnSpPr>
        <p:spPr>
          <a:xfrm>
            <a:off x="6457637" y="3061236"/>
            <a:ext cx="1413261" cy="1449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E779327-48BD-8D46-1A6F-526DB9FF0263}"/>
              </a:ext>
            </a:extLst>
          </p:cNvPr>
          <p:cNvCxnSpPr>
            <a:cxnSpLocks/>
          </p:cNvCxnSpPr>
          <p:nvPr/>
        </p:nvCxnSpPr>
        <p:spPr>
          <a:xfrm>
            <a:off x="6462489" y="2921537"/>
            <a:ext cx="1246778" cy="127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E2A699-C875-92B3-88A1-64110115E357}"/>
              </a:ext>
            </a:extLst>
          </p:cNvPr>
          <p:cNvCxnSpPr>
            <a:cxnSpLocks/>
          </p:cNvCxnSpPr>
          <p:nvPr/>
        </p:nvCxnSpPr>
        <p:spPr>
          <a:xfrm>
            <a:off x="6460566" y="2804061"/>
            <a:ext cx="1115322" cy="1143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D3F20E5-CD6A-AC30-3D20-0C14B39B2F69}"/>
              </a:ext>
            </a:extLst>
          </p:cNvPr>
          <p:cNvCxnSpPr>
            <a:cxnSpLocks/>
            <a:stCxn id="28" idx="4"/>
          </p:cNvCxnSpPr>
          <p:nvPr/>
        </p:nvCxnSpPr>
        <p:spPr>
          <a:xfrm>
            <a:off x="6450746" y="2651034"/>
            <a:ext cx="966307" cy="994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AADA4C6-40A1-793D-7788-58F407E5A3C6}"/>
              </a:ext>
            </a:extLst>
          </p:cNvPr>
          <p:cNvCxnSpPr>
            <a:endCxn id="30" idx="2"/>
          </p:cNvCxnSpPr>
          <p:nvPr/>
        </p:nvCxnSpPr>
        <p:spPr>
          <a:xfrm>
            <a:off x="6457073" y="5794341"/>
            <a:ext cx="2088000"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EC3C5FE-CEED-5EEB-79CA-2EFCDE35EA48}"/>
              </a:ext>
            </a:extLst>
          </p:cNvPr>
          <p:cNvCxnSpPr>
            <a:cxnSpLocks/>
          </p:cNvCxnSpPr>
          <p:nvPr/>
        </p:nvCxnSpPr>
        <p:spPr>
          <a:xfrm flipV="1">
            <a:off x="6453921" y="2596265"/>
            <a:ext cx="0" cy="3198076"/>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127F8E7-2D7F-CDBA-E783-C24718E8FE70}"/>
              </a:ext>
            </a:extLst>
          </p:cNvPr>
          <p:cNvCxnSpPr>
            <a:cxnSpLocks/>
          </p:cNvCxnSpPr>
          <p:nvPr/>
        </p:nvCxnSpPr>
        <p:spPr>
          <a:xfrm>
            <a:off x="6452807" y="2599658"/>
            <a:ext cx="1074778" cy="10974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72D505-C448-29A7-D1B4-C53EF5EBDA05}"/>
              </a:ext>
            </a:extLst>
          </p:cNvPr>
          <p:cNvCxnSpPr>
            <a:cxnSpLocks/>
          </p:cNvCxnSpPr>
          <p:nvPr/>
        </p:nvCxnSpPr>
        <p:spPr>
          <a:xfrm>
            <a:off x="7522174" y="3697143"/>
            <a:ext cx="1025735" cy="21006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F2ED4A1-C6E0-00B7-C10B-82FBCF92C968}"/>
              </a:ext>
            </a:extLst>
          </p:cNvPr>
          <p:cNvSpPr txBox="1"/>
          <p:nvPr/>
        </p:nvSpPr>
        <p:spPr>
          <a:xfrm>
            <a:off x="6160612" y="2411599"/>
            <a:ext cx="216774" cy="369332"/>
          </a:xfrm>
          <a:prstGeom prst="rect">
            <a:avLst/>
          </a:prstGeom>
          <a:noFill/>
        </p:spPr>
        <p:txBody>
          <a:bodyPr wrap="square" rtlCol="0">
            <a:spAutoFit/>
          </a:bodyPr>
          <a:lstStyle/>
          <a:p>
            <a:pPr algn="ctr"/>
            <a:r>
              <a:rPr lang="en-US" dirty="0">
                <a:solidFill>
                  <a:srgbClr val="FF0000"/>
                </a:solidFill>
              </a:rPr>
              <a:t>A</a:t>
            </a:r>
          </a:p>
        </p:txBody>
      </p:sp>
      <p:sp>
        <p:nvSpPr>
          <p:cNvPr id="60" name="TextBox 59">
            <a:extLst>
              <a:ext uri="{FF2B5EF4-FFF2-40B4-BE49-F238E27FC236}">
                <a16:creationId xmlns:a16="http://schemas.microsoft.com/office/drawing/2014/main" id="{1D31D86F-9A5A-12DF-7A70-0D25D8CB1013}"/>
              </a:ext>
            </a:extLst>
          </p:cNvPr>
          <p:cNvSpPr txBox="1"/>
          <p:nvPr/>
        </p:nvSpPr>
        <p:spPr>
          <a:xfrm>
            <a:off x="7356649" y="3255009"/>
            <a:ext cx="216774" cy="369332"/>
          </a:xfrm>
          <a:prstGeom prst="rect">
            <a:avLst/>
          </a:prstGeom>
          <a:noFill/>
        </p:spPr>
        <p:txBody>
          <a:bodyPr wrap="square" rtlCol="0">
            <a:spAutoFit/>
          </a:bodyPr>
          <a:lstStyle/>
          <a:p>
            <a:pPr algn="ctr"/>
            <a:r>
              <a:rPr lang="en-US" dirty="0">
                <a:solidFill>
                  <a:srgbClr val="FF0000"/>
                </a:solidFill>
              </a:rPr>
              <a:t>B</a:t>
            </a:r>
          </a:p>
        </p:txBody>
      </p:sp>
      <p:sp>
        <p:nvSpPr>
          <p:cNvPr id="61" name="TextBox 60">
            <a:extLst>
              <a:ext uri="{FF2B5EF4-FFF2-40B4-BE49-F238E27FC236}">
                <a16:creationId xmlns:a16="http://schemas.microsoft.com/office/drawing/2014/main" id="{CF03C79D-4E6C-F7A6-739E-C034BD510680}"/>
              </a:ext>
            </a:extLst>
          </p:cNvPr>
          <p:cNvSpPr txBox="1"/>
          <p:nvPr/>
        </p:nvSpPr>
        <p:spPr>
          <a:xfrm>
            <a:off x="8568720" y="5500399"/>
            <a:ext cx="216774" cy="369332"/>
          </a:xfrm>
          <a:prstGeom prst="rect">
            <a:avLst/>
          </a:prstGeom>
          <a:noFill/>
        </p:spPr>
        <p:txBody>
          <a:bodyPr wrap="square" rtlCol="0">
            <a:spAutoFit/>
          </a:bodyPr>
          <a:lstStyle/>
          <a:p>
            <a:pPr algn="ctr"/>
            <a:r>
              <a:rPr lang="en-US" dirty="0">
                <a:solidFill>
                  <a:srgbClr val="FF0000"/>
                </a:solidFill>
              </a:rPr>
              <a:t>C</a:t>
            </a:r>
          </a:p>
        </p:txBody>
      </p:sp>
      <p:cxnSp>
        <p:nvCxnSpPr>
          <p:cNvPr id="62" name="Straight Arrow Connector 61">
            <a:extLst>
              <a:ext uri="{FF2B5EF4-FFF2-40B4-BE49-F238E27FC236}">
                <a16:creationId xmlns:a16="http://schemas.microsoft.com/office/drawing/2014/main" id="{C5D0C33C-7A7E-721F-0FA0-7F529702FAE4}"/>
              </a:ext>
            </a:extLst>
          </p:cNvPr>
          <p:cNvCxnSpPr>
            <a:cxnSpLocks/>
          </p:cNvCxnSpPr>
          <p:nvPr/>
        </p:nvCxnSpPr>
        <p:spPr>
          <a:xfrm flipH="1">
            <a:off x="5900740" y="1053938"/>
            <a:ext cx="340419" cy="1805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B3B3713-237D-A51C-4F24-BDD4D982FB8D}"/>
              </a:ext>
            </a:extLst>
          </p:cNvPr>
          <p:cNvCxnSpPr>
            <a:cxnSpLocks/>
          </p:cNvCxnSpPr>
          <p:nvPr/>
        </p:nvCxnSpPr>
        <p:spPr>
          <a:xfrm flipH="1">
            <a:off x="6012776" y="2373889"/>
            <a:ext cx="228382" cy="2313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BD200B4-E4A2-8C2D-467B-DDB7230465AB}"/>
              </a:ext>
            </a:extLst>
          </p:cNvPr>
          <p:cNvCxnSpPr>
            <a:cxnSpLocks/>
          </p:cNvCxnSpPr>
          <p:nvPr/>
        </p:nvCxnSpPr>
        <p:spPr>
          <a:xfrm flipH="1">
            <a:off x="8409902" y="6134621"/>
            <a:ext cx="309474" cy="1635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2425B31-6C0D-3B61-C028-BC23394ADE18}"/>
              </a:ext>
            </a:extLst>
          </p:cNvPr>
          <p:cNvCxnSpPr>
            <a:cxnSpLocks/>
          </p:cNvCxnSpPr>
          <p:nvPr/>
        </p:nvCxnSpPr>
        <p:spPr>
          <a:xfrm flipH="1">
            <a:off x="9778579" y="6217275"/>
            <a:ext cx="226272" cy="2189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C68BDCF7-3C3C-0B57-0D81-25DA18AB8BC3}"/>
              </a:ext>
            </a:extLst>
          </p:cNvPr>
          <p:cNvSpPr/>
          <p:nvPr/>
        </p:nvSpPr>
        <p:spPr>
          <a:xfrm>
            <a:off x="7454360" y="3626987"/>
            <a:ext cx="108000" cy="108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903CDA64-6244-FDC8-554A-E435F6A7B179}"/>
                  </a:ext>
                </a:extLst>
              </p:cNvPr>
              <p:cNvSpPr txBox="1">
                <a:spLocks/>
              </p:cNvSpPr>
              <p:nvPr/>
            </p:nvSpPr>
            <p:spPr>
              <a:xfrm rot="2721997">
                <a:off x="7982146" y="4635960"/>
                <a:ext cx="2132563" cy="418648"/>
              </a:xfrm>
              <a:prstGeom prst="rect">
                <a:avLst/>
              </a:prstGeom>
            </p:spPr>
            <p:txBody>
              <a:bodyPr vert="horz" lIns="91440" tIns="45720" rIns="91440" bIns="45720" rtlCol="0" anchor="ctr">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14:m>
                  <m:oMath xmlns:m="http://schemas.openxmlformats.org/officeDocument/2006/math">
                    <m:r>
                      <a:rPr lang="en-US" sz="2000" i="1" dirty="0" smtClean="0">
                        <a:solidFill>
                          <a:srgbClr val="000000"/>
                        </a:solidFill>
                        <a:latin typeface="Cambria Math" panose="02040503050406030204" pitchFamily="18" charset="0"/>
                      </a:rPr>
                      <m:t>𝑥</m:t>
                    </m:r>
                    <m:r>
                      <a:rPr lang="en-US" sz="2000" i="1" baseline="-25000" dirty="0">
                        <a:solidFill>
                          <a:srgbClr val="000000"/>
                        </a:solidFill>
                        <a:latin typeface="Cambria Math" panose="02040503050406030204" pitchFamily="18" charset="0"/>
                      </a:rPr>
                      <m:t>1</m:t>
                    </m:r>
                    <m:r>
                      <a:rPr lang="en-US" sz="2000" i="1" dirty="0" smtClean="0">
                        <a:solidFill>
                          <a:srgbClr val="000000"/>
                        </a:solidFill>
                        <a:latin typeface="Cambria Math" panose="02040503050406030204" pitchFamily="18" charset="0"/>
                      </a:rPr>
                      <m:t>+</m:t>
                    </m:r>
                    <m:r>
                      <a:rPr lang="en-US" sz="2000" i="1" dirty="0">
                        <a:solidFill>
                          <a:srgbClr val="000000"/>
                        </a:solidFill>
                        <a:latin typeface="Cambria Math" panose="02040503050406030204" pitchFamily="18" charset="0"/>
                      </a:rPr>
                      <m:t>𝑥</m:t>
                    </m:r>
                    <m:r>
                      <a:rPr lang="en-US" sz="2000" b="0" i="1" baseline="-25000" dirty="0" smtClean="0">
                        <a:solidFill>
                          <a:srgbClr val="000000"/>
                        </a:solidFill>
                        <a:latin typeface="Cambria Math" panose="02040503050406030204" pitchFamily="18" charset="0"/>
                      </a:rPr>
                      <m:t>2</m:t>
                    </m:r>
                    <m:r>
                      <a:rPr lang="en-US" sz="2000" b="0" i="0" smtClean="0">
                        <a:solidFill>
                          <a:srgbClr val="000000"/>
                        </a:solidFill>
                        <a:latin typeface="Cambria Math" panose="02040503050406030204" pitchFamily="18" charset="0"/>
                      </a:rPr>
                      <m:t>≤</m:t>
                    </m:r>
                    <m:r>
                      <a:rPr lang="en-US" sz="2000" b="0" i="1" dirty="0" smtClean="0">
                        <a:solidFill>
                          <a:srgbClr val="000000"/>
                        </a:solidFill>
                        <a:latin typeface="Cambria Math" panose="02040503050406030204" pitchFamily="18" charset="0"/>
                      </a:rPr>
                      <m:t>45</m:t>
                    </m:r>
                    <m:r>
                      <a:rPr lang="en-US" sz="2000" i="1" dirty="0" smtClean="0">
                        <a:solidFill>
                          <a:srgbClr val="000000"/>
                        </a:solidFill>
                        <a:latin typeface="Cambria Math" panose="02040503050406030204" pitchFamily="18" charset="0"/>
                      </a:rPr>
                      <m:t>0</m:t>
                    </m:r>
                  </m:oMath>
                </a14:m>
                <a:r>
                  <a:rPr lang="en-US" sz="2000" dirty="0">
                    <a:solidFill>
                      <a:srgbClr val="000000"/>
                    </a:solidFill>
                  </a:rPr>
                  <a:t> </a:t>
                </a:r>
              </a:p>
            </p:txBody>
          </p:sp>
        </mc:Choice>
        <mc:Fallback xmlns="">
          <p:sp>
            <p:nvSpPr>
              <p:cNvPr id="67" name="Content Placeholder 2">
                <a:extLst>
                  <a:ext uri="{FF2B5EF4-FFF2-40B4-BE49-F238E27FC236}">
                    <a16:creationId xmlns:a16="http://schemas.microsoft.com/office/drawing/2014/main" id="{903CDA64-6244-FDC8-554A-E435F6A7B179}"/>
                  </a:ext>
                </a:extLst>
              </p:cNvPr>
              <p:cNvSpPr txBox="1">
                <a:spLocks noRot="1" noChangeAspect="1" noMove="1" noResize="1" noEditPoints="1" noAdjustHandles="1" noChangeArrowheads="1" noChangeShapeType="1" noTextEdit="1"/>
              </p:cNvSpPr>
              <p:nvPr/>
            </p:nvSpPr>
            <p:spPr>
              <a:xfrm rot="2721997">
                <a:off x="7982146" y="4635960"/>
                <a:ext cx="2132563" cy="418648"/>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4108F9B5-D582-F3B4-F227-11E27A6782AB}"/>
                  </a:ext>
                </a:extLst>
              </p:cNvPr>
              <p:cNvSpPr txBox="1">
                <a:spLocks/>
              </p:cNvSpPr>
              <p:nvPr/>
            </p:nvSpPr>
            <p:spPr>
              <a:xfrm rot="3799555">
                <a:off x="6149306" y="2133394"/>
                <a:ext cx="2238373" cy="45209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sz="2000" b="0" i="0" dirty="0" smtClean="0">
                          <a:solidFill>
                            <a:srgbClr val="000000"/>
                          </a:solidFill>
                          <a:latin typeface="Cambria Math" panose="02040503050406030204" pitchFamily="18" charset="0"/>
                        </a:rPr>
                        <m:t>2</m:t>
                      </m:r>
                      <m:r>
                        <a:rPr lang="en-US" sz="2000" i="1" dirty="0" smtClean="0">
                          <a:solidFill>
                            <a:srgbClr val="000000"/>
                          </a:solidFill>
                          <a:latin typeface="Cambria Math" panose="02040503050406030204" pitchFamily="18" charset="0"/>
                        </a:rPr>
                        <m:t>𝑥</m:t>
                      </m:r>
                      <m:r>
                        <a:rPr lang="en-US" sz="2000" i="1" baseline="-25000" dirty="0">
                          <a:solidFill>
                            <a:srgbClr val="000000"/>
                          </a:solidFill>
                          <a:latin typeface="Cambria Math" panose="02040503050406030204" pitchFamily="18" charset="0"/>
                        </a:rPr>
                        <m:t>1</m:t>
                      </m:r>
                      <m:r>
                        <a:rPr lang="en-US" sz="2000" i="1" dirty="0">
                          <a:solidFill>
                            <a:srgbClr val="000000"/>
                          </a:solidFill>
                          <a:latin typeface="Cambria Math" panose="02040503050406030204" pitchFamily="18" charset="0"/>
                        </a:rPr>
                        <m:t>+</m:t>
                      </m:r>
                      <m:r>
                        <a:rPr lang="en-US" sz="2000" i="1" dirty="0">
                          <a:solidFill>
                            <a:srgbClr val="000000"/>
                          </a:solidFill>
                          <a:latin typeface="Cambria Math" panose="02040503050406030204" pitchFamily="18" charset="0"/>
                        </a:rPr>
                        <m:t>𝑥</m:t>
                      </m:r>
                      <m:r>
                        <a:rPr lang="en-US" sz="2000" i="1" baseline="-25000" dirty="0">
                          <a:solidFill>
                            <a:srgbClr val="000000"/>
                          </a:solidFill>
                          <a:latin typeface="Cambria Math" panose="02040503050406030204" pitchFamily="18" charset="0"/>
                        </a:rPr>
                        <m:t>2</m:t>
                      </m:r>
                      <m:r>
                        <a:rPr lang="en-US" sz="2000" b="0" i="0" smtClean="0">
                          <a:solidFill>
                            <a:srgbClr val="000000"/>
                          </a:solidFill>
                          <a:latin typeface="Cambria Math" panose="02040503050406030204" pitchFamily="18" charset="0"/>
                        </a:rPr>
                        <m:t>≤</m:t>
                      </m:r>
                      <m:r>
                        <a:rPr lang="en-US" sz="2000" i="1" dirty="0" smtClean="0">
                          <a:solidFill>
                            <a:srgbClr val="000000"/>
                          </a:solidFill>
                          <a:latin typeface="Cambria Math" panose="02040503050406030204" pitchFamily="18" charset="0"/>
                        </a:rPr>
                        <m:t>600</m:t>
                      </m:r>
                    </m:oMath>
                  </m:oMathPara>
                </a14:m>
                <a:endParaRPr lang="en-US" sz="2000" dirty="0">
                  <a:solidFill>
                    <a:srgbClr val="000000"/>
                  </a:solidFill>
                </a:endParaRPr>
              </a:p>
            </p:txBody>
          </p:sp>
        </mc:Choice>
        <mc:Fallback xmlns="">
          <p:sp>
            <p:nvSpPr>
              <p:cNvPr id="68" name="Content Placeholder 2">
                <a:extLst>
                  <a:ext uri="{FF2B5EF4-FFF2-40B4-BE49-F238E27FC236}">
                    <a16:creationId xmlns:a16="http://schemas.microsoft.com/office/drawing/2014/main" id="{4108F9B5-D582-F3B4-F227-11E27A6782AB}"/>
                  </a:ext>
                </a:extLst>
              </p:cNvPr>
              <p:cNvSpPr txBox="1">
                <a:spLocks noRot="1" noChangeAspect="1" noMove="1" noResize="1" noEditPoints="1" noAdjustHandles="1" noChangeArrowheads="1" noChangeShapeType="1" noTextEdit="1"/>
              </p:cNvSpPr>
              <p:nvPr/>
            </p:nvSpPr>
            <p:spPr>
              <a:xfrm rot="3799555">
                <a:off x="6149306" y="2133394"/>
                <a:ext cx="2238373" cy="452095"/>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5" name="Content Placeholder 4">
                <a:extLst>
                  <a:ext uri="{FF2B5EF4-FFF2-40B4-BE49-F238E27FC236}">
                    <a16:creationId xmlns:a16="http://schemas.microsoft.com/office/drawing/2014/main" id="{91835E70-185C-C246-50C9-2A356EF3D02F}"/>
                  </a:ext>
                </a:extLst>
              </p:cNvPr>
              <p:cNvSpPr txBox="1">
                <a:spLocks/>
              </p:cNvSpPr>
              <p:nvPr/>
            </p:nvSpPr>
            <p:spPr>
              <a:xfrm>
                <a:off x="342836" y="221712"/>
                <a:ext cx="5196190" cy="3103844"/>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solidFill>
                      <a:schemeClr val="tx2"/>
                    </a:solidFill>
                    <a:latin typeface="+mj-lt"/>
                  </a:rPr>
                  <a:t>Objective Function</a:t>
                </a:r>
              </a:p>
              <a:p>
                <a:pPr marL="273050" indent="0">
                  <a:buNone/>
                </a:pPr>
                <a:r>
                  <a:rPr lang="en-US" b="0" i="0" dirty="0">
                    <a:solidFill>
                      <a:srgbClr val="000000"/>
                    </a:solidFill>
                    <a:latin typeface="+mj-lt"/>
                  </a:rPr>
                  <a:t>Maximize </a:t>
                </a:r>
                <a14:m>
                  <m:oMath xmlns:m="http://schemas.openxmlformats.org/officeDocument/2006/math">
                    <m:r>
                      <a:rPr lang="en-US" b="0" i="1" dirty="0" smtClean="0">
                        <a:solidFill>
                          <a:srgbClr val="000000"/>
                        </a:solidFill>
                        <a:latin typeface="Cambria Math" panose="02040503050406030204" pitchFamily="18" charset="0"/>
                      </a:rPr>
                      <m:t>𝑍</m:t>
                    </m:r>
                    <m:r>
                      <a:rPr lang="en-US" b="0" i="1" dirty="0" smtClean="0">
                        <a:solidFill>
                          <a:srgbClr val="000000"/>
                        </a:solidFill>
                        <a:latin typeface="Cambria Math" panose="02040503050406030204" pitchFamily="18" charset="0"/>
                      </a:rPr>
                      <m:t>=</m:t>
                    </m:r>
                    <m:sSub>
                      <m:sSubPr>
                        <m:ctrlPr>
                          <a:rPr lang="en-US" b="0" i="1" dirty="0" smtClean="0">
                            <a:solidFill>
                              <a:srgbClr val="000000"/>
                            </a:solidFill>
                            <a:latin typeface="Cambria Math" panose="02040503050406030204" pitchFamily="18" charset="0"/>
                          </a:rPr>
                        </m:ctrlPr>
                      </m:sSubPr>
                      <m:e>
                        <m:r>
                          <a:rPr lang="en-US" b="0" i="1" dirty="0" smtClean="0">
                            <a:solidFill>
                              <a:srgbClr val="000000"/>
                            </a:solidFill>
                            <a:latin typeface="Cambria Math" panose="02040503050406030204" pitchFamily="18" charset="0"/>
                          </a:rPr>
                          <m:t>3</m:t>
                        </m:r>
                        <m:r>
                          <a:rPr lang="en-US" b="0" i="1" dirty="0" smtClean="0">
                            <a:solidFill>
                              <a:srgbClr val="000000"/>
                            </a:solidFill>
                            <a:latin typeface="Cambria Math" panose="02040503050406030204" pitchFamily="18" charset="0"/>
                          </a:rPr>
                          <m:t>𝑥</m:t>
                        </m:r>
                      </m:e>
                      <m:sub>
                        <m:r>
                          <a:rPr lang="en-US" b="0" i="1" dirty="0" smtClean="0">
                            <a:solidFill>
                              <a:srgbClr val="000000"/>
                            </a:solidFill>
                            <a:latin typeface="Cambria Math" panose="02040503050406030204" pitchFamily="18" charset="0"/>
                          </a:rPr>
                          <m:t>1</m:t>
                        </m:r>
                      </m:sub>
                    </m:sSub>
                    <m:r>
                      <a:rPr lang="en-US" b="0" i="1" dirty="0" smtClean="0">
                        <a:solidFill>
                          <a:srgbClr val="000000"/>
                        </a:solidFill>
                        <a:latin typeface="Cambria Math" panose="02040503050406030204" pitchFamily="18" charset="0"/>
                      </a:rPr>
                      <m:t>+4</m:t>
                    </m:r>
                    <m:sSub>
                      <m:sSubPr>
                        <m:ctrlPr>
                          <a:rPr lang="en-US" b="0" i="1" dirty="0" smtClean="0">
                            <a:solidFill>
                              <a:srgbClr val="000000"/>
                            </a:solidFill>
                            <a:latin typeface="Cambria Math" panose="02040503050406030204" pitchFamily="18" charset="0"/>
                          </a:rPr>
                        </m:ctrlPr>
                      </m:sSubPr>
                      <m:e>
                        <m:r>
                          <a:rPr lang="en-US" b="0" i="1" dirty="0" smtClean="0">
                            <a:solidFill>
                              <a:srgbClr val="000000"/>
                            </a:solidFill>
                            <a:latin typeface="Cambria Math" panose="02040503050406030204" pitchFamily="18" charset="0"/>
                          </a:rPr>
                          <m:t>𝑥</m:t>
                        </m:r>
                      </m:e>
                      <m:sub>
                        <m:r>
                          <a:rPr lang="en-US" b="0" i="1" dirty="0" smtClean="0">
                            <a:solidFill>
                              <a:srgbClr val="000000"/>
                            </a:solidFill>
                            <a:latin typeface="Cambria Math" panose="02040503050406030204" pitchFamily="18" charset="0"/>
                          </a:rPr>
                          <m:t>2</m:t>
                        </m:r>
                      </m:sub>
                    </m:sSub>
                  </m:oMath>
                </a14:m>
                <a:endParaRPr lang="en-US" b="0" i="0" dirty="0">
                  <a:solidFill>
                    <a:srgbClr val="000000"/>
                  </a:solidFill>
                  <a:latin typeface="+mj-lt"/>
                </a:endParaRPr>
              </a:p>
              <a:p>
                <a:r>
                  <a:rPr lang="en-US" b="0" dirty="0">
                    <a:solidFill>
                      <a:schemeClr val="tx2"/>
                    </a:solidFill>
                    <a:latin typeface="+mj-lt"/>
                  </a:rPr>
                  <a:t>Subject to Constraints</a:t>
                </a:r>
              </a:p>
              <a:p>
                <a:pPr marL="0" indent="0">
                  <a:lnSpc>
                    <a:spcPct val="100000"/>
                  </a:lnSpc>
                  <a:spcBef>
                    <a:spcPts val="600"/>
                  </a:spcBef>
                  <a:buNone/>
                </a:pPr>
                <a14:m>
                  <m:oMath xmlns:m="http://schemas.openxmlformats.org/officeDocument/2006/math">
                    <m:r>
                      <a:rPr lang="en-US" i="1" dirty="0">
                        <a:solidFill>
                          <a:srgbClr val="000000"/>
                        </a:solidFill>
                        <a:latin typeface="Cambria Math" panose="02040503050406030204" pitchFamily="18" charset="0"/>
                      </a:rPr>
                      <m:t>𝑥</m:t>
                    </m:r>
                    <m:r>
                      <a:rPr lang="en-US" i="1" baseline="-25000" dirty="0">
                        <a:solidFill>
                          <a:srgbClr val="000000"/>
                        </a:solidFill>
                        <a:latin typeface="Cambria Math" panose="02040503050406030204" pitchFamily="18" charset="0"/>
                      </a:rPr>
                      <m:t>1</m:t>
                    </m:r>
                    <m:r>
                      <a:rPr lang="en-US" i="1" dirty="0">
                        <a:solidFill>
                          <a:srgbClr val="000000"/>
                        </a:solidFill>
                        <a:latin typeface="Cambria Math" panose="02040503050406030204" pitchFamily="18" charset="0"/>
                      </a:rPr>
                      <m:t>+</m:t>
                    </m:r>
                    <m:r>
                      <a:rPr lang="en-US" i="1" dirty="0">
                        <a:solidFill>
                          <a:srgbClr val="000000"/>
                        </a:solidFill>
                        <a:latin typeface="Cambria Math" panose="02040503050406030204" pitchFamily="18" charset="0"/>
                      </a:rPr>
                      <m:t>𝑥</m:t>
                    </m:r>
                    <m:r>
                      <a:rPr lang="en-US" i="1" baseline="-25000" dirty="0">
                        <a:solidFill>
                          <a:srgbClr val="000000"/>
                        </a:solidFill>
                        <a:latin typeface="Cambria Math" panose="02040503050406030204" pitchFamily="18" charset="0"/>
                      </a:rPr>
                      <m:t>2</m:t>
                    </m:r>
                    <m:r>
                      <a:rPr lang="en-US">
                        <a:solidFill>
                          <a:srgbClr val="000000"/>
                        </a:solidFill>
                        <a:latin typeface="Cambria Math" panose="02040503050406030204" pitchFamily="18" charset="0"/>
                      </a:rPr>
                      <m:t>≤</m:t>
                    </m:r>
                    <m:r>
                      <a:rPr lang="en-US" i="1" dirty="0">
                        <a:solidFill>
                          <a:srgbClr val="000000"/>
                        </a:solidFill>
                        <a:latin typeface="Cambria Math" panose="02040503050406030204" pitchFamily="18" charset="0"/>
                      </a:rPr>
                      <m:t>450</m:t>
                    </m:r>
                  </m:oMath>
                </a14:m>
                <a:r>
                  <a:rPr lang="en-US" dirty="0">
                    <a:solidFill>
                      <a:srgbClr val="000000"/>
                    </a:solidFill>
                  </a:rPr>
                  <a:t>, </a:t>
                </a:r>
              </a:p>
              <a:p>
                <a:pPr marL="0" indent="0">
                  <a:lnSpc>
                    <a:spcPct val="100000"/>
                  </a:lnSpc>
                  <a:spcBef>
                    <a:spcPts val="600"/>
                  </a:spcBef>
                  <a:buNone/>
                </a:pPr>
                <a14:m>
                  <m:oMath xmlns:m="http://schemas.openxmlformats.org/officeDocument/2006/math">
                    <m:r>
                      <a:rPr lang="en-US" dirty="0">
                        <a:solidFill>
                          <a:srgbClr val="000000"/>
                        </a:solidFill>
                        <a:latin typeface="Cambria Math" panose="02040503050406030204" pitchFamily="18" charset="0"/>
                      </a:rPr>
                      <m:t>2</m:t>
                    </m:r>
                    <m:r>
                      <a:rPr lang="en-US" i="1" dirty="0">
                        <a:solidFill>
                          <a:srgbClr val="000000"/>
                        </a:solidFill>
                        <a:latin typeface="Cambria Math" panose="02040503050406030204" pitchFamily="18" charset="0"/>
                      </a:rPr>
                      <m:t>𝑥</m:t>
                    </m:r>
                    <m:r>
                      <a:rPr lang="en-US" i="1" baseline="-25000" dirty="0">
                        <a:solidFill>
                          <a:srgbClr val="000000"/>
                        </a:solidFill>
                        <a:latin typeface="Cambria Math" panose="02040503050406030204" pitchFamily="18" charset="0"/>
                      </a:rPr>
                      <m:t>1</m:t>
                    </m:r>
                    <m:r>
                      <a:rPr lang="en-US" i="1" dirty="0">
                        <a:solidFill>
                          <a:srgbClr val="000000"/>
                        </a:solidFill>
                        <a:latin typeface="Cambria Math" panose="02040503050406030204" pitchFamily="18" charset="0"/>
                      </a:rPr>
                      <m:t>+</m:t>
                    </m:r>
                    <m:r>
                      <a:rPr lang="en-US" i="1" dirty="0">
                        <a:solidFill>
                          <a:srgbClr val="000000"/>
                        </a:solidFill>
                        <a:latin typeface="Cambria Math" panose="02040503050406030204" pitchFamily="18" charset="0"/>
                      </a:rPr>
                      <m:t>𝑥</m:t>
                    </m:r>
                    <m:r>
                      <a:rPr lang="en-US" i="1" baseline="-25000" dirty="0">
                        <a:solidFill>
                          <a:srgbClr val="000000"/>
                        </a:solidFill>
                        <a:latin typeface="Cambria Math" panose="02040503050406030204" pitchFamily="18" charset="0"/>
                      </a:rPr>
                      <m:t>2</m:t>
                    </m:r>
                    <m:r>
                      <a:rPr lang="en-US">
                        <a:solidFill>
                          <a:srgbClr val="000000"/>
                        </a:solidFill>
                        <a:latin typeface="Cambria Math" panose="02040503050406030204" pitchFamily="18" charset="0"/>
                      </a:rPr>
                      <m:t>≤</m:t>
                    </m:r>
                    <m:r>
                      <a:rPr lang="en-US" i="1" dirty="0">
                        <a:solidFill>
                          <a:srgbClr val="000000"/>
                        </a:solidFill>
                        <a:latin typeface="Cambria Math" panose="02040503050406030204" pitchFamily="18" charset="0"/>
                      </a:rPr>
                      <m:t>600</m:t>
                    </m:r>
                  </m:oMath>
                </a14:m>
                <a:r>
                  <a:rPr lang="en-US" dirty="0">
                    <a:solidFill>
                      <a:srgbClr val="000000"/>
                    </a:solidFill>
                  </a:rPr>
                  <a:t>,</a:t>
                </a:r>
              </a:p>
              <a:p>
                <a:pPr marL="0" indent="0">
                  <a:lnSpc>
                    <a:spcPct val="100000"/>
                  </a:lnSpc>
                  <a:spcBef>
                    <a:spcPts val="600"/>
                  </a:spcBef>
                  <a:buNone/>
                </a:pPr>
                <a:r>
                  <a:rPr lang="en-US" dirty="0">
                    <a:solidFill>
                      <a:srgbClr val="000000"/>
                    </a:solidFill>
                  </a:rPr>
                  <a:t>Where,</a:t>
                </a:r>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en-US" i="1" dirty="0">
                          <a:solidFill>
                            <a:srgbClr val="000000"/>
                          </a:solidFill>
                          <a:latin typeface="Cambria Math" panose="02040503050406030204" pitchFamily="18" charset="0"/>
                        </a:rPr>
                        <m:t>𝑥</m:t>
                      </m:r>
                      <m:r>
                        <a:rPr lang="en-US" i="1" baseline="-25000" dirty="0">
                          <a:solidFill>
                            <a:srgbClr val="000000"/>
                          </a:solidFill>
                          <a:latin typeface="Cambria Math" panose="02040503050406030204" pitchFamily="18" charset="0"/>
                        </a:rPr>
                        <m:t>1</m:t>
                      </m:r>
                      <m:r>
                        <a:rPr lang="en-US" i="1" dirty="0">
                          <a:solidFill>
                            <a:srgbClr val="000000"/>
                          </a:solidFill>
                          <a:latin typeface="Cambria Math" panose="02040503050406030204" pitchFamily="18" charset="0"/>
                        </a:rPr>
                        <m:t>, </m:t>
                      </m:r>
                      <m:r>
                        <a:rPr lang="en-US" i="1" dirty="0">
                          <a:solidFill>
                            <a:srgbClr val="000000"/>
                          </a:solidFill>
                          <a:latin typeface="Cambria Math" panose="02040503050406030204" pitchFamily="18" charset="0"/>
                        </a:rPr>
                        <m:t>𝑥</m:t>
                      </m:r>
                      <m:r>
                        <a:rPr lang="en-US" i="1" baseline="-25000" dirty="0">
                          <a:solidFill>
                            <a:srgbClr val="000000"/>
                          </a:solidFill>
                          <a:latin typeface="Cambria Math" panose="02040503050406030204" pitchFamily="18" charset="0"/>
                        </a:rPr>
                        <m:t>2</m:t>
                      </m:r>
                      <m:r>
                        <a:rPr lang="en-US">
                          <a:solidFill>
                            <a:srgbClr val="000000"/>
                          </a:solidFill>
                          <a:latin typeface="Cambria Math" panose="02040503050406030204" pitchFamily="18" charset="0"/>
                        </a:rPr>
                        <m:t>≥</m:t>
                      </m:r>
                      <m:r>
                        <a:rPr lang="en-US" i="1" dirty="0">
                          <a:solidFill>
                            <a:srgbClr val="000000"/>
                          </a:solidFill>
                          <a:latin typeface="Cambria Math" panose="02040503050406030204" pitchFamily="18" charset="0"/>
                        </a:rPr>
                        <m:t> 0</m:t>
                      </m:r>
                    </m:oMath>
                  </m:oMathPara>
                </a14:m>
                <a:endParaRPr lang="en-US" dirty="0">
                  <a:solidFill>
                    <a:srgbClr val="000000"/>
                  </a:solidFill>
                </a:endParaRPr>
              </a:p>
              <a:p>
                <a:pPr marL="0" indent="0">
                  <a:buNone/>
                </a:pPr>
                <a:endParaRPr lang="en-US" b="0" dirty="0">
                  <a:solidFill>
                    <a:schemeClr val="tx2"/>
                  </a:solidFill>
                  <a:latin typeface="+mj-lt"/>
                </a:endParaRPr>
              </a:p>
              <a:p>
                <a:pPr marL="0" indent="0">
                  <a:buNone/>
                </a:pPr>
                <a:endParaRPr lang="en-US" b="0" dirty="0">
                  <a:solidFill>
                    <a:schemeClr val="tx2"/>
                  </a:solidFill>
                  <a:latin typeface="+mj-lt"/>
                </a:endParaRPr>
              </a:p>
            </p:txBody>
          </p:sp>
        </mc:Choice>
        <mc:Fallback xmlns="">
          <p:sp>
            <p:nvSpPr>
              <p:cNvPr id="75" name="Content Placeholder 4">
                <a:extLst>
                  <a:ext uri="{FF2B5EF4-FFF2-40B4-BE49-F238E27FC236}">
                    <a16:creationId xmlns:a16="http://schemas.microsoft.com/office/drawing/2014/main" id="{91835E70-185C-C246-50C9-2A356EF3D02F}"/>
                  </a:ext>
                </a:extLst>
              </p:cNvPr>
              <p:cNvSpPr txBox="1">
                <a:spLocks noRot="1" noChangeAspect="1" noMove="1" noResize="1" noEditPoints="1" noAdjustHandles="1" noChangeArrowheads="1" noChangeShapeType="1" noTextEdit="1"/>
              </p:cNvSpPr>
              <p:nvPr/>
            </p:nvSpPr>
            <p:spPr>
              <a:xfrm>
                <a:off x="342836" y="221712"/>
                <a:ext cx="5196190" cy="3103844"/>
              </a:xfrm>
              <a:prstGeom prst="rect">
                <a:avLst/>
              </a:prstGeom>
              <a:blipFill>
                <a:blip r:embed="rId5"/>
                <a:stretch>
                  <a:fillRect l="-1758" t="-2549"/>
                </a:stretch>
              </a:blipFill>
            </p:spPr>
            <p:txBody>
              <a:bodyPr/>
              <a:lstStyle/>
              <a:p>
                <a:r>
                  <a:rPr lang="en-IN">
                    <a:noFill/>
                  </a:rPr>
                  <a:t> </a:t>
                </a:r>
              </a:p>
            </p:txBody>
          </p:sp>
        </mc:Fallback>
      </mc:AlternateContent>
      <p:sp>
        <p:nvSpPr>
          <p:cNvPr id="3" name="Rectangle 2">
            <a:extLst>
              <a:ext uri="{FF2B5EF4-FFF2-40B4-BE49-F238E27FC236}">
                <a16:creationId xmlns:a16="http://schemas.microsoft.com/office/drawing/2014/main" id="{44F77A8E-BB88-0CC8-59FF-8D33BCC601C7}"/>
              </a:ext>
            </a:extLst>
          </p:cNvPr>
          <p:cNvSpPr/>
          <p:nvPr/>
        </p:nvSpPr>
        <p:spPr>
          <a:xfrm>
            <a:off x="342836" y="3947922"/>
            <a:ext cx="4882095" cy="2350286"/>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The Simplex Method starts with an initial solution (usually at the origin), then moves step-by-step from one corner point (vertex) of the feasible region to another, each time improving the value of the objective function, until the best (optimal) solution is found.</a:t>
            </a:r>
            <a:endParaRPr lang="en-IN" sz="2000" dirty="0">
              <a:solidFill>
                <a:schemeClr val="tx1"/>
              </a:solidFill>
            </a:endParaRPr>
          </a:p>
        </p:txBody>
      </p:sp>
      <p:sp>
        <p:nvSpPr>
          <p:cNvPr id="2" name="TextBox 1">
            <a:extLst>
              <a:ext uri="{FF2B5EF4-FFF2-40B4-BE49-F238E27FC236}">
                <a16:creationId xmlns:a16="http://schemas.microsoft.com/office/drawing/2014/main" id="{40481E46-96CF-6682-6195-1AE7E3D15E2C}"/>
              </a:ext>
            </a:extLst>
          </p:cNvPr>
          <p:cNvSpPr txBox="1"/>
          <p:nvPr/>
        </p:nvSpPr>
        <p:spPr>
          <a:xfrm>
            <a:off x="6768665" y="4413956"/>
            <a:ext cx="1010213" cy="646331"/>
          </a:xfrm>
          <a:prstGeom prst="rect">
            <a:avLst/>
          </a:prstGeom>
          <a:noFill/>
        </p:spPr>
        <p:txBody>
          <a:bodyPr wrap="none" rtlCol="0">
            <a:spAutoFit/>
          </a:bodyPr>
          <a:lstStyle/>
          <a:p>
            <a:r>
              <a:rPr lang="en-US" b="1" dirty="0"/>
              <a:t>Feasible </a:t>
            </a:r>
          </a:p>
          <a:p>
            <a:r>
              <a:rPr lang="en-US" b="1" dirty="0"/>
              <a:t>Region</a:t>
            </a:r>
            <a:endParaRPr lang="en-IN" b="1" dirty="0"/>
          </a:p>
        </p:txBody>
      </p:sp>
    </p:spTree>
    <p:extLst>
      <p:ext uri="{BB962C8B-B14F-4D97-AF65-F5344CB8AC3E}">
        <p14:creationId xmlns:p14="http://schemas.microsoft.com/office/powerpoint/2010/main" val="425485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xEl>
                                              <p:pRg st="0" end="0"/>
                                            </p:txEl>
                                          </p:spTgt>
                                        </p:tgtEl>
                                        <p:attrNameLst>
                                          <p:attrName>style.visibility</p:attrName>
                                        </p:attrNameLst>
                                      </p:cBhvr>
                                      <p:to>
                                        <p:strVal val="visible"/>
                                      </p:to>
                                    </p:set>
                                    <p:animEffect transition="in" filter="fade">
                                      <p:cBhvr>
                                        <p:cTn id="7" dur="500"/>
                                        <p:tgtEl>
                                          <p:spTgt spid="7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xEl>
                                              <p:pRg st="1" end="1"/>
                                            </p:txEl>
                                          </p:spTgt>
                                        </p:tgtEl>
                                        <p:attrNameLst>
                                          <p:attrName>style.visibility</p:attrName>
                                        </p:attrNameLst>
                                      </p:cBhvr>
                                      <p:to>
                                        <p:strVal val="visible"/>
                                      </p:to>
                                    </p:set>
                                    <p:animEffect transition="in" filter="fade">
                                      <p:cBhvr>
                                        <p:cTn id="10" dur="500"/>
                                        <p:tgtEl>
                                          <p:spTgt spid="7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5">
                                            <p:txEl>
                                              <p:pRg st="2" end="2"/>
                                            </p:txEl>
                                          </p:spTgt>
                                        </p:tgtEl>
                                        <p:attrNameLst>
                                          <p:attrName>style.visibility</p:attrName>
                                        </p:attrNameLst>
                                      </p:cBhvr>
                                      <p:to>
                                        <p:strVal val="visible"/>
                                      </p:to>
                                    </p:set>
                                    <p:animEffect transition="in" filter="fade">
                                      <p:cBhvr>
                                        <p:cTn id="13" dur="500"/>
                                        <p:tgtEl>
                                          <p:spTgt spid="7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5">
                                            <p:txEl>
                                              <p:pRg st="3" end="3"/>
                                            </p:txEl>
                                          </p:spTgt>
                                        </p:tgtEl>
                                        <p:attrNameLst>
                                          <p:attrName>style.visibility</p:attrName>
                                        </p:attrNameLst>
                                      </p:cBhvr>
                                      <p:to>
                                        <p:strVal val="visible"/>
                                      </p:to>
                                    </p:set>
                                    <p:animEffect transition="in" filter="fade">
                                      <p:cBhvr>
                                        <p:cTn id="16" dur="500"/>
                                        <p:tgtEl>
                                          <p:spTgt spid="7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5">
                                            <p:txEl>
                                              <p:pRg st="4" end="4"/>
                                            </p:txEl>
                                          </p:spTgt>
                                        </p:tgtEl>
                                        <p:attrNameLst>
                                          <p:attrName>style.visibility</p:attrName>
                                        </p:attrNameLst>
                                      </p:cBhvr>
                                      <p:to>
                                        <p:strVal val="visible"/>
                                      </p:to>
                                    </p:set>
                                    <p:animEffect transition="in" filter="fade">
                                      <p:cBhvr>
                                        <p:cTn id="19" dur="500"/>
                                        <p:tgtEl>
                                          <p:spTgt spid="75">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5">
                                            <p:txEl>
                                              <p:pRg st="5" end="5"/>
                                            </p:txEl>
                                          </p:spTgt>
                                        </p:tgtEl>
                                        <p:attrNameLst>
                                          <p:attrName>style.visibility</p:attrName>
                                        </p:attrNameLst>
                                      </p:cBhvr>
                                      <p:to>
                                        <p:strVal val="visible"/>
                                      </p:to>
                                    </p:set>
                                    <p:animEffect transition="in" filter="fade">
                                      <p:cBhvr>
                                        <p:cTn id="22" dur="500"/>
                                        <p:tgtEl>
                                          <p:spTgt spid="75">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5">
                                            <p:txEl>
                                              <p:pRg st="6" end="6"/>
                                            </p:txEl>
                                          </p:spTgt>
                                        </p:tgtEl>
                                        <p:attrNameLst>
                                          <p:attrName>style.visibility</p:attrName>
                                        </p:attrNameLst>
                                      </p:cBhvr>
                                      <p:to>
                                        <p:strVal val="visible"/>
                                      </p:to>
                                    </p:set>
                                    <p:animEffect transition="in" filter="fade">
                                      <p:cBhvr>
                                        <p:cTn id="25" dur="500"/>
                                        <p:tgtEl>
                                          <p:spTgt spid="75">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down)">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left)">
                                      <p:cBhvr>
                                        <p:cTn id="60" dur="500"/>
                                        <p:tgtEl>
                                          <p:spTgt spid="15"/>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left)">
                                      <p:cBhvr>
                                        <p:cTn id="64" dur="500"/>
                                        <p:tgtEl>
                                          <p:spTgt spid="16"/>
                                        </p:tgtEl>
                                      </p:cBhvr>
                                    </p:animEffect>
                                  </p:childTnLst>
                                </p:cTn>
                              </p:par>
                            </p:childTnLst>
                          </p:cTn>
                        </p:par>
                        <p:par>
                          <p:cTn id="65" fill="hold">
                            <p:stCondLst>
                              <p:cond delay="1000"/>
                            </p:stCondLst>
                            <p:childTnLst>
                              <p:par>
                                <p:cTn id="66" presetID="22" presetClass="entr" presetSubtype="8" fill="hold" grpId="0"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wipe(left)">
                                      <p:cBhvr>
                                        <p:cTn id="68" dur="500"/>
                                        <p:tgtEl>
                                          <p:spTgt spid="7"/>
                                        </p:tgtEl>
                                      </p:cBhvr>
                                    </p:animEffect>
                                  </p:childTnLst>
                                </p:cTn>
                              </p:par>
                            </p:childTnLst>
                          </p:cTn>
                        </p:par>
                        <p:par>
                          <p:cTn id="69" fill="hold">
                            <p:stCondLst>
                              <p:cond delay="1500"/>
                            </p:stCondLst>
                            <p:childTnLst>
                              <p:par>
                                <p:cTn id="70" presetID="22" presetClass="entr" presetSubtype="8"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left)">
                                      <p:cBhvr>
                                        <p:cTn id="72" dur="500"/>
                                        <p:tgtEl>
                                          <p:spTgt spid="20"/>
                                        </p:tgtEl>
                                      </p:cBhvr>
                                    </p:animEffect>
                                  </p:childTnLst>
                                </p:cTn>
                              </p:par>
                            </p:childTnLst>
                          </p:cTn>
                        </p:par>
                        <p:par>
                          <p:cTn id="73" fill="hold">
                            <p:stCondLst>
                              <p:cond delay="2000"/>
                            </p:stCondLst>
                            <p:childTnLst>
                              <p:par>
                                <p:cTn id="74" presetID="22" presetClass="entr" presetSubtype="8" fill="hold" grpId="0" nodeType="after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wipe(left)">
                                      <p:cBhvr>
                                        <p:cTn id="76" dur="500"/>
                                        <p:tgtEl>
                                          <p:spTgt spid="19"/>
                                        </p:tgtEl>
                                      </p:cBhvr>
                                    </p:animEffect>
                                  </p:childTnLst>
                                </p:cTn>
                              </p:par>
                            </p:childTnLst>
                          </p:cTn>
                        </p:par>
                        <p:par>
                          <p:cTn id="77" fill="hold">
                            <p:stCondLst>
                              <p:cond delay="2500"/>
                            </p:stCondLst>
                            <p:childTnLst>
                              <p:par>
                                <p:cTn id="78" presetID="22" presetClass="entr" presetSubtype="8" fill="hold" grpId="0" nodeType="after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wipe(left)">
                                      <p:cBhvr>
                                        <p:cTn id="80" dur="500"/>
                                        <p:tgtEl>
                                          <p:spTgt spid="18"/>
                                        </p:tgtEl>
                                      </p:cBhvr>
                                    </p:animEffect>
                                  </p:childTnLst>
                                </p:cTn>
                              </p:par>
                            </p:childTnLst>
                          </p:cTn>
                        </p:par>
                        <p:par>
                          <p:cTn id="81" fill="hold">
                            <p:stCondLst>
                              <p:cond delay="3000"/>
                            </p:stCondLst>
                            <p:childTnLst>
                              <p:par>
                                <p:cTn id="82" presetID="22" presetClass="entr" presetSubtype="8" fill="hold" grpId="0" nodeType="after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left)">
                                      <p:cBhvr>
                                        <p:cTn id="84" dur="500"/>
                                        <p:tgtEl>
                                          <p:spTgt spid="17"/>
                                        </p:tgtEl>
                                      </p:cBhvr>
                                    </p:animEffect>
                                  </p:childTnLst>
                                </p:cTn>
                              </p:par>
                            </p:childTnLst>
                          </p:cTn>
                        </p:par>
                        <p:par>
                          <p:cTn id="85" fill="hold">
                            <p:stCondLst>
                              <p:cond delay="3500"/>
                            </p:stCondLst>
                            <p:childTnLst>
                              <p:par>
                                <p:cTn id="86" presetID="22" presetClass="entr" presetSubtype="8" fill="hold" grpId="0" nodeType="after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wipe(left)">
                                      <p:cBhvr>
                                        <p:cTn id="88" dur="500"/>
                                        <p:tgtEl>
                                          <p:spTgt spid="21"/>
                                        </p:tgtEl>
                                      </p:cBhvr>
                                    </p:animEffect>
                                  </p:childTnLst>
                                </p:cTn>
                              </p:par>
                            </p:childTnLst>
                          </p:cTn>
                        </p:par>
                        <p:par>
                          <p:cTn id="89" fill="hold">
                            <p:stCondLst>
                              <p:cond delay="4000"/>
                            </p:stCondLst>
                            <p:childTnLst>
                              <p:par>
                                <p:cTn id="90" presetID="22" presetClass="entr" presetSubtype="8" fill="hold" grpId="0" nodeType="after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wipe(left)">
                                      <p:cBhvr>
                                        <p:cTn id="92" dur="500"/>
                                        <p:tgtEl>
                                          <p:spTgt spid="22"/>
                                        </p:tgtEl>
                                      </p:cBhvr>
                                    </p:animEffect>
                                  </p:childTnLst>
                                </p:cTn>
                              </p:par>
                            </p:childTnLst>
                          </p:cTn>
                        </p:par>
                        <p:par>
                          <p:cTn id="93" fill="hold">
                            <p:stCondLst>
                              <p:cond delay="4500"/>
                            </p:stCondLst>
                            <p:childTnLst>
                              <p:par>
                                <p:cTn id="94" presetID="22" presetClass="entr" presetSubtype="8" fill="hold" grpId="0" nodeType="after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wipe(left)">
                                      <p:cBhvr>
                                        <p:cTn id="96" dur="500"/>
                                        <p:tgtEl>
                                          <p:spTgt spid="23"/>
                                        </p:tgtEl>
                                      </p:cBhvr>
                                    </p:animEffect>
                                  </p:childTnLst>
                                </p:cTn>
                              </p:par>
                            </p:childTnLst>
                          </p:cTn>
                        </p:par>
                        <p:par>
                          <p:cTn id="97" fill="hold">
                            <p:stCondLst>
                              <p:cond delay="5000"/>
                            </p:stCondLst>
                            <p:childTnLst>
                              <p:par>
                                <p:cTn id="98" presetID="22" presetClass="entr" presetSubtype="8" fill="hold" grpId="0" nodeType="after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wipe(left)">
                                      <p:cBhvr>
                                        <p:cTn id="100" dur="500"/>
                                        <p:tgtEl>
                                          <p:spTgt spid="24"/>
                                        </p:tgtEl>
                                      </p:cBhvr>
                                    </p:animEffect>
                                  </p:childTnLst>
                                </p:cTn>
                              </p:par>
                            </p:childTnLst>
                          </p:cTn>
                        </p:par>
                        <p:par>
                          <p:cTn id="101" fill="hold">
                            <p:stCondLst>
                              <p:cond delay="5500"/>
                            </p:stCondLst>
                            <p:childTnLst>
                              <p:par>
                                <p:cTn id="102" presetID="22" presetClass="entr" presetSubtype="8" fill="hold" grpId="0" nodeType="after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wipe(left)">
                                      <p:cBhvr>
                                        <p:cTn id="104" dur="500"/>
                                        <p:tgtEl>
                                          <p:spTgt spid="25"/>
                                        </p:tgtEl>
                                      </p:cBhvr>
                                    </p:animEffect>
                                  </p:childTnLst>
                                </p:cTn>
                              </p:par>
                            </p:childTnLst>
                          </p:cTn>
                        </p:par>
                        <p:par>
                          <p:cTn id="105" fill="hold">
                            <p:stCondLst>
                              <p:cond delay="6000"/>
                            </p:stCondLst>
                            <p:childTnLst>
                              <p:par>
                                <p:cTn id="106" presetID="22" presetClass="entr" presetSubtype="8" fill="hold" grpId="0"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wipe(left)">
                                      <p:cBhvr>
                                        <p:cTn id="108" dur="500"/>
                                        <p:tgtEl>
                                          <p:spTgt spid="26"/>
                                        </p:tgtEl>
                                      </p:cBhvr>
                                    </p:animEffect>
                                  </p:childTnLst>
                                </p:cTn>
                              </p:par>
                            </p:childTnLst>
                          </p:cTn>
                        </p:par>
                        <p:par>
                          <p:cTn id="109" fill="hold">
                            <p:stCondLst>
                              <p:cond delay="6500"/>
                            </p:stCondLst>
                            <p:childTnLst>
                              <p:par>
                                <p:cTn id="110" presetID="22" presetClass="entr" presetSubtype="8" fill="hold" grpId="0" nodeType="after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wipe(left)">
                                      <p:cBhvr>
                                        <p:cTn id="112" dur="500"/>
                                        <p:tgtEl>
                                          <p:spTgt spid="27"/>
                                        </p:tgtEl>
                                      </p:cBhvr>
                                    </p:animEffect>
                                  </p:childTnLst>
                                </p:cTn>
                              </p:par>
                            </p:childTnLst>
                          </p:cTn>
                        </p:par>
                      </p:childTnLst>
                    </p:cTn>
                  </p:par>
                  <p:par>
                    <p:cTn id="113" fill="hold">
                      <p:stCondLst>
                        <p:cond delay="indefinite"/>
                      </p:stCondLst>
                      <p:childTnLst>
                        <p:par>
                          <p:cTn id="114" fill="hold">
                            <p:stCondLst>
                              <p:cond delay="0"/>
                            </p:stCondLst>
                            <p:childTnLst>
                              <p:par>
                                <p:cTn id="115" presetID="53" presetClass="entr" presetSubtype="16" fill="hold" grpId="0" nodeType="clickEffect">
                                  <p:stCondLst>
                                    <p:cond delay="0"/>
                                  </p:stCondLst>
                                  <p:childTnLst>
                                    <p:set>
                                      <p:cBhvr>
                                        <p:cTn id="116" dur="1" fill="hold">
                                          <p:stCondLst>
                                            <p:cond delay="0"/>
                                          </p:stCondLst>
                                        </p:cTn>
                                        <p:tgtEl>
                                          <p:spTgt spid="28"/>
                                        </p:tgtEl>
                                        <p:attrNameLst>
                                          <p:attrName>style.visibility</p:attrName>
                                        </p:attrNameLst>
                                      </p:cBhvr>
                                      <p:to>
                                        <p:strVal val="visible"/>
                                      </p:to>
                                    </p:set>
                                    <p:anim calcmode="lin" valueType="num">
                                      <p:cBhvr>
                                        <p:cTn id="117" dur="500" fill="hold"/>
                                        <p:tgtEl>
                                          <p:spTgt spid="28"/>
                                        </p:tgtEl>
                                        <p:attrNameLst>
                                          <p:attrName>ppt_w</p:attrName>
                                        </p:attrNameLst>
                                      </p:cBhvr>
                                      <p:tavLst>
                                        <p:tav tm="0">
                                          <p:val>
                                            <p:fltVal val="0"/>
                                          </p:val>
                                        </p:tav>
                                        <p:tav tm="100000">
                                          <p:val>
                                            <p:strVal val="#ppt_w"/>
                                          </p:val>
                                        </p:tav>
                                      </p:tavLst>
                                    </p:anim>
                                    <p:anim calcmode="lin" valueType="num">
                                      <p:cBhvr>
                                        <p:cTn id="118" dur="500" fill="hold"/>
                                        <p:tgtEl>
                                          <p:spTgt spid="28"/>
                                        </p:tgtEl>
                                        <p:attrNameLst>
                                          <p:attrName>ppt_h</p:attrName>
                                        </p:attrNameLst>
                                      </p:cBhvr>
                                      <p:tavLst>
                                        <p:tav tm="0">
                                          <p:val>
                                            <p:fltVal val="0"/>
                                          </p:val>
                                        </p:tav>
                                        <p:tav tm="100000">
                                          <p:val>
                                            <p:strVal val="#ppt_h"/>
                                          </p:val>
                                        </p:tav>
                                      </p:tavLst>
                                    </p:anim>
                                    <p:animEffect transition="in" filter="fade">
                                      <p:cBhvr>
                                        <p:cTn id="119" dur="500"/>
                                        <p:tgtEl>
                                          <p:spTgt spid="28"/>
                                        </p:tgtEl>
                                      </p:cBhvr>
                                    </p:animEffect>
                                  </p:childTnLst>
                                </p:cTn>
                              </p:par>
                            </p:childTnLst>
                          </p:cTn>
                        </p:par>
                      </p:childTnLst>
                    </p:cTn>
                  </p:par>
                  <p:par>
                    <p:cTn id="120" fill="hold">
                      <p:stCondLst>
                        <p:cond delay="indefinite"/>
                      </p:stCondLst>
                      <p:childTnLst>
                        <p:par>
                          <p:cTn id="121" fill="hold">
                            <p:stCondLst>
                              <p:cond delay="0"/>
                            </p:stCondLst>
                            <p:childTnLst>
                              <p:par>
                                <p:cTn id="122" presetID="53" presetClass="entr" presetSubtype="16" fill="hold" grpId="0" nodeType="clickEffect">
                                  <p:stCondLst>
                                    <p:cond delay="0"/>
                                  </p:stCondLst>
                                  <p:childTnLst>
                                    <p:set>
                                      <p:cBhvr>
                                        <p:cTn id="123" dur="1" fill="hold">
                                          <p:stCondLst>
                                            <p:cond delay="0"/>
                                          </p:stCondLst>
                                        </p:cTn>
                                        <p:tgtEl>
                                          <p:spTgt spid="29"/>
                                        </p:tgtEl>
                                        <p:attrNameLst>
                                          <p:attrName>style.visibility</p:attrName>
                                        </p:attrNameLst>
                                      </p:cBhvr>
                                      <p:to>
                                        <p:strVal val="visible"/>
                                      </p:to>
                                    </p:set>
                                    <p:anim calcmode="lin" valueType="num">
                                      <p:cBhvr>
                                        <p:cTn id="124" dur="500" fill="hold"/>
                                        <p:tgtEl>
                                          <p:spTgt spid="29"/>
                                        </p:tgtEl>
                                        <p:attrNameLst>
                                          <p:attrName>ppt_w</p:attrName>
                                        </p:attrNameLst>
                                      </p:cBhvr>
                                      <p:tavLst>
                                        <p:tav tm="0">
                                          <p:val>
                                            <p:fltVal val="0"/>
                                          </p:val>
                                        </p:tav>
                                        <p:tav tm="100000">
                                          <p:val>
                                            <p:strVal val="#ppt_w"/>
                                          </p:val>
                                        </p:tav>
                                      </p:tavLst>
                                    </p:anim>
                                    <p:anim calcmode="lin" valueType="num">
                                      <p:cBhvr>
                                        <p:cTn id="125" dur="500" fill="hold"/>
                                        <p:tgtEl>
                                          <p:spTgt spid="29"/>
                                        </p:tgtEl>
                                        <p:attrNameLst>
                                          <p:attrName>ppt_h</p:attrName>
                                        </p:attrNameLst>
                                      </p:cBhvr>
                                      <p:tavLst>
                                        <p:tav tm="0">
                                          <p:val>
                                            <p:fltVal val="0"/>
                                          </p:val>
                                        </p:tav>
                                        <p:tav tm="100000">
                                          <p:val>
                                            <p:strVal val="#ppt_h"/>
                                          </p:val>
                                        </p:tav>
                                      </p:tavLst>
                                    </p:anim>
                                    <p:animEffect transition="in" filter="fade">
                                      <p:cBhvr>
                                        <p:cTn id="126" dur="500"/>
                                        <p:tgtEl>
                                          <p:spTgt spid="29"/>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11"/>
                                        </p:tgtEl>
                                        <p:attrNameLst>
                                          <p:attrName>style.visibility</p:attrName>
                                        </p:attrNameLst>
                                      </p:cBhvr>
                                      <p:to>
                                        <p:strVal val="visible"/>
                                      </p:to>
                                    </p:set>
                                    <p:animEffect transition="in" filter="wipe(left)">
                                      <p:cBhvr>
                                        <p:cTn id="131" dur="500"/>
                                        <p:tgtEl>
                                          <p:spTgt spid="11"/>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nodeType="clickEffect">
                                  <p:stCondLst>
                                    <p:cond delay="0"/>
                                  </p:stCondLst>
                                  <p:childTnLst>
                                    <p:set>
                                      <p:cBhvr>
                                        <p:cTn id="135" dur="1" fill="hold">
                                          <p:stCondLst>
                                            <p:cond delay="0"/>
                                          </p:stCondLst>
                                        </p:cTn>
                                        <p:tgtEl>
                                          <p:spTgt spid="63"/>
                                        </p:tgtEl>
                                        <p:attrNameLst>
                                          <p:attrName>style.visibility</p:attrName>
                                        </p:attrNameLst>
                                      </p:cBhvr>
                                      <p:to>
                                        <p:strVal val="visible"/>
                                      </p:to>
                                    </p:set>
                                    <p:animEffect transition="in" filter="wipe(up)">
                                      <p:cBhvr>
                                        <p:cTn id="136" dur="500"/>
                                        <p:tgtEl>
                                          <p:spTgt spid="63"/>
                                        </p:tgtEl>
                                      </p:cBhvr>
                                    </p:animEffect>
                                  </p:childTnLst>
                                </p:cTn>
                              </p:par>
                              <p:par>
                                <p:cTn id="137" presetID="22" presetClass="entr" presetSubtype="1" fill="hold"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wipe(up)">
                                      <p:cBhvr>
                                        <p:cTn id="139" dur="500"/>
                                        <p:tgtEl>
                                          <p:spTgt spid="65"/>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67">
                                            <p:txEl>
                                              <p:pRg st="0" end="0"/>
                                            </p:txEl>
                                          </p:spTgt>
                                        </p:tgtEl>
                                        <p:attrNameLst>
                                          <p:attrName>style.visibility</p:attrName>
                                        </p:attrNameLst>
                                      </p:cBhvr>
                                      <p:to>
                                        <p:strVal val="visible"/>
                                      </p:to>
                                    </p:set>
                                    <p:animEffect transition="in" filter="wipe(left)">
                                      <p:cBhvr>
                                        <p:cTn id="144" dur="500"/>
                                        <p:tgtEl>
                                          <p:spTgt spid="67">
                                            <p:txEl>
                                              <p:pRg st="0" end="0"/>
                                            </p:txEl>
                                          </p:spTgt>
                                        </p:tgtEl>
                                      </p:cBhvr>
                                    </p:animEffect>
                                  </p:childTnLst>
                                </p:cTn>
                              </p:par>
                            </p:childTnLst>
                          </p:cTn>
                        </p:par>
                      </p:childTnLst>
                    </p:cTn>
                  </p:par>
                  <p:par>
                    <p:cTn id="145" fill="hold">
                      <p:stCondLst>
                        <p:cond delay="indefinite"/>
                      </p:stCondLst>
                      <p:childTnLst>
                        <p:par>
                          <p:cTn id="146" fill="hold">
                            <p:stCondLst>
                              <p:cond delay="0"/>
                            </p:stCondLst>
                            <p:childTnLst>
                              <p:par>
                                <p:cTn id="147" presetID="53" presetClass="entr" presetSubtype="16" fill="hold" grpId="0" nodeType="clickEffect">
                                  <p:stCondLst>
                                    <p:cond delay="0"/>
                                  </p:stCondLst>
                                  <p:childTnLst>
                                    <p:set>
                                      <p:cBhvr>
                                        <p:cTn id="148" dur="1" fill="hold">
                                          <p:stCondLst>
                                            <p:cond delay="0"/>
                                          </p:stCondLst>
                                        </p:cTn>
                                        <p:tgtEl>
                                          <p:spTgt spid="31"/>
                                        </p:tgtEl>
                                        <p:attrNameLst>
                                          <p:attrName>style.visibility</p:attrName>
                                        </p:attrNameLst>
                                      </p:cBhvr>
                                      <p:to>
                                        <p:strVal val="visible"/>
                                      </p:to>
                                    </p:set>
                                    <p:anim calcmode="lin" valueType="num">
                                      <p:cBhvr>
                                        <p:cTn id="149" dur="500" fill="hold"/>
                                        <p:tgtEl>
                                          <p:spTgt spid="31"/>
                                        </p:tgtEl>
                                        <p:attrNameLst>
                                          <p:attrName>ppt_w</p:attrName>
                                        </p:attrNameLst>
                                      </p:cBhvr>
                                      <p:tavLst>
                                        <p:tav tm="0">
                                          <p:val>
                                            <p:fltVal val="0"/>
                                          </p:val>
                                        </p:tav>
                                        <p:tav tm="100000">
                                          <p:val>
                                            <p:strVal val="#ppt_w"/>
                                          </p:val>
                                        </p:tav>
                                      </p:tavLst>
                                    </p:anim>
                                    <p:anim calcmode="lin" valueType="num">
                                      <p:cBhvr>
                                        <p:cTn id="150" dur="500" fill="hold"/>
                                        <p:tgtEl>
                                          <p:spTgt spid="31"/>
                                        </p:tgtEl>
                                        <p:attrNameLst>
                                          <p:attrName>ppt_h</p:attrName>
                                        </p:attrNameLst>
                                      </p:cBhvr>
                                      <p:tavLst>
                                        <p:tav tm="0">
                                          <p:val>
                                            <p:fltVal val="0"/>
                                          </p:val>
                                        </p:tav>
                                        <p:tav tm="100000">
                                          <p:val>
                                            <p:strVal val="#ppt_h"/>
                                          </p:val>
                                        </p:tav>
                                      </p:tavLst>
                                    </p:anim>
                                    <p:animEffect transition="in" filter="fade">
                                      <p:cBhvr>
                                        <p:cTn id="151" dur="500"/>
                                        <p:tgtEl>
                                          <p:spTgt spid="31"/>
                                        </p:tgtEl>
                                      </p:cBhvr>
                                    </p:animEffect>
                                  </p:childTnLst>
                                </p:cTn>
                              </p:par>
                            </p:childTnLst>
                          </p:cTn>
                        </p:par>
                      </p:childTnLst>
                    </p:cTn>
                  </p:par>
                  <p:par>
                    <p:cTn id="152" fill="hold">
                      <p:stCondLst>
                        <p:cond delay="indefinite"/>
                      </p:stCondLst>
                      <p:childTnLst>
                        <p:par>
                          <p:cTn id="153" fill="hold">
                            <p:stCondLst>
                              <p:cond delay="0"/>
                            </p:stCondLst>
                            <p:childTnLst>
                              <p:par>
                                <p:cTn id="154" presetID="53" presetClass="entr" presetSubtype="16" fill="hold" grpId="0" nodeType="clickEffect">
                                  <p:stCondLst>
                                    <p:cond delay="0"/>
                                  </p:stCondLst>
                                  <p:childTnLst>
                                    <p:set>
                                      <p:cBhvr>
                                        <p:cTn id="155" dur="1" fill="hold">
                                          <p:stCondLst>
                                            <p:cond delay="0"/>
                                          </p:stCondLst>
                                        </p:cTn>
                                        <p:tgtEl>
                                          <p:spTgt spid="30"/>
                                        </p:tgtEl>
                                        <p:attrNameLst>
                                          <p:attrName>style.visibility</p:attrName>
                                        </p:attrNameLst>
                                      </p:cBhvr>
                                      <p:to>
                                        <p:strVal val="visible"/>
                                      </p:to>
                                    </p:set>
                                    <p:anim calcmode="lin" valueType="num">
                                      <p:cBhvr>
                                        <p:cTn id="156" dur="500" fill="hold"/>
                                        <p:tgtEl>
                                          <p:spTgt spid="30"/>
                                        </p:tgtEl>
                                        <p:attrNameLst>
                                          <p:attrName>ppt_w</p:attrName>
                                        </p:attrNameLst>
                                      </p:cBhvr>
                                      <p:tavLst>
                                        <p:tav tm="0">
                                          <p:val>
                                            <p:fltVal val="0"/>
                                          </p:val>
                                        </p:tav>
                                        <p:tav tm="100000">
                                          <p:val>
                                            <p:strVal val="#ppt_w"/>
                                          </p:val>
                                        </p:tav>
                                      </p:tavLst>
                                    </p:anim>
                                    <p:anim calcmode="lin" valueType="num">
                                      <p:cBhvr>
                                        <p:cTn id="157" dur="500" fill="hold"/>
                                        <p:tgtEl>
                                          <p:spTgt spid="30"/>
                                        </p:tgtEl>
                                        <p:attrNameLst>
                                          <p:attrName>ppt_h</p:attrName>
                                        </p:attrNameLst>
                                      </p:cBhvr>
                                      <p:tavLst>
                                        <p:tav tm="0">
                                          <p:val>
                                            <p:fltVal val="0"/>
                                          </p:val>
                                        </p:tav>
                                        <p:tav tm="100000">
                                          <p:val>
                                            <p:strVal val="#ppt_h"/>
                                          </p:val>
                                        </p:tav>
                                      </p:tavLst>
                                    </p:anim>
                                    <p:animEffect transition="in" filter="fade">
                                      <p:cBhvr>
                                        <p:cTn id="158" dur="500"/>
                                        <p:tgtEl>
                                          <p:spTgt spid="30"/>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1" fill="hold" nodeType="clickEffect">
                                  <p:stCondLst>
                                    <p:cond delay="0"/>
                                  </p:stCondLst>
                                  <p:childTnLst>
                                    <p:set>
                                      <p:cBhvr>
                                        <p:cTn id="162" dur="1" fill="hold">
                                          <p:stCondLst>
                                            <p:cond delay="0"/>
                                          </p:stCondLst>
                                        </p:cTn>
                                        <p:tgtEl>
                                          <p:spTgt spid="10"/>
                                        </p:tgtEl>
                                        <p:attrNameLst>
                                          <p:attrName>style.visibility</p:attrName>
                                        </p:attrNameLst>
                                      </p:cBhvr>
                                      <p:to>
                                        <p:strVal val="visible"/>
                                      </p:to>
                                    </p:set>
                                    <p:animEffect transition="in" filter="wipe(up)">
                                      <p:cBhvr>
                                        <p:cTn id="163" dur="500"/>
                                        <p:tgtEl>
                                          <p:spTgt spid="10"/>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2" fill="hold" nodeType="clickEffect">
                                  <p:stCondLst>
                                    <p:cond delay="0"/>
                                  </p:stCondLst>
                                  <p:childTnLst>
                                    <p:set>
                                      <p:cBhvr>
                                        <p:cTn id="167" dur="1" fill="hold">
                                          <p:stCondLst>
                                            <p:cond delay="0"/>
                                          </p:stCondLst>
                                        </p:cTn>
                                        <p:tgtEl>
                                          <p:spTgt spid="62"/>
                                        </p:tgtEl>
                                        <p:attrNameLst>
                                          <p:attrName>style.visibility</p:attrName>
                                        </p:attrNameLst>
                                      </p:cBhvr>
                                      <p:to>
                                        <p:strVal val="visible"/>
                                      </p:to>
                                    </p:set>
                                    <p:animEffect transition="in" filter="wipe(right)">
                                      <p:cBhvr>
                                        <p:cTn id="168" dur="500"/>
                                        <p:tgtEl>
                                          <p:spTgt spid="62"/>
                                        </p:tgtEl>
                                      </p:cBhvr>
                                    </p:animEffect>
                                  </p:childTnLst>
                                </p:cTn>
                              </p:par>
                              <p:par>
                                <p:cTn id="169" presetID="22" presetClass="entr" presetSubtype="2" fill="hold" nodeType="withEffect">
                                  <p:stCondLst>
                                    <p:cond delay="0"/>
                                  </p:stCondLst>
                                  <p:childTnLst>
                                    <p:set>
                                      <p:cBhvr>
                                        <p:cTn id="170" dur="1" fill="hold">
                                          <p:stCondLst>
                                            <p:cond delay="0"/>
                                          </p:stCondLst>
                                        </p:cTn>
                                        <p:tgtEl>
                                          <p:spTgt spid="64"/>
                                        </p:tgtEl>
                                        <p:attrNameLst>
                                          <p:attrName>style.visibility</p:attrName>
                                        </p:attrNameLst>
                                      </p:cBhvr>
                                      <p:to>
                                        <p:strVal val="visible"/>
                                      </p:to>
                                    </p:set>
                                    <p:animEffect transition="in" filter="wipe(right)">
                                      <p:cBhvr>
                                        <p:cTn id="171" dur="500"/>
                                        <p:tgtEl>
                                          <p:spTgt spid="64"/>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68">
                                            <p:txEl>
                                              <p:pRg st="0" end="0"/>
                                            </p:txEl>
                                          </p:spTgt>
                                        </p:tgtEl>
                                        <p:attrNameLst>
                                          <p:attrName>style.visibility</p:attrName>
                                        </p:attrNameLst>
                                      </p:cBhvr>
                                      <p:to>
                                        <p:strVal val="visible"/>
                                      </p:to>
                                    </p:set>
                                    <p:animEffect transition="in" filter="wipe(left)">
                                      <p:cBhvr>
                                        <p:cTn id="176" dur="500"/>
                                        <p:tgtEl>
                                          <p:spTgt spid="68">
                                            <p:txEl>
                                              <p:pRg st="0" end="0"/>
                                            </p:txEl>
                                          </p:spTgt>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6"/>
                                        </p:tgtEl>
                                        <p:attrNameLst>
                                          <p:attrName>style.visibility</p:attrName>
                                        </p:attrNameLst>
                                      </p:cBhvr>
                                      <p:to>
                                        <p:strVal val="visible"/>
                                      </p:to>
                                    </p:set>
                                    <p:animEffect transition="in" filter="wipe(left)">
                                      <p:cBhvr>
                                        <p:cTn id="181" dur="500"/>
                                        <p:tgtEl>
                                          <p:spTgt spid="6"/>
                                        </p:tgtEl>
                                      </p:cBhvr>
                                    </p:animEffect>
                                  </p:childTnLst>
                                </p:cTn>
                              </p:par>
                            </p:childTnLst>
                          </p:cTn>
                        </p:par>
                        <p:par>
                          <p:cTn id="182" fill="hold">
                            <p:stCondLst>
                              <p:cond delay="500"/>
                            </p:stCondLst>
                            <p:childTnLst>
                              <p:par>
                                <p:cTn id="183" presetID="22" presetClass="entr" presetSubtype="8" fill="hold" grpId="0" nodeType="afterEffect">
                                  <p:stCondLst>
                                    <p:cond delay="0"/>
                                  </p:stCondLst>
                                  <p:childTnLst>
                                    <p:set>
                                      <p:cBhvr>
                                        <p:cTn id="184" dur="1" fill="hold">
                                          <p:stCondLst>
                                            <p:cond delay="0"/>
                                          </p:stCondLst>
                                        </p:cTn>
                                        <p:tgtEl>
                                          <p:spTgt spid="59"/>
                                        </p:tgtEl>
                                        <p:attrNameLst>
                                          <p:attrName>style.visibility</p:attrName>
                                        </p:attrNameLst>
                                      </p:cBhvr>
                                      <p:to>
                                        <p:strVal val="visible"/>
                                      </p:to>
                                    </p:set>
                                    <p:animEffect transition="in" filter="wipe(left)">
                                      <p:cBhvr>
                                        <p:cTn id="185" dur="500"/>
                                        <p:tgtEl>
                                          <p:spTgt spid="59"/>
                                        </p:tgtEl>
                                      </p:cBhvr>
                                    </p:animEffect>
                                  </p:childTnLst>
                                </p:cTn>
                              </p:par>
                            </p:childTnLst>
                          </p:cTn>
                        </p:par>
                        <p:par>
                          <p:cTn id="186" fill="hold">
                            <p:stCondLst>
                              <p:cond delay="1000"/>
                            </p:stCondLst>
                            <p:childTnLst>
                              <p:par>
                                <p:cTn id="187" presetID="22" presetClass="entr" presetSubtype="8" fill="hold" grpId="0" nodeType="afterEffect">
                                  <p:stCondLst>
                                    <p:cond delay="0"/>
                                  </p:stCondLst>
                                  <p:childTnLst>
                                    <p:set>
                                      <p:cBhvr>
                                        <p:cTn id="188" dur="1" fill="hold">
                                          <p:stCondLst>
                                            <p:cond delay="0"/>
                                          </p:stCondLst>
                                        </p:cTn>
                                        <p:tgtEl>
                                          <p:spTgt spid="60"/>
                                        </p:tgtEl>
                                        <p:attrNameLst>
                                          <p:attrName>style.visibility</p:attrName>
                                        </p:attrNameLst>
                                      </p:cBhvr>
                                      <p:to>
                                        <p:strVal val="visible"/>
                                      </p:to>
                                    </p:set>
                                    <p:animEffect transition="in" filter="wipe(left)">
                                      <p:cBhvr>
                                        <p:cTn id="189" dur="500"/>
                                        <p:tgtEl>
                                          <p:spTgt spid="60"/>
                                        </p:tgtEl>
                                      </p:cBhvr>
                                    </p:animEffect>
                                  </p:childTnLst>
                                </p:cTn>
                              </p:par>
                            </p:childTnLst>
                          </p:cTn>
                        </p:par>
                        <p:par>
                          <p:cTn id="190" fill="hold">
                            <p:stCondLst>
                              <p:cond delay="1500"/>
                            </p:stCondLst>
                            <p:childTnLst>
                              <p:par>
                                <p:cTn id="191" presetID="22" presetClass="entr" presetSubtype="8" fill="hold" grpId="0" nodeType="afterEffect">
                                  <p:stCondLst>
                                    <p:cond delay="0"/>
                                  </p:stCondLst>
                                  <p:childTnLst>
                                    <p:set>
                                      <p:cBhvr>
                                        <p:cTn id="192" dur="1" fill="hold">
                                          <p:stCondLst>
                                            <p:cond delay="0"/>
                                          </p:stCondLst>
                                        </p:cTn>
                                        <p:tgtEl>
                                          <p:spTgt spid="61"/>
                                        </p:tgtEl>
                                        <p:attrNameLst>
                                          <p:attrName>style.visibility</p:attrName>
                                        </p:attrNameLst>
                                      </p:cBhvr>
                                      <p:to>
                                        <p:strVal val="visible"/>
                                      </p:to>
                                    </p:set>
                                    <p:animEffect transition="in" filter="wipe(left)">
                                      <p:cBhvr>
                                        <p:cTn id="193" dur="500"/>
                                        <p:tgtEl>
                                          <p:spTgt spid="61"/>
                                        </p:tgtEl>
                                      </p:cBhvr>
                                    </p:animEffect>
                                  </p:childTnLst>
                                </p:cTn>
                              </p:par>
                              <p:par>
                                <p:cTn id="194" presetID="22" presetClass="entr" presetSubtype="8" fill="hold" nodeType="withEffect">
                                  <p:stCondLst>
                                    <p:cond delay="0"/>
                                  </p:stCondLst>
                                  <p:childTnLst>
                                    <p:set>
                                      <p:cBhvr>
                                        <p:cTn id="195" dur="1" fill="hold">
                                          <p:stCondLst>
                                            <p:cond delay="0"/>
                                          </p:stCondLst>
                                        </p:cTn>
                                        <p:tgtEl>
                                          <p:spTgt spid="54"/>
                                        </p:tgtEl>
                                        <p:attrNameLst>
                                          <p:attrName>style.visibility</p:attrName>
                                        </p:attrNameLst>
                                      </p:cBhvr>
                                      <p:to>
                                        <p:strVal val="visible"/>
                                      </p:to>
                                    </p:set>
                                    <p:animEffect transition="in" filter="wipe(left)">
                                      <p:cBhvr>
                                        <p:cTn id="196" dur="500"/>
                                        <p:tgtEl>
                                          <p:spTgt spid="54"/>
                                        </p:tgtEl>
                                      </p:cBhvr>
                                    </p:animEffect>
                                  </p:childTnLst>
                                </p:cTn>
                              </p:par>
                              <p:par>
                                <p:cTn id="197" presetID="22" presetClass="entr" presetSubtype="8" fill="hold" nodeType="withEffect">
                                  <p:stCondLst>
                                    <p:cond delay="0"/>
                                  </p:stCondLst>
                                  <p:childTnLst>
                                    <p:set>
                                      <p:cBhvr>
                                        <p:cTn id="198" dur="1" fill="hold">
                                          <p:stCondLst>
                                            <p:cond delay="0"/>
                                          </p:stCondLst>
                                        </p:cTn>
                                        <p:tgtEl>
                                          <p:spTgt spid="53"/>
                                        </p:tgtEl>
                                        <p:attrNameLst>
                                          <p:attrName>style.visibility</p:attrName>
                                        </p:attrNameLst>
                                      </p:cBhvr>
                                      <p:to>
                                        <p:strVal val="visible"/>
                                      </p:to>
                                    </p:set>
                                    <p:animEffect transition="in" filter="wipe(left)">
                                      <p:cBhvr>
                                        <p:cTn id="199" dur="500"/>
                                        <p:tgtEl>
                                          <p:spTgt spid="53"/>
                                        </p:tgtEl>
                                      </p:cBhvr>
                                    </p:animEffect>
                                  </p:childTnLst>
                                </p:cTn>
                              </p:par>
                              <p:par>
                                <p:cTn id="200" presetID="22" presetClass="entr" presetSubtype="8" fill="hold" nodeType="withEffect">
                                  <p:stCondLst>
                                    <p:cond delay="0"/>
                                  </p:stCondLst>
                                  <p:childTnLst>
                                    <p:set>
                                      <p:cBhvr>
                                        <p:cTn id="201" dur="1" fill="hold">
                                          <p:stCondLst>
                                            <p:cond delay="0"/>
                                          </p:stCondLst>
                                        </p:cTn>
                                        <p:tgtEl>
                                          <p:spTgt spid="52"/>
                                        </p:tgtEl>
                                        <p:attrNameLst>
                                          <p:attrName>style.visibility</p:attrName>
                                        </p:attrNameLst>
                                      </p:cBhvr>
                                      <p:to>
                                        <p:strVal val="visible"/>
                                      </p:to>
                                    </p:set>
                                    <p:animEffect transition="in" filter="wipe(left)">
                                      <p:cBhvr>
                                        <p:cTn id="202" dur="500"/>
                                        <p:tgtEl>
                                          <p:spTgt spid="52"/>
                                        </p:tgtEl>
                                      </p:cBhvr>
                                    </p:animEffect>
                                  </p:childTnLst>
                                </p:cTn>
                              </p:par>
                              <p:par>
                                <p:cTn id="203" presetID="22" presetClass="entr" presetSubtype="8" fill="hold" nodeType="withEffect">
                                  <p:stCondLst>
                                    <p:cond delay="0"/>
                                  </p:stCondLst>
                                  <p:childTnLst>
                                    <p:set>
                                      <p:cBhvr>
                                        <p:cTn id="204" dur="1" fill="hold">
                                          <p:stCondLst>
                                            <p:cond delay="0"/>
                                          </p:stCondLst>
                                        </p:cTn>
                                        <p:tgtEl>
                                          <p:spTgt spid="51"/>
                                        </p:tgtEl>
                                        <p:attrNameLst>
                                          <p:attrName>style.visibility</p:attrName>
                                        </p:attrNameLst>
                                      </p:cBhvr>
                                      <p:to>
                                        <p:strVal val="visible"/>
                                      </p:to>
                                    </p:set>
                                    <p:animEffect transition="in" filter="wipe(left)">
                                      <p:cBhvr>
                                        <p:cTn id="205" dur="500"/>
                                        <p:tgtEl>
                                          <p:spTgt spid="51"/>
                                        </p:tgtEl>
                                      </p:cBhvr>
                                    </p:animEffect>
                                  </p:childTnLst>
                                </p:cTn>
                              </p:par>
                              <p:par>
                                <p:cTn id="206" presetID="22" presetClass="entr" presetSubtype="8" fill="hold" nodeType="withEffect">
                                  <p:stCondLst>
                                    <p:cond delay="0"/>
                                  </p:stCondLst>
                                  <p:childTnLst>
                                    <p:set>
                                      <p:cBhvr>
                                        <p:cTn id="207" dur="1" fill="hold">
                                          <p:stCondLst>
                                            <p:cond delay="0"/>
                                          </p:stCondLst>
                                        </p:cTn>
                                        <p:tgtEl>
                                          <p:spTgt spid="50"/>
                                        </p:tgtEl>
                                        <p:attrNameLst>
                                          <p:attrName>style.visibility</p:attrName>
                                        </p:attrNameLst>
                                      </p:cBhvr>
                                      <p:to>
                                        <p:strVal val="visible"/>
                                      </p:to>
                                    </p:set>
                                    <p:animEffect transition="in" filter="wipe(left)">
                                      <p:cBhvr>
                                        <p:cTn id="208" dur="500"/>
                                        <p:tgtEl>
                                          <p:spTgt spid="50"/>
                                        </p:tgtEl>
                                      </p:cBhvr>
                                    </p:animEffect>
                                  </p:childTnLst>
                                </p:cTn>
                              </p:par>
                              <p:par>
                                <p:cTn id="209" presetID="22" presetClass="entr" presetSubtype="8" fill="hold" nodeType="withEffect">
                                  <p:stCondLst>
                                    <p:cond delay="0"/>
                                  </p:stCondLst>
                                  <p:childTnLst>
                                    <p:set>
                                      <p:cBhvr>
                                        <p:cTn id="210" dur="1" fill="hold">
                                          <p:stCondLst>
                                            <p:cond delay="0"/>
                                          </p:stCondLst>
                                        </p:cTn>
                                        <p:tgtEl>
                                          <p:spTgt spid="49"/>
                                        </p:tgtEl>
                                        <p:attrNameLst>
                                          <p:attrName>style.visibility</p:attrName>
                                        </p:attrNameLst>
                                      </p:cBhvr>
                                      <p:to>
                                        <p:strVal val="visible"/>
                                      </p:to>
                                    </p:set>
                                    <p:animEffect transition="in" filter="wipe(left)">
                                      <p:cBhvr>
                                        <p:cTn id="211" dur="500"/>
                                        <p:tgtEl>
                                          <p:spTgt spid="49"/>
                                        </p:tgtEl>
                                      </p:cBhvr>
                                    </p:animEffect>
                                  </p:childTnLst>
                                </p:cTn>
                              </p:par>
                              <p:par>
                                <p:cTn id="212" presetID="22" presetClass="entr" presetSubtype="8" fill="hold" nodeType="withEffect">
                                  <p:stCondLst>
                                    <p:cond delay="0"/>
                                  </p:stCondLst>
                                  <p:childTnLst>
                                    <p:set>
                                      <p:cBhvr>
                                        <p:cTn id="213" dur="1" fill="hold">
                                          <p:stCondLst>
                                            <p:cond delay="0"/>
                                          </p:stCondLst>
                                        </p:cTn>
                                        <p:tgtEl>
                                          <p:spTgt spid="48"/>
                                        </p:tgtEl>
                                        <p:attrNameLst>
                                          <p:attrName>style.visibility</p:attrName>
                                        </p:attrNameLst>
                                      </p:cBhvr>
                                      <p:to>
                                        <p:strVal val="visible"/>
                                      </p:to>
                                    </p:set>
                                    <p:animEffect transition="in" filter="wipe(left)">
                                      <p:cBhvr>
                                        <p:cTn id="214" dur="500"/>
                                        <p:tgtEl>
                                          <p:spTgt spid="48"/>
                                        </p:tgtEl>
                                      </p:cBhvr>
                                    </p:animEffect>
                                  </p:childTnLst>
                                </p:cTn>
                              </p:par>
                              <p:par>
                                <p:cTn id="215" presetID="22" presetClass="entr" presetSubtype="8" fill="hold" nodeType="withEffect">
                                  <p:stCondLst>
                                    <p:cond delay="0"/>
                                  </p:stCondLst>
                                  <p:childTnLst>
                                    <p:set>
                                      <p:cBhvr>
                                        <p:cTn id="216" dur="1" fill="hold">
                                          <p:stCondLst>
                                            <p:cond delay="0"/>
                                          </p:stCondLst>
                                        </p:cTn>
                                        <p:tgtEl>
                                          <p:spTgt spid="47"/>
                                        </p:tgtEl>
                                        <p:attrNameLst>
                                          <p:attrName>style.visibility</p:attrName>
                                        </p:attrNameLst>
                                      </p:cBhvr>
                                      <p:to>
                                        <p:strVal val="visible"/>
                                      </p:to>
                                    </p:set>
                                    <p:animEffect transition="in" filter="wipe(left)">
                                      <p:cBhvr>
                                        <p:cTn id="217" dur="500"/>
                                        <p:tgtEl>
                                          <p:spTgt spid="47"/>
                                        </p:tgtEl>
                                      </p:cBhvr>
                                    </p:animEffect>
                                  </p:childTnLst>
                                </p:cTn>
                              </p:par>
                              <p:par>
                                <p:cTn id="218" presetID="22" presetClass="entr" presetSubtype="8" fill="hold" nodeType="withEffect">
                                  <p:stCondLst>
                                    <p:cond delay="0"/>
                                  </p:stCondLst>
                                  <p:childTnLst>
                                    <p:set>
                                      <p:cBhvr>
                                        <p:cTn id="219" dur="1" fill="hold">
                                          <p:stCondLst>
                                            <p:cond delay="0"/>
                                          </p:stCondLst>
                                        </p:cTn>
                                        <p:tgtEl>
                                          <p:spTgt spid="46"/>
                                        </p:tgtEl>
                                        <p:attrNameLst>
                                          <p:attrName>style.visibility</p:attrName>
                                        </p:attrNameLst>
                                      </p:cBhvr>
                                      <p:to>
                                        <p:strVal val="visible"/>
                                      </p:to>
                                    </p:set>
                                    <p:animEffect transition="in" filter="wipe(left)">
                                      <p:cBhvr>
                                        <p:cTn id="220" dur="500"/>
                                        <p:tgtEl>
                                          <p:spTgt spid="46"/>
                                        </p:tgtEl>
                                      </p:cBhvr>
                                    </p:animEffect>
                                  </p:childTnLst>
                                </p:cTn>
                              </p:par>
                              <p:par>
                                <p:cTn id="221" presetID="22" presetClass="entr" presetSubtype="8" fill="hold" nodeType="withEffect">
                                  <p:stCondLst>
                                    <p:cond delay="0"/>
                                  </p:stCondLst>
                                  <p:childTnLst>
                                    <p:set>
                                      <p:cBhvr>
                                        <p:cTn id="222" dur="1" fill="hold">
                                          <p:stCondLst>
                                            <p:cond delay="0"/>
                                          </p:stCondLst>
                                        </p:cTn>
                                        <p:tgtEl>
                                          <p:spTgt spid="45"/>
                                        </p:tgtEl>
                                        <p:attrNameLst>
                                          <p:attrName>style.visibility</p:attrName>
                                        </p:attrNameLst>
                                      </p:cBhvr>
                                      <p:to>
                                        <p:strVal val="visible"/>
                                      </p:to>
                                    </p:set>
                                    <p:animEffect transition="in" filter="wipe(left)">
                                      <p:cBhvr>
                                        <p:cTn id="223" dur="500"/>
                                        <p:tgtEl>
                                          <p:spTgt spid="45"/>
                                        </p:tgtEl>
                                      </p:cBhvr>
                                    </p:animEffect>
                                  </p:childTnLst>
                                </p:cTn>
                              </p:par>
                              <p:par>
                                <p:cTn id="224" presetID="22" presetClass="entr" presetSubtype="8" fill="hold" nodeType="withEffect">
                                  <p:stCondLst>
                                    <p:cond delay="0"/>
                                  </p:stCondLst>
                                  <p:childTnLst>
                                    <p:set>
                                      <p:cBhvr>
                                        <p:cTn id="225" dur="1" fill="hold">
                                          <p:stCondLst>
                                            <p:cond delay="0"/>
                                          </p:stCondLst>
                                        </p:cTn>
                                        <p:tgtEl>
                                          <p:spTgt spid="44"/>
                                        </p:tgtEl>
                                        <p:attrNameLst>
                                          <p:attrName>style.visibility</p:attrName>
                                        </p:attrNameLst>
                                      </p:cBhvr>
                                      <p:to>
                                        <p:strVal val="visible"/>
                                      </p:to>
                                    </p:set>
                                    <p:animEffect transition="in" filter="wipe(left)">
                                      <p:cBhvr>
                                        <p:cTn id="226" dur="500"/>
                                        <p:tgtEl>
                                          <p:spTgt spid="44"/>
                                        </p:tgtEl>
                                      </p:cBhvr>
                                    </p:animEffect>
                                  </p:childTnLst>
                                </p:cTn>
                              </p:par>
                              <p:par>
                                <p:cTn id="227" presetID="22" presetClass="entr" presetSubtype="8" fill="hold" nodeType="withEffect">
                                  <p:stCondLst>
                                    <p:cond delay="0"/>
                                  </p:stCondLst>
                                  <p:childTnLst>
                                    <p:set>
                                      <p:cBhvr>
                                        <p:cTn id="228" dur="1" fill="hold">
                                          <p:stCondLst>
                                            <p:cond delay="0"/>
                                          </p:stCondLst>
                                        </p:cTn>
                                        <p:tgtEl>
                                          <p:spTgt spid="43"/>
                                        </p:tgtEl>
                                        <p:attrNameLst>
                                          <p:attrName>style.visibility</p:attrName>
                                        </p:attrNameLst>
                                      </p:cBhvr>
                                      <p:to>
                                        <p:strVal val="visible"/>
                                      </p:to>
                                    </p:set>
                                    <p:animEffect transition="in" filter="wipe(left)">
                                      <p:cBhvr>
                                        <p:cTn id="229" dur="500"/>
                                        <p:tgtEl>
                                          <p:spTgt spid="43"/>
                                        </p:tgtEl>
                                      </p:cBhvr>
                                    </p:animEffect>
                                  </p:childTnLst>
                                </p:cTn>
                              </p:par>
                              <p:par>
                                <p:cTn id="230" presetID="22" presetClass="entr" presetSubtype="8" fill="hold" nodeType="withEffect">
                                  <p:stCondLst>
                                    <p:cond delay="0"/>
                                  </p:stCondLst>
                                  <p:childTnLst>
                                    <p:set>
                                      <p:cBhvr>
                                        <p:cTn id="231" dur="1" fill="hold">
                                          <p:stCondLst>
                                            <p:cond delay="0"/>
                                          </p:stCondLst>
                                        </p:cTn>
                                        <p:tgtEl>
                                          <p:spTgt spid="42"/>
                                        </p:tgtEl>
                                        <p:attrNameLst>
                                          <p:attrName>style.visibility</p:attrName>
                                        </p:attrNameLst>
                                      </p:cBhvr>
                                      <p:to>
                                        <p:strVal val="visible"/>
                                      </p:to>
                                    </p:set>
                                    <p:animEffect transition="in" filter="wipe(left)">
                                      <p:cBhvr>
                                        <p:cTn id="232" dur="500"/>
                                        <p:tgtEl>
                                          <p:spTgt spid="42"/>
                                        </p:tgtEl>
                                      </p:cBhvr>
                                    </p:animEffect>
                                  </p:childTnLst>
                                </p:cTn>
                              </p:par>
                              <p:par>
                                <p:cTn id="233" presetID="22" presetClass="entr" presetSubtype="8" fill="hold" nodeType="withEffect">
                                  <p:stCondLst>
                                    <p:cond delay="0"/>
                                  </p:stCondLst>
                                  <p:childTnLst>
                                    <p:set>
                                      <p:cBhvr>
                                        <p:cTn id="234" dur="1" fill="hold">
                                          <p:stCondLst>
                                            <p:cond delay="0"/>
                                          </p:stCondLst>
                                        </p:cTn>
                                        <p:tgtEl>
                                          <p:spTgt spid="41"/>
                                        </p:tgtEl>
                                        <p:attrNameLst>
                                          <p:attrName>style.visibility</p:attrName>
                                        </p:attrNameLst>
                                      </p:cBhvr>
                                      <p:to>
                                        <p:strVal val="visible"/>
                                      </p:to>
                                    </p:set>
                                    <p:animEffect transition="in" filter="wipe(left)">
                                      <p:cBhvr>
                                        <p:cTn id="235" dur="500"/>
                                        <p:tgtEl>
                                          <p:spTgt spid="41"/>
                                        </p:tgtEl>
                                      </p:cBhvr>
                                    </p:animEffect>
                                  </p:childTnLst>
                                </p:cTn>
                              </p:par>
                              <p:par>
                                <p:cTn id="236" presetID="22" presetClass="entr" presetSubtype="8" fill="hold" nodeType="withEffect">
                                  <p:stCondLst>
                                    <p:cond delay="0"/>
                                  </p:stCondLst>
                                  <p:childTnLst>
                                    <p:set>
                                      <p:cBhvr>
                                        <p:cTn id="237" dur="1" fill="hold">
                                          <p:stCondLst>
                                            <p:cond delay="0"/>
                                          </p:stCondLst>
                                        </p:cTn>
                                        <p:tgtEl>
                                          <p:spTgt spid="40"/>
                                        </p:tgtEl>
                                        <p:attrNameLst>
                                          <p:attrName>style.visibility</p:attrName>
                                        </p:attrNameLst>
                                      </p:cBhvr>
                                      <p:to>
                                        <p:strVal val="visible"/>
                                      </p:to>
                                    </p:set>
                                    <p:animEffect transition="in" filter="wipe(left)">
                                      <p:cBhvr>
                                        <p:cTn id="238" dur="500"/>
                                        <p:tgtEl>
                                          <p:spTgt spid="40"/>
                                        </p:tgtEl>
                                      </p:cBhvr>
                                    </p:animEffect>
                                  </p:childTnLst>
                                </p:cTn>
                              </p:par>
                              <p:par>
                                <p:cTn id="239" presetID="22" presetClass="entr" presetSubtype="8" fill="hold" nodeType="withEffect">
                                  <p:stCondLst>
                                    <p:cond delay="0"/>
                                  </p:stCondLst>
                                  <p:childTnLst>
                                    <p:set>
                                      <p:cBhvr>
                                        <p:cTn id="240" dur="1" fill="hold">
                                          <p:stCondLst>
                                            <p:cond delay="0"/>
                                          </p:stCondLst>
                                        </p:cTn>
                                        <p:tgtEl>
                                          <p:spTgt spid="39"/>
                                        </p:tgtEl>
                                        <p:attrNameLst>
                                          <p:attrName>style.visibility</p:attrName>
                                        </p:attrNameLst>
                                      </p:cBhvr>
                                      <p:to>
                                        <p:strVal val="visible"/>
                                      </p:to>
                                    </p:set>
                                    <p:animEffect transition="in" filter="wipe(left)">
                                      <p:cBhvr>
                                        <p:cTn id="241" dur="500"/>
                                        <p:tgtEl>
                                          <p:spTgt spid="39"/>
                                        </p:tgtEl>
                                      </p:cBhvr>
                                    </p:animEffect>
                                  </p:childTnLst>
                                </p:cTn>
                              </p:par>
                              <p:par>
                                <p:cTn id="242" presetID="22" presetClass="entr" presetSubtype="8" fill="hold" nodeType="withEffect">
                                  <p:stCondLst>
                                    <p:cond delay="0"/>
                                  </p:stCondLst>
                                  <p:childTnLst>
                                    <p:set>
                                      <p:cBhvr>
                                        <p:cTn id="243" dur="1" fill="hold">
                                          <p:stCondLst>
                                            <p:cond delay="0"/>
                                          </p:stCondLst>
                                        </p:cTn>
                                        <p:tgtEl>
                                          <p:spTgt spid="38"/>
                                        </p:tgtEl>
                                        <p:attrNameLst>
                                          <p:attrName>style.visibility</p:attrName>
                                        </p:attrNameLst>
                                      </p:cBhvr>
                                      <p:to>
                                        <p:strVal val="visible"/>
                                      </p:to>
                                    </p:set>
                                    <p:animEffect transition="in" filter="wipe(left)">
                                      <p:cBhvr>
                                        <p:cTn id="244" dur="500"/>
                                        <p:tgtEl>
                                          <p:spTgt spid="38"/>
                                        </p:tgtEl>
                                      </p:cBhvr>
                                    </p:animEffect>
                                  </p:childTnLst>
                                </p:cTn>
                              </p:par>
                              <p:par>
                                <p:cTn id="245" presetID="22" presetClass="entr" presetSubtype="8" fill="hold" nodeType="withEffect">
                                  <p:stCondLst>
                                    <p:cond delay="0"/>
                                  </p:stCondLst>
                                  <p:childTnLst>
                                    <p:set>
                                      <p:cBhvr>
                                        <p:cTn id="246" dur="1" fill="hold">
                                          <p:stCondLst>
                                            <p:cond delay="0"/>
                                          </p:stCondLst>
                                        </p:cTn>
                                        <p:tgtEl>
                                          <p:spTgt spid="37"/>
                                        </p:tgtEl>
                                        <p:attrNameLst>
                                          <p:attrName>style.visibility</p:attrName>
                                        </p:attrNameLst>
                                      </p:cBhvr>
                                      <p:to>
                                        <p:strVal val="visible"/>
                                      </p:to>
                                    </p:set>
                                    <p:animEffect transition="in" filter="wipe(left)">
                                      <p:cBhvr>
                                        <p:cTn id="247" dur="500"/>
                                        <p:tgtEl>
                                          <p:spTgt spid="37"/>
                                        </p:tgtEl>
                                      </p:cBhvr>
                                    </p:animEffect>
                                  </p:childTnLst>
                                </p:cTn>
                              </p:par>
                              <p:par>
                                <p:cTn id="248" presetID="22" presetClass="entr" presetSubtype="8" fill="hold" nodeType="withEffect">
                                  <p:stCondLst>
                                    <p:cond delay="0"/>
                                  </p:stCondLst>
                                  <p:childTnLst>
                                    <p:set>
                                      <p:cBhvr>
                                        <p:cTn id="249" dur="1" fill="hold">
                                          <p:stCondLst>
                                            <p:cond delay="0"/>
                                          </p:stCondLst>
                                        </p:cTn>
                                        <p:tgtEl>
                                          <p:spTgt spid="36"/>
                                        </p:tgtEl>
                                        <p:attrNameLst>
                                          <p:attrName>style.visibility</p:attrName>
                                        </p:attrNameLst>
                                      </p:cBhvr>
                                      <p:to>
                                        <p:strVal val="visible"/>
                                      </p:to>
                                    </p:set>
                                    <p:animEffect transition="in" filter="wipe(left)">
                                      <p:cBhvr>
                                        <p:cTn id="250" dur="500"/>
                                        <p:tgtEl>
                                          <p:spTgt spid="36"/>
                                        </p:tgtEl>
                                      </p:cBhvr>
                                    </p:animEffect>
                                  </p:childTnLst>
                                </p:cTn>
                              </p:par>
                              <p:par>
                                <p:cTn id="251" presetID="22" presetClass="entr" presetSubtype="8" fill="hold" nodeType="withEffect">
                                  <p:stCondLst>
                                    <p:cond delay="0"/>
                                  </p:stCondLst>
                                  <p:childTnLst>
                                    <p:set>
                                      <p:cBhvr>
                                        <p:cTn id="252" dur="1" fill="hold">
                                          <p:stCondLst>
                                            <p:cond delay="0"/>
                                          </p:stCondLst>
                                        </p:cTn>
                                        <p:tgtEl>
                                          <p:spTgt spid="12"/>
                                        </p:tgtEl>
                                        <p:attrNameLst>
                                          <p:attrName>style.visibility</p:attrName>
                                        </p:attrNameLst>
                                      </p:cBhvr>
                                      <p:to>
                                        <p:strVal val="visible"/>
                                      </p:to>
                                    </p:set>
                                    <p:animEffect transition="in" filter="wipe(left)">
                                      <p:cBhvr>
                                        <p:cTn id="253" dur="500"/>
                                        <p:tgtEl>
                                          <p:spTgt spid="12"/>
                                        </p:tgtEl>
                                      </p:cBhvr>
                                    </p:animEffect>
                                  </p:childTnLst>
                                </p:cTn>
                              </p:par>
                              <p:par>
                                <p:cTn id="254" presetID="22" presetClass="entr" presetSubtype="8" fill="hold" nodeType="withEffect">
                                  <p:stCondLst>
                                    <p:cond delay="0"/>
                                  </p:stCondLst>
                                  <p:childTnLst>
                                    <p:set>
                                      <p:cBhvr>
                                        <p:cTn id="255" dur="1" fill="hold">
                                          <p:stCondLst>
                                            <p:cond delay="0"/>
                                          </p:stCondLst>
                                        </p:cTn>
                                        <p:tgtEl>
                                          <p:spTgt spid="32"/>
                                        </p:tgtEl>
                                        <p:attrNameLst>
                                          <p:attrName>style.visibility</p:attrName>
                                        </p:attrNameLst>
                                      </p:cBhvr>
                                      <p:to>
                                        <p:strVal val="visible"/>
                                      </p:to>
                                    </p:set>
                                    <p:animEffect transition="in" filter="wipe(left)">
                                      <p:cBhvr>
                                        <p:cTn id="256" dur="500"/>
                                        <p:tgtEl>
                                          <p:spTgt spid="32"/>
                                        </p:tgtEl>
                                      </p:cBhvr>
                                    </p:animEffect>
                                  </p:childTnLst>
                                </p:cTn>
                              </p:par>
                              <p:par>
                                <p:cTn id="257" presetID="22" presetClass="entr" presetSubtype="8" fill="hold" nodeType="withEffect">
                                  <p:stCondLst>
                                    <p:cond delay="0"/>
                                  </p:stCondLst>
                                  <p:childTnLst>
                                    <p:set>
                                      <p:cBhvr>
                                        <p:cTn id="258" dur="1" fill="hold">
                                          <p:stCondLst>
                                            <p:cond delay="0"/>
                                          </p:stCondLst>
                                        </p:cTn>
                                        <p:tgtEl>
                                          <p:spTgt spid="33"/>
                                        </p:tgtEl>
                                        <p:attrNameLst>
                                          <p:attrName>style.visibility</p:attrName>
                                        </p:attrNameLst>
                                      </p:cBhvr>
                                      <p:to>
                                        <p:strVal val="visible"/>
                                      </p:to>
                                    </p:set>
                                    <p:animEffect transition="in" filter="wipe(left)">
                                      <p:cBhvr>
                                        <p:cTn id="259" dur="500"/>
                                        <p:tgtEl>
                                          <p:spTgt spid="33"/>
                                        </p:tgtEl>
                                      </p:cBhvr>
                                    </p:animEffect>
                                  </p:childTnLst>
                                </p:cTn>
                              </p:par>
                              <p:par>
                                <p:cTn id="260" presetID="22" presetClass="entr" presetSubtype="8" fill="hold" nodeType="withEffect">
                                  <p:stCondLst>
                                    <p:cond delay="0"/>
                                  </p:stCondLst>
                                  <p:childTnLst>
                                    <p:set>
                                      <p:cBhvr>
                                        <p:cTn id="261" dur="1" fill="hold">
                                          <p:stCondLst>
                                            <p:cond delay="0"/>
                                          </p:stCondLst>
                                        </p:cTn>
                                        <p:tgtEl>
                                          <p:spTgt spid="34"/>
                                        </p:tgtEl>
                                        <p:attrNameLst>
                                          <p:attrName>style.visibility</p:attrName>
                                        </p:attrNameLst>
                                      </p:cBhvr>
                                      <p:to>
                                        <p:strVal val="visible"/>
                                      </p:to>
                                    </p:set>
                                    <p:animEffect transition="in" filter="wipe(left)">
                                      <p:cBhvr>
                                        <p:cTn id="262" dur="500"/>
                                        <p:tgtEl>
                                          <p:spTgt spid="34"/>
                                        </p:tgtEl>
                                      </p:cBhvr>
                                    </p:animEffect>
                                  </p:childTnLst>
                                </p:cTn>
                              </p:par>
                              <p:par>
                                <p:cTn id="263" presetID="22" presetClass="entr" presetSubtype="8" fill="hold" nodeType="withEffect">
                                  <p:stCondLst>
                                    <p:cond delay="0"/>
                                  </p:stCondLst>
                                  <p:childTnLst>
                                    <p:set>
                                      <p:cBhvr>
                                        <p:cTn id="264" dur="1" fill="hold">
                                          <p:stCondLst>
                                            <p:cond delay="0"/>
                                          </p:stCondLst>
                                        </p:cTn>
                                        <p:tgtEl>
                                          <p:spTgt spid="35"/>
                                        </p:tgtEl>
                                        <p:attrNameLst>
                                          <p:attrName>style.visibility</p:attrName>
                                        </p:attrNameLst>
                                      </p:cBhvr>
                                      <p:to>
                                        <p:strVal val="visible"/>
                                      </p:to>
                                    </p:set>
                                    <p:animEffect transition="in" filter="wipe(left)">
                                      <p:cBhvr>
                                        <p:cTn id="265" dur="500"/>
                                        <p:tgtEl>
                                          <p:spTgt spid="35"/>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4" fill="hold" nodeType="clickEffect">
                                  <p:stCondLst>
                                    <p:cond delay="0"/>
                                  </p:stCondLst>
                                  <p:childTnLst>
                                    <p:set>
                                      <p:cBhvr>
                                        <p:cTn id="269" dur="1" fill="hold">
                                          <p:stCondLst>
                                            <p:cond delay="0"/>
                                          </p:stCondLst>
                                        </p:cTn>
                                        <p:tgtEl>
                                          <p:spTgt spid="56"/>
                                        </p:tgtEl>
                                        <p:attrNameLst>
                                          <p:attrName>style.visibility</p:attrName>
                                        </p:attrNameLst>
                                      </p:cBhvr>
                                      <p:to>
                                        <p:strVal val="visible"/>
                                      </p:to>
                                    </p:set>
                                    <p:animEffect transition="in" filter="wipe(down)">
                                      <p:cBhvr>
                                        <p:cTn id="270" dur="500"/>
                                        <p:tgtEl>
                                          <p:spTgt spid="56"/>
                                        </p:tgtEl>
                                      </p:cBhvr>
                                    </p:animEffect>
                                  </p:childTnLst>
                                </p:cTn>
                              </p:par>
                            </p:childTnLst>
                          </p:cTn>
                        </p:par>
                        <p:par>
                          <p:cTn id="271" fill="hold">
                            <p:stCondLst>
                              <p:cond delay="500"/>
                            </p:stCondLst>
                            <p:childTnLst>
                              <p:par>
                                <p:cTn id="272" presetID="22" presetClass="entr" presetSubtype="8" fill="hold" nodeType="afterEffect">
                                  <p:stCondLst>
                                    <p:cond delay="0"/>
                                  </p:stCondLst>
                                  <p:childTnLst>
                                    <p:set>
                                      <p:cBhvr>
                                        <p:cTn id="273" dur="1" fill="hold">
                                          <p:stCondLst>
                                            <p:cond delay="0"/>
                                          </p:stCondLst>
                                        </p:cTn>
                                        <p:tgtEl>
                                          <p:spTgt spid="57"/>
                                        </p:tgtEl>
                                        <p:attrNameLst>
                                          <p:attrName>style.visibility</p:attrName>
                                        </p:attrNameLst>
                                      </p:cBhvr>
                                      <p:to>
                                        <p:strVal val="visible"/>
                                      </p:to>
                                    </p:set>
                                    <p:animEffect transition="in" filter="wipe(left)">
                                      <p:cBhvr>
                                        <p:cTn id="274" dur="500"/>
                                        <p:tgtEl>
                                          <p:spTgt spid="57"/>
                                        </p:tgtEl>
                                      </p:cBhvr>
                                    </p:animEffect>
                                  </p:childTnLst>
                                </p:cTn>
                              </p:par>
                            </p:childTnLst>
                          </p:cTn>
                        </p:par>
                        <p:par>
                          <p:cTn id="275" fill="hold">
                            <p:stCondLst>
                              <p:cond delay="1000"/>
                            </p:stCondLst>
                            <p:childTnLst>
                              <p:par>
                                <p:cTn id="276" presetID="22" presetClass="entr" presetSubtype="8" fill="hold" nodeType="afterEffect">
                                  <p:stCondLst>
                                    <p:cond delay="0"/>
                                  </p:stCondLst>
                                  <p:childTnLst>
                                    <p:set>
                                      <p:cBhvr>
                                        <p:cTn id="277" dur="1" fill="hold">
                                          <p:stCondLst>
                                            <p:cond delay="0"/>
                                          </p:stCondLst>
                                        </p:cTn>
                                        <p:tgtEl>
                                          <p:spTgt spid="58"/>
                                        </p:tgtEl>
                                        <p:attrNameLst>
                                          <p:attrName>style.visibility</p:attrName>
                                        </p:attrNameLst>
                                      </p:cBhvr>
                                      <p:to>
                                        <p:strVal val="visible"/>
                                      </p:to>
                                    </p:set>
                                    <p:animEffect transition="in" filter="wipe(left)">
                                      <p:cBhvr>
                                        <p:cTn id="278" dur="500"/>
                                        <p:tgtEl>
                                          <p:spTgt spid="58"/>
                                        </p:tgtEl>
                                      </p:cBhvr>
                                    </p:animEffect>
                                  </p:childTnLst>
                                </p:cTn>
                              </p:par>
                            </p:childTnLst>
                          </p:cTn>
                        </p:par>
                        <p:par>
                          <p:cTn id="279" fill="hold">
                            <p:stCondLst>
                              <p:cond delay="1500"/>
                            </p:stCondLst>
                            <p:childTnLst>
                              <p:par>
                                <p:cTn id="280" presetID="22" presetClass="entr" presetSubtype="2" fill="hold" nodeType="afterEffect">
                                  <p:stCondLst>
                                    <p:cond delay="0"/>
                                  </p:stCondLst>
                                  <p:childTnLst>
                                    <p:set>
                                      <p:cBhvr>
                                        <p:cTn id="281" dur="1" fill="hold">
                                          <p:stCondLst>
                                            <p:cond delay="0"/>
                                          </p:stCondLst>
                                        </p:cTn>
                                        <p:tgtEl>
                                          <p:spTgt spid="55"/>
                                        </p:tgtEl>
                                        <p:attrNameLst>
                                          <p:attrName>style.visibility</p:attrName>
                                        </p:attrNameLst>
                                      </p:cBhvr>
                                      <p:to>
                                        <p:strVal val="visible"/>
                                      </p:to>
                                    </p:set>
                                    <p:animEffect transition="in" filter="wipe(right)">
                                      <p:cBhvr>
                                        <p:cTn id="282" dur="500"/>
                                        <p:tgtEl>
                                          <p:spTgt spid="55"/>
                                        </p:tgtEl>
                                      </p:cBhvr>
                                    </p:animEffect>
                                  </p:childTnLst>
                                </p:cTn>
                              </p:par>
                            </p:childTnLst>
                          </p:cTn>
                        </p:par>
                      </p:childTnLst>
                    </p:cTn>
                  </p:par>
                  <p:par>
                    <p:cTn id="283" fill="hold">
                      <p:stCondLst>
                        <p:cond delay="indefinite"/>
                      </p:stCondLst>
                      <p:childTnLst>
                        <p:par>
                          <p:cTn id="284" fill="hold">
                            <p:stCondLst>
                              <p:cond delay="0"/>
                            </p:stCondLst>
                            <p:childTnLst>
                              <p:par>
                                <p:cTn id="285" presetID="53" presetClass="entr" presetSubtype="16" fill="hold" grpId="0" nodeType="clickEffect">
                                  <p:stCondLst>
                                    <p:cond delay="0"/>
                                  </p:stCondLst>
                                  <p:childTnLst>
                                    <p:set>
                                      <p:cBhvr>
                                        <p:cTn id="286" dur="1" fill="hold">
                                          <p:stCondLst>
                                            <p:cond delay="0"/>
                                          </p:stCondLst>
                                        </p:cTn>
                                        <p:tgtEl>
                                          <p:spTgt spid="66"/>
                                        </p:tgtEl>
                                        <p:attrNameLst>
                                          <p:attrName>style.visibility</p:attrName>
                                        </p:attrNameLst>
                                      </p:cBhvr>
                                      <p:to>
                                        <p:strVal val="visible"/>
                                      </p:to>
                                    </p:set>
                                    <p:anim calcmode="lin" valueType="num">
                                      <p:cBhvr>
                                        <p:cTn id="287" dur="500" fill="hold"/>
                                        <p:tgtEl>
                                          <p:spTgt spid="66"/>
                                        </p:tgtEl>
                                        <p:attrNameLst>
                                          <p:attrName>ppt_w</p:attrName>
                                        </p:attrNameLst>
                                      </p:cBhvr>
                                      <p:tavLst>
                                        <p:tav tm="0">
                                          <p:val>
                                            <p:fltVal val="0"/>
                                          </p:val>
                                        </p:tav>
                                        <p:tav tm="100000">
                                          <p:val>
                                            <p:strVal val="#ppt_w"/>
                                          </p:val>
                                        </p:tav>
                                      </p:tavLst>
                                    </p:anim>
                                    <p:anim calcmode="lin" valueType="num">
                                      <p:cBhvr>
                                        <p:cTn id="288" dur="500" fill="hold"/>
                                        <p:tgtEl>
                                          <p:spTgt spid="66"/>
                                        </p:tgtEl>
                                        <p:attrNameLst>
                                          <p:attrName>ppt_h</p:attrName>
                                        </p:attrNameLst>
                                      </p:cBhvr>
                                      <p:tavLst>
                                        <p:tav tm="0">
                                          <p:val>
                                            <p:fltVal val="0"/>
                                          </p:val>
                                        </p:tav>
                                        <p:tav tm="100000">
                                          <p:val>
                                            <p:strVal val="#ppt_h"/>
                                          </p:val>
                                        </p:tav>
                                      </p:tavLst>
                                    </p:anim>
                                    <p:animEffect transition="in" filter="fade">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53" presetClass="entr" presetSubtype="16" fill="hold" grpId="0" nodeType="clickEffect">
                                  <p:stCondLst>
                                    <p:cond delay="0"/>
                                  </p:stCondLst>
                                  <p:childTnLst>
                                    <p:set>
                                      <p:cBhvr>
                                        <p:cTn id="293" dur="1" fill="hold">
                                          <p:stCondLst>
                                            <p:cond delay="0"/>
                                          </p:stCondLst>
                                        </p:cTn>
                                        <p:tgtEl>
                                          <p:spTgt spid="2"/>
                                        </p:tgtEl>
                                        <p:attrNameLst>
                                          <p:attrName>style.visibility</p:attrName>
                                        </p:attrNameLst>
                                      </p:cBhvr>
                                      <p:to>
                                        <p:strVal val="visible"/>
                                      </p:to>
                                    </p:set>
                                    <p:anim calcmode="lin" valueType="num">
                                      <p:cBhvr>
                                        <p:cTn id="294" dur="500" fill="hold"/>
                                        <p:tgtEl>
                                          <p:spTgt spid="2"/>
                                        </p:tgtEl>
                                        <p:attrNameLst>
                                          <p:attrName>ppt_w</p:attrName>
                                        </p:attrNameLst>
                                      </p:cBhvr>
                                      <p:tavLst>
                                        <p:tav tm="0">
                                          <p:val>
                                            <p:fltVal val="0"/>
                                          </p:val>
                                        </p:tav>
                                        <p:tav tm="100000">
                                          <p:val>
                                            <p:strVal val="#ppt_w"/>
                                          </p:val>
                                        </p:tav>
                                      </p:tavLst>
                                    </p:anim>
                                    <p:anim calcmode="lin" valueType="num">
                                      <p:cBhvr>
                                        <p:cTn id="295" dur="500" fill="hold"/>
                                        <p:tgtEl>
                                          <p:spTgt spid="2"/>
                                        </p:tgtEl>
                                        <p:attrNameLst>
                                          <p:attrName>ppt_h</p:attrName>
                                        </p:attrNameLst>
                                      </p:cBhvr>
                                      <p:tavLst>
                                        <p:tav tm="0">
                                          <p:val>
                                            <p:fltVal val="0"/>
                                          </p:val>
                                        </p:tav>
                                        <p:tav tm="100000">
                                          <p:val>
                                            <p:strVal val="#ppt_h"/>
                                          </p:val>
                                        </p:tav>
                                      </p:tavLst>
                                    </p:anim>
                                    <p:animEffect transition="in" filter="fade">
                                      <p:cBhvr>
                                        <p:cTn id="296" dur="500"/>
                                        <p:tgtEl>
                                          <p:spTgt spid="2"/>
                                        </p:tgtEl>
                                      </p:cBhvr>
                                    </p:animEffect>
                                  </p:childTnLst>
                                </p:cTn>
                              </p:par>
                            </p:childTnLst>
                          </p:cTn>
                        </p:par>
                      </p:childTnLst>
                    </p:cTn>
                  </p:par>
                  <p:par>
                    <p:cTn id="297" fill="hold">
                      <p:stCondLst>
                        <p:cond delay="indefinite"/>
                      </p:stCondLst>
                      <p:childTnLst>
                        <p:par>
                          <p:cTn id="298" fill="hold">
                            <p:stCondLst>
                              <p:cond delay="0"/>
                            </p:stCondLst>
                            <p:childTnLst>
                              <p:par>
                                <p:cTn id="299" presetID="10" presetClass="entr" presetSubtype="0" fill="hold" grpId="0" nodeType="clickEffect">
                                  <p:stCondLst>
                                    <p:cond delay="0"/>
                                  </p:stCondLst>
                                  <p:childTnLst>
                                    <p:set>
                                      <p:cBhvr>
                                        <p:cTn id="300" dur="1" fill="hold">
                                          <p:stCondLst>
                                            <p:cond delay="0"/>
                                          </p:stCondLst>
                                        </p:cTn>
                                        <p:tgtEl>
                                          <p:spTgt spid="3"/>
                                        </p:tgtEl>
                                        <p:attrNameLst>
                                          <p:attrName>style.visibility</p:attrName>
                                        </p:attrNameLst>
                                      </p:cBhvr>
                                      <p:to>
                                        <p:strVal val="visible"/>
                                      </p:to>
                                    </p:set>
                                    <p:animEffect transition="in" filter="fade">
                                      <p:cBhvr>
                                        <p:cTn id="30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animBg="1"/>
      <p:bldP spid="29" grpId="0" animBg="1"/>
      <p:bldP spid="30" grpId="0" animBg="1"/>
      <p:bldP spid="31" grpId="0" animBg="1"/>
      <p:bldP spid="59" grpId="0"/>
      <p:bldP spid="60" grpId="0"/>
      <p:bldP spid="61" grpId="0"/>
      <p:bldP spid="66" grpId="0" animBg="1"/>
      <p:bldP spid="67" grpId="0" uiExpand="1" build="p"/>
      <p:bldP spid="68" grpId="0" uiExpand="1" build="p"/>
      <p:bldP spid="75" grpId="0" build="allAtOnce"/>
      <p:bldP spid="3" grpId="0" animBg="1"/>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017-7757-B9C8-40ED-F86E84C6368C}"/>
              </a:ext>
            </a:extLst>
          </p:cNvPr>
          <p:cNvSpPr>
            <a:spLocks noGrp="1"/>
          </p:cNvSpPr>
          <p:nvPr>
            <p:ph type="title"/>
          </p:nvPr>
        </p:nvSpPr>
        <p:spPr/>
        <p:txBody>
          <a:bodyPr/>
          <a:lstStyle/>
          <a:p>
            <a:r>
              <a:rPr lang="en-US" dirty="0"/>
              <a:t>Simplex Method: </a:t>
            </a:r>
            <a:r>
              <a:rPr lang="en-US" dirty="0">
                <a:solidFill>
                  <a:schemeClr val="accent6"/>
                </a:solidFill>
              </a:rPr>
              <a:t>Standard Form</a:t>
            </a:r>
            <a:endParaRPr lang="en-IN"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74DF7B-05A3-419D-E503-EE37525088A0}"/>
                  </a:ext>
                </a:extLst>
              </p:cNvPr>
              <p:cNvSpPr>
                <a:spLocks noGrp="1"/>
              </p:cNvSpPr>
              <p:nvPr>
                <p:ph idx="1"/>
              </p:nvPr>
            </p:nvSpPr>
            <p:spPr>
              <a:xfrm>
                <a:off x="131180" y="863445"/>
                <a:ext cx="11929641" cy="1717880"/>
              </a:xfrm>
            </p:spPr>
            <p:txBody>
              <a:bodyPr/>
              <a:lstStyle/>
              <a:p>
                <a:pPr marL="457200" indent="-457200">
                  <a:buFont typeface="+mj-lt"/>
                  <a:buAutoNum type="arabicPeriod"/>
                </a:pPr>
                <a:r>
                  <a:rPr lang="en-US" dirty="0"/>
                  <a:t>RHS of the constraints are </a:t>
                </a:r>
                <a:r>
                  <a:rPr lang="en-US" b="1" dirty="0"/>
                  <a:t>Non-Negative. </a:t>
                </a:r>
                <a:r>
                  <a:rPr lang="en-US" dirty="0"/>
                  <a:t>(If not, Multiply both sides with </a:t>
                </a:r>
                <a14:m>
                  <m:oMath xmlns:m="http://schemas.openxmlformats.org/officeDocument/2006/math">
                    <m:r>
                      <a:rPr lang="en-US" i="1">
                        <a:latin typeface="Cambria Math" panose="02040503050406030204" pitchFamily="18" charset="0"/>
                      </a:rPr>
                      <m:t>−1</m:t>
                    </m:r>
                  </m:oMath>
                </a14:m>
                <a:r>
                  <a:rPr lang="en-US" dirty="0"/>
                  <a:t>)</a:t>
                </a:r>
              </a:p>
              <a:p>
                <a:pPr marL="457200" indent="-457200">
                  <a:buFont typeface="+mj-lt"/>
                  <a:buAutoNum type="arabicPeriod"/>
                </a:pPr>
                <a:r>
                  <a:rPr lang="en-US" dirty="0"/>
                  <a:t>All constraints are expressed as equalities. </a:t>
                </a:r>
                <a:r>
                  <a:rPr lang="en-US" b="1" dirty="0"/>
                  <a:t>Inequality constraints are converted to equalities </a:t>
                </a:r>
                <a:r>
                  <a:rPr lang="en-US" dirty="0"/>
                  <a:t>by introducing slack or surplus variables.</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0" indent="0">
                  <a:buNone/>
                </a:pPr>
                <a:endParaRPr lang="en-US" sz="1800" dirty="0"/>
              </a:p>
              <a:p>
                <a:pPr marL="457200" indent="-457200">
                  <a:buFont typeface="+mj-lt"/>
                  <a:buAutoNum type="arabicPeriod" startAt="3"/>
                </a:pPr>
                <a:r>
                  <a:rPr lang="en-US" dirty="0"/>
                  <a:t>Decision Variables are </a:t>
                </a:r>
                <a:r>
                  <a:rPr lang="en-US" b="1" dirty="0"/>
                  <a:t>Non-Negative.</a:t>
                </a:r>
                <a:r>
                  <a:rPr lang="en-US" dirty="0"/>
                  <a:t> </a:t>
                </a:r>
                <a:endParaRPr lang="en-IN" dirty="0"/>
              </a:p>
            </p:txBody>
          </p:sp>
        </mc:Choice>
        <mc:Fallback xmlns="">
          <p:sp>
            <p:nvSpPr>
              <p:cNvPr id="3" name="Content Placeholder 2">
                <a:extLst>
                  <a:ext uri="{FF2B5EF4-FFF2-40B4-BE49-F238E27FC236}">
                    <a16:creationId xmlns:a16="http://schemas.microsoft.com/office/drawing/2014/main" id="{4474DF7B-05A3-419D-E503-EE37525088A0}"/>
                  </a:ext>
                </a:extLst>
              </p:cNvPr>
              <p:cNvSpPr>
                <a:spLocks noGrp="1" noRot="1" noChangeAspect="1" noMove="1" noResize="1" noEditPoints="1" noAdjustHandles="1" noChangeArrowheads="1" noChangeShapeType="1" noTextEdit="1"/>
              </p:cNvSpPr>
              <p:nvPr>
                <p:ph idx="1"/>
              </p:nvPr>
            </p:nvSpPr>
            <p:spPr>
              <a:xfrm>
                <a:off x="131180" y="863445"/>
                <a:ext cx="11929641" cy="1717880"/>
              </a:xfrm>
              <a:blipFill>
                <a:blip r:embed="rId2"/>
                <a:stretch>
                  <a:fillRect l="-818" t="-5338" r="-818" b="-240214"/>
                </a:stretch>
              </a:blipFill>
            </p:spPr>
            <p:txBody>
              <a:bodyPr/>
              <a:lstStyle/>
              <a:p>
                <a:r>
                  <a:rPr lang="en-IN">
                    <a:noFill/>
                  </a:rPr>
                  <a:t> </a:t>
                </a:r>
              </a:p>
            </p:txBody>
          </p:sp>
        </mc:Fallback>
      </mc:AlternateContent>
      <p:grpSp>
        <p:nvGrpSpPr>
          <p:cNvPr id="25" name="Group 24">
            <a:extLst>
              <a:ext uri="{FF2B5EF4-FFF2-40B4-BE49-F238E27FC236}">
                <a16:creationId xmlns:a16="http://schemas.microsoft.com/office/drawing/2014/main" id="{EC07D421-72A7-5BD6-0215-DCD70251A6A9}"/>
              </a:ext>
            </a:extLst>
          </p:cNvPr>
          <p:cNvGrpSpPr/>
          <p:nvPr/>
        </p:nvGrpSpPr>
        <p:grpSpPr>
          <a:xfrm>
            <a:off x="5384387" y="3643408"/>
            <a:ext cx="2610880" cy="902904"/>
            <a:chOff x="2370124" y="2596772"/>
            <a:chExt cx="2610880" cy="902904"/>
          </a:xfrm>
        </p:grpSpPr>
        <p:sp>
          <p:nvSpPr>
            <p:cNvPr id="26" name="Rounded Rectangle 1">
              <a:extLst>
                <a:ext uri="{FF2B5EF4-FFF2-40B4-BE49-F238E27FC236}">
                  <a16:creationId xmlns:a16="http://schemas.microsoft.com/office/drawing/2014/main" id="{9EFB91F8-6771-0B0F-7B92-43269BE6A2E7}"/>
                </a:ext>
              </a:extLst>
            </p:cNvPr>
            <p:cNvSpPr/>
            <p:nvPr/>
          </p:nvSpPr>
          <p:spPr>
            <a:xfrm>
              <a:off x="2370124" y="2596772"/>
              <a:ext cx="2610880" cy="902904"/>
            </a:xfrm>
            <a:custGeom>
              <a:avLst/>
              <a:gdLst/>
              <a:ahLst/>
              <a:cxnLst/>
              <a:rect l="0" t="0" r="0" b="0"/>
              <a:pathLst>
                <a:path w="2610880" h="902904">
                  <a:moveTo>
                    <a:pt x="0" y="0"/>
                  </a:moveTo>
                  <a:lnTo>
                    <a:pt x="2173150" y="0"/>
                  </a:lnTo>
                  <a:lnTo>
                    <a:pt x="2610880" y="451596"/>
                  </a:lnTo>
                  <a:lnTo>
                    <a:pt x="2173308" y="902904"/>
                  </a:lnTo>
                  <a:lnTo>
                    <a:pt x="0" y="902904"/>
                  </a:lnTo>
                  <a:lnTo>
                    <a:pt x="291564" y="451452"/>
                  </a:lnTo>
                  <a:close/>
                </a:path>
              </a:pathLst>
            </a:custGeom>
            <a:solidFill>
              <a:srgbClr val="E9FFB9"/>
            </a:solidFill>
            <a:ln>
              <a:noFill/>
            </a:ln>
          </p:spPr>
          <p:txBody>
            <a:bodyPr rtlCol="0" anchor="ctr"/>
            <a:lstStyle/>
            <a:p>
              <a:pPr algn="ctr"/>
              <a:endParaRPr/>
            </a:p>
          </p:txBody>
        </p:sp>
        <p:sp>
          <p:nvSpPr>
            <p:cNvPr id="27" name="Rounded Rectangle 2">
              <a:extLst>
                <a:ext uri="{FF2B5EF4-FFF2-40B4-BE49-F238E27FC236}">
                  <a16:creationId xmlns:a16="http://schemas.microsoft.com/office/drawing/2014/main" id="{8A96EE0B-410F-3FBB-8EF7-06E7DA8B3140}"/>
                </a:ext>
              </a:extLst>
            </p:cNvPr>
            <p:cNvSpPr/>
            <p:nvPr/>
          </p:nvSpPr>
          <p:spPr>
            <a:xfrm>
              <a:off x="2370124" y="2596772"/>
              <a:ext cx="2610880" cy="902904"/>
            </a:xfrm>
            <a:custGeom>
              <a:avLst/>
              <a:gdLst/>
              <a:ahLst/>
              <a:cxnLst/>
              <a:rect l="0" t="0" r="0" b="0"/>
              <a:pathLst>
                <a:path w="2610880" h="902904">
                  <a:moveTo>
                    <a:pt x="0" y="0"/>
                  </a:moveTo>
                  <a:lnTo>
                    <a:pt x="2173150" y="0"/>
                  </a:lnTo>
                  <a:lnTo>
                    <a:pt x="2610880" y="451596"/>
                  </a:lnTo>
                  <a:lnTo>
                    <a:pt x="2173308" y="902904"/>
                  </a:lnTo>
                  <a:lnTo>
                    <a:pt x="0" y="902904"/>
                  </a:lnTo>
                  <a:lnTo>
                    <a:pt x="291564" y="451452"/>
                  </a:lnTo>
                  <a:close/>
                </a:path>
              </a:pathLst>
            </a:custGeom>
            <a:noFill/>
            <a:ln w="14107">
              <a:solidFill>
                <a:srgbClr val="FFFFFF"/>
              </a:solidFill>
            </a:ln>
          </p:spPr>
          <p:txBody>
            <a:bodyPr rtlCol="0" anchor="ctr"/>
            <a:lstStyle/>
            <a:p>
              <a:pPr algn="ctr"/>
              <a:endParaRPr/>
            </a:p>
          </p:txBody>
        </p:sp>
      </p:grpSp>
      <p:grpSp>
        <p:nvGrpSpPr>
          <p:cNvPr id="28" name="Group 27">
            <a:extLst>
              <a:ext uri="{FF2B5EF4-FFF2-40B4-BE49-F238E27FC236}">
                <a16:creationId xmlns:a16="http://schemas.microsoft.com/office/drawing/2014/main" id="{C0D1FDAB-D365-A45A-D328-A7A520CDFC24}"/>
              </a:ext>
            </a:extLst>
          </p:cNvPr>
          <p:cNvGrpSpPr/>
          <p:nvPr/>
        </p:nvGrpSpPr>
        <p:grpSpPr>
          <a:xfrm>
            <a:off x="5384387" y="4094982"/>
            <a:ext cx="3637948" cy="1805667"/>
            <a:chOff x="2370124" y="3048346"/>
            <a:chExt cx="3637948" cy="1805667"/>
          </a:xfrm>
        </p:grpSpPr>
        <p:sp>
          <p:nvSpPr>
            <p:cNvPr id="29" name="Rounded Rectangle 4">
              <a:extLst>
                <a:ext uri="{FF2B5EF4-FFF2-40B4-BE49-F238E27FC236}">
                  <a16:creationId xmlns:a16="http://schemas.microsoft.com/office/drawing/2014/main" id="{69D62D0D-EA95-A3D5-7A7E-F8AA9665F7E2}"/>
                </a:ext>
              </a:extLst>
            </p:cNvPr>
            <p:cNvSpPr/>
            <p:nvPr/>
          </p:nvSpPr>
          <p:spPr>
            <a:xfrm>
              <a:off x="2370124" y="3048346"/>
              <a:ext cx="3637948" cy="1805667"/>
            </a:xfrm>
            <a:custGeom>
              <a:avLst/>
              <a:gdLst/>
              <a:ahLst/>
              <a:cxnLst/>
              <a:rect l="0" t="0" r="0" b="0"/>
              <a:pathLst>
                <a:path w="3637948" h="1805667">
                  <a:moveTo>
                    <a:pt x="0" y="902764"/>
                  </a:moveTo>
                  <a:lnTo>
                    <a:pt x="1528575" y="902760"/>
                  </a:lnTo>
                  <a:cubicBezTo>
                    <a:pt x="1660906" y="902760"/>
                    <a:pt x="1787589" y="849136"/>
                    <a:pt x="1879704" y="754129"/>
                  </a:cubicBezTo>
                  <a:lnTo>
                    <a:pt x="2610881" y="0"/>
                  </a:lnTo>
                  <a:lnTo>
                    <a:pt x="2638160" y="28143"/>
                  </a:lnTo>
                  <a:cubicBezTo>
                    <a:pt x="2900344" y="298631"/>
                    <a:pt x="3260961" y="451308"/>
                    <a:pt x="3637662" y="451308"/>
                  </a:cubicBezTo>
                  <a:lnTo>
                    <a:pt x="3637948" y="451308"/>
                  </a:lnTo>
                  <a:cubicBezTo>
                    <a:pt x="3505617" y="451308"/>
                    <a:pt x="3378935" y="504932"/>
                    <a:pt x="3286820" y="599938"/>
                  </a:cubicBezTo>
                  <a:lnTo>
                    <a:pt x="2527943" y="1382638"/>
                  </a:lnTo>
                  <a:cubicBezTo>
                    <a:pt x="2265769" y="1653042"/>
                    <a:pt x="1905209" y="1805665"/>
                    <a:pt x="1528575" y="1805665"/>
                  </a:cubicBezTo>
                  <a:lnTo>
                    <a:pt x="0" y="1805667"/>
                  </a:lnTo>
                  <a:lnTo>
                    <a:pt x="291564" y="1354215"/>
                  </a:lnTo>
                  <a:close/>
                </a:path>
              </a:pathLst>
            </a:custGeom>
            <a:solidFill>
              <a:srgbClr val="D1F4FF"/>
            </a:solidFill>
            <a:ln>
              <a:noFill/>
            </a:ln>
          </p:spPr>
          <p:txBody>
            <a:bodyPr rtlCol="0" anchor="ctr"/>
            <a:lstStyle/>
            <a:p>
              <a:pPr algn="ctr"/>
              <a:endParaRPr/>
            </a:p>
          </p:txBody>
        </p:sp>
        <p:sp>
          <p:nvSpPr>
            <p:cNvPr id="30" name="Rounded Rectangle 5">
              <a:extLst>
                <a:ext uri="{FF2B5EF4-FFF2-40B4-BE49-F238E27FC236}">
                  <a16:creationId xmlns:a16="http://schemas.microsoft.com/office/drawing/2014/main" id="{A3C9038D-AD50-71BC-34DC-E85D3E4E34F8}"/>
                </a:ext>
              </a:extLst>
            </p:cNvPr>
            <p:cNvSpPr/>
            <p:nvPr/>
          </p:nvSpPr>
          <p:spPr>
            <a:xfrm>
              <a:off x="2370124" y="3048346"/>
              <a:ext cx="3637948" cy="1805667"/>
            </a:xfrm>
            <a:custGeom>
              <a:avLst/>
              <a:gdLst/>
              <a:ahLst/>
              <a:cxnLst/>
              <a:rect l="0" t="0" r="0" b="0"/>
              <a:pathLst>
                <a:path w="3637948" h="1805667">
                  <a:moveTo>
                    <a:pt x="0" y="902764"/>
                  </a:moveTo>
                  <a:lnTo>
                    <a:pt x="1528575" y="902760"/>
                  </a:lnTo>
                  <a:cubicBezTo>
                    <a:pt x="1660906" y="902760"/>
                    <a:pt x="1787589" y="849136"/>
                    <a:pt x="1879704" y="754129"/>
                  </a:cubicBezTo>
                  <a:lnTo>
                    <a:pt x="2610881" y="0"/>
                  </a:lnTo>
                  <a:lnTo>
                    <a:pt x="2638160" y="28143"/>
                  </a:lnTo>
                  <a:cubicBezTo>
                    <a:pt x="2900344" y="298631"/>
                    <a:pt x="3260961" y="451308"/>
                    <a:pt x="3637662" y="451308"/>
                  </a:cubicBezTo>
                  <a:lnTo>
                    <a:pt x="3637948" y="451308"/>
                  </a:lnTo>
                  <a:cubicBezTo>
                    <a:pt x="3505617" y="451308"/>
                    <a:pt x="3378935" y="504932"/>
                    <a:pt x="3286820" y="599938"/>
                  </a:cubicBezTo>
                  <a:lnTo>
                    <a:pt x="2527943" y="1382638"/>
                  </a:lnTo>
                  <a:cubicBezTo>
                    <a:pt x="2265769" y="1653042"/>
                    <a:pt x="1905209" y="1805665"/>
                    <a:pt x="1528575" y="1805665"/>
                  </a:cubicBezTo>
                  <a:lnTo>
                    <a:pt x="0" y="1805667"/>
                  </a:lnTo>
                  <a:lnTo>
                    <a:pt x="291564" y="1354215"/>
                  </a:lnTo>
                  <a:close/>
                </a:path>
              </a:pathLst>
            </a:custGeom>
            <a:noFill/>
            <a:ln w="14107">
              <a:solidFill>
                <a:srgbClr val="FFFFFF"/>
              </a:solidFill>
            </a:ln>
          </p:spPr>
          <p:txBody>
            <a:bodyPr rtlCol="0" anchor="ctr"/>
            <a:lstStyle/>
            <a:p>
              <a:pPr algn="ctr"/>
              <a:endParaRPr/>
            </a:p>
          </p:txBody>
        </p:sp>
      </p:grpSp>
      <p:grpSp>
        <p:nvGrpSpPr>
          <p:cNvPr id="31" name="Group 30">
            <a:extLst>
              <a:ext uri="{FF2B5EF4-FFF2-40B4-BE49-F238E27FC236}">
                <a16:creationId xmlns:a16="http://schemas.microsoft.com/office/drawing/2014/main" id="{52102499-850B-D9C5-4723-A99A02A63C2B}"/>
              </a:ext>
            </a:extLst>
          </p:cNvPr>
          <p:cNvGrpSpPr/>
          <p:nvPr/>
        </p:nvGrpSpPr>
        <p:grpSpPr>
          <a:xfrm>
            <a:off x="5384387" y="2290265"/>
            <a:ext cx="5633750" cy="2257261"/>
            <a:chOff x="2370124" y="1243629"/>
            <a:chExt cx="5633750" cy="2257261"/>
          </a:xfrm>
        </p:grpSpPr>
        <p:sp>
          <p:nvSpPr>
            <p:cNvPr id="32" name="Rounded Rectangle 7">
              <a:extLst>
                <a:ext uri="{FF2B5EF4-FFF2-40B4-BE49-F238E27FC236}">
                  <a16:creationId xmlns:a16="http://schemas.microsoft.com/office/drawing/2014/main" id="{75312F35-7884-4EEC-E841-A2B0E15F6DE3}"/>
                </a:ext>
              </a:extLst>
            </p:cNvPr>
            <p:cNvSpPr/>
            <p:nvPr/>
          </p:nvSpPr>
          <p:spPr>
            <a:xfrm>
              <a:off x="2370124" y="1243629"/>
              <a:ext cx="5633750" cy="2257261"/>
            </a:xfrm>
            <a:custGeom>
              <a:avLst/>
              <a:gdLst/>
              <a:ahLst/>
              <a:cxnLst/>
              <a:rect l="0" t="0" r="0" b="0"/>
              <a:pathLst>
                <a:path w="5633750" h="2257261">
                  <a:moveTo>
                    <a:pt x="3638832" y="2257261"/>
                  </a:moveTo>
                  <a:cubicBezTo>
                    <a:pt x="3262131" y="2257261"/>
                    <a:pt x="2901514" y="2104585"/>
                    <a:pt x="2639330" y="1834096"/>
                  </a:cubicBezTo>
                  <a:lnTo>
                    <a:pt x="1880844" y="1051583"/>
                  </a:lnTo>
                  <a:cubicBezTo>
                    <a:pt x="1788726" y="956547"/>
                    <a:pt x="1662022" y="902904"/>
                    <a:pt x="1529668" y="902904"/>
                  </a:cubicBezTo>
                  <a:lnTo>
                    <a:pt x="0" y="902903"/>
                  </a:lnTo>
                  <a:lnTo>
                    <a:pt x="291564" y="451451"/>
                  </a:lnTo>
                  <a:lnTo>
                    <a:pt x="0" y="0"/>
                  </a:lnTo>
                  <a:lnTo>
                    <a:pt x="1529668" y="0"/>
                  </a:lnTo>
                  <a:cubicBezTo>
                    <a:pt x="1906369" y="0"/>
                    <a:pt x="2266986" y="152676"/>
                    <a:pt x="2529170" y="423165"/>
                  </a:cubicBezTo>
                  <a:lnTo>
                    <a:pt x="3287656" y="1205677"/>
                  </a:lnTo>
                  <a:cubicBezTo>
                    <a:pt x="3379774" y="1300714"/>
                    <a:pt x="3506477" y="1354357"/>
                    <a:pt x="3638832" y="1354357"/>
                  </a:cubicBezTo>
                  <a:lnTo>
                    <a:pt x="5342186" y="1353136"/>
                  </a:lnTo>
                  <a:lnTo>
                    <a:pt x="5633750" y="1804587"/>
                  </a:lnTo>
                  <a:lnTo>
                    <a:pt x="5342186" y="2256039"/>
                  </a:lnTo>
                  <a:cubicBezTo>
                    <a:pt x="4812985" y="2256039"/>
                    <a:pt x="4168883" y="2257261"/>
                    <a:pt x="3638832" y="2257261"/>
                  </a:cubicBezTo>
                  <a:close/>
                </a:path>
              </a:pathLst>
            </a:custGeom>
            <a:solidFill>
              <a:srgbClr val="C8FFE5"/>
            </a:solidFill>
            <a:ln>
              <a:noFill/>
            </a:ln>
          </p:spPr>
          <p:txBody>
            <a:bodyPr rtlCol="0" anchor="ctr"/>
            <a:lstStyle/>
            <a:p>
              <a:pPr algn="ctr"/>
              <a:endParaRPr/>
            </a:p>
          </p:txBody>
        </p:sp>
        <p:sp>
          <p:nvSpPr>
            <p:cNvPr id="33" name="Rounded Rectangle 8">
              <a:extLst>
                <a:ext uri="{FF2B5EF4-FFF2-40B4-BE49-F238E27FC236}">
                  <a16:creationId xmlns:a16="http://schemas.microsoft.com/office/drawing/2014/main" id="{9AC3E205-B3C7-F398-AFD1-BA2634E353FC}"/>
                </a:ext>
              </a:extLst>
            </p:cNvPr>
            <p:cNvSpPr/>
            <p:nvPr/>
          </p:nvSpPr>
          <p:spPr>
            <a:xfrm>
              <a:off x="2370124" y="1243629"/>
              <a:ext cx="5633750" cy="2257261"/>
            </a:xfrm>
            <a:custGeom>
              <a:avLst/>
              <a:gdLst/>
              <a:ahLst/>
              <a:cxnLst/>
              <a:rect l="0" t="0" r="0" b="0"/>
              <a:pathLst>
                <a:path w="5633750" h="2257261">
                  <a:moveTo>
                    <a:pt x="3638832" y="2257261"/>
                  </a:moveTo>
                  <a:cubicBezTo>
                    <a:pt x="3262131" y="2257261"/>
                    <a:pt x="2901514" y="2104585"/>
                    <a:pt x="2639330" y="1834096"/>
                  </a:cubicBezTo>
                  <a:lnTo>
                    <a:pt x="1880844" y="1051583"/>
                  </a:lnTo>
                  <a:cubicBezTo>
                    <a:pt x="1788726" y="956547"/>
                    <a:pt x="1662022" y="902904"/>
                    <a:pt x="1529668" y="902904"/>
                  </a:cubicBezTo>
                  <a:lnTo>
                    <a:pt x="0" y="902903"/>
                  </a:lnTo>
                  <a:lnTo>
                    <a:pt x="291564" y="451451"/>
                  </a:lnTo>
                  <a:lnTo>
                    <a:pt x="0" y="0"/>
                  </a:lnTo>
                  <a:lnTo>
                    <a:pt x="1529668" y="0"/>
                  </a:lnTo>
                  <a:cubicBezTo>
                    <a:pt x="1906369" y="0"/>
                    <a:pt x="2266986" y="152676"/>
                    <a:pt x="2529170" y="423165"/>
                  </a:cubicBezTo>
                  <a:lnTo>
                    <a:pt x="3287656" y="1205677"/>
                  </a:lnTo>
                  <a:cubicBezTo>
                    <a:pt x="3379774" y="1300714"/>
                    <a:pt x="3506477" y="1354357"/>
                    <a:pt x="3638832" y="1354357"/>
                  </a:cubicBezTo>
                  <a:lnTo>
                    <a:pt x="5342186" y="1353136"/>
                  </a:lnTo>
                  <a:lnTo>
                    <a:pt x="5633750" y="1804587"/>
                  </a:lnTo>
                  <a:lnTo>
                    <a:pt x="5342186" y="2256039"/>
                  </a:lnTo>
                  <a:cubicBezTo>
                    <a:pt x="4812985" y="2256039"/>
                    <a:pt x="4168883" y="2257261"/>
                    <a:pt x="3638832" y="2257261"/>
                  </a:cubicBezTo>
                  <a:close/>
                </a:path>
              </a:pathLst>
            </a:custGeom>
            <a:noFill/>
            <a:ln w="14107">
              <a:solidFill>
                <a:srgbClr val="FFFFFF"/>
              </a:solidFill>
            </a:ln>
          </p:spPr>
          <p:txBody>
            <a:bodyPr rtlCol="0" anchor="ctr"/>
            <a:lstStyle/>
            <a:p>
              <a:pPr algn="ctr"/>
              <a:endParaRP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C722DB4-6ADE-67F3-0B16-BBD6C62FF7E3}"/>
                  </a:ext>
                </a:extLst>
              </p:cNvPr>
              <p:cNvSpPr txBox="1"/>
              <p:nvPr/>
            </p:nvSpPr>
            <p:spPr>
              <a:xfrm>
                <a:off x="492737" y="2231862"/>
                <a:ext cx="4252758" cy="639406"/>
              </a:xfrm>
              <a:prstGeom prst="rect">
                <a:avLst/>
              </a:prstGeom>
              <a:noFill/>
              <a:ln>
                <a:noFill/>
              </a:ln>
            </p:spPr>
            <p:txBody>
              <a:bodyPr wrap="square" lIns="0" tIns="0" rIns="0" bIns="0" anchor="t">
                <a:spAutoFit/>
              </a:bodyPr>
              <a:lstStyle/>
              <a:p>
                <a:pPr algn="r">
                  <a:lnSpc>
                    <a:spcPct val="120000"/>
                  </a:lnSpc>
                </a:pPr>
                <a:r>
                  <a:rPr lang="en-US" b="0" dirty="0">
                    <a:solidFill>
                      <a:srgbClr val="484848"/>
                    </a:solidFill>
                    <a:latin typeface="+mj-lt"/>
                  </a:rPr>
                  <a:t>Convert</a:t>
                </a:r>
                <a:r>
                  <a:rPr lang="en-US" b="1" dirty="0">
                    <a:solidFill>
                      <a:srgbClr val="C00000"/>
                    </a:solidFill>
                    <a:latin typeface="+mj-lt"/>
                  </a:rPr>
                  <a:t> </a:t>
                </a:r>
                <a14:m>
                  <m:oMath xmlns:m="http://schemas.openxmlformats.org/officeDocument/2006/math">
                    <m:r>
                      <a:rPr lang="en-US" b="1" i="1" dirty="0" smtClean="0">
                        <a:solidFill>
                          <a:srgbClr val="C00000"/>
                        </a:solidFill>
                        <a:latin typeface="Cambria Math" panose="02040503050406030204" pitchFamily="18" charset="0"/>
                        <a:ea typeface="Cambria Math" panose="02040503050406030204" pitchFamily="18" charset="0"/>
                      </a:rPr>
                      <m:t>≤</m:t>
                    </m:r>
                  </m:oMath>
                </a14:m>
                <a:r>
                  <a:rPr lang="en-US" b="1" dirty="0">
                    <a:solidFill>
                      <a:srgbClr val="C00000"/>
                    </a:solidFill>
                    <a:latin typeface="+mj-lt"/>
                  </a:rPr>
                  <a:t> </a:t>
                </a:r>
                <a:r>
                  <a:rPr lang="en-US" b="0" dirty="0">
                    <a:solidFill>
                      <a:srgbClr val="484848"/>
                    </a:solidFill>
                    <a:latin typeface="+mj-lt"/>
                  </a:rPr>
                  <a:t>constraints into equalities by </a:t>
                </a:r>
                <a:r>
                  <a:rPr lang="en-US" b="1" dirty="0">
                    <a:solidFill>
                      <a:srgbClr val="0070C0"/>
                    </a:solidFill>
                    <a:latin typeface="+mj-lt"/>
                  </a:rPr>
                  <a:t>adding</a:t>
                </a:r>
                <a:r>
                  <a:rPr lang="en-US" b="0" dirty="0">
                    <a:solidFill>
                      <a:srgbClr val="484848"/>
                    </a:solidFill>
                    <a:latin typeface="+mj-lt"/>
                  </a:rPr>
                  <a:t> slack variable.</a:t>
                </a:r>
              </a:p>
            </p:txBody>
          </p:sp>
        </mc:Choice>
        <mc:Fallback xmlns="">
          <p:sp>
            <p:nvSpPr>
              <p:cNvPr id="34" name="TextBox 33">
                <a:extLst>
                  <a:ext uri="{FF2B5EF4-FFF2-40B4-BE49-F238E27FC236}">
                    <a16:creationId xmlns:a16="http://schemas.microsoft.com/office/drawing/2014/main" id="{AC722DB4-6ADE-67F3-0B16-BBD6C62FF7E3}"/>
                  </a:ext>
                </a:extLst>
              </p:cNvPr>
              <p:cNvSpPr txBox="1">
                <a:spLocks noRot="1" noChangeAspect="1" noMove="1" noResize="1" noEditPoints="1" noAdjustHandles="1" noChangeArrowheads="1" noChangeShapeType="1" noTextEdit="1"/>
              </p:cNvSpPr>
              <p:nvPr/>
            </p:nvSpPr>
            <p:spPr>
              <a:xfrm>
                <a:off x="492737" y="2231862"/>
                <a:ext cx="4252758" cy="639406"/>
              </a:xfrm>
              <a:prstGeom prst="rect">
                <a:avLst/>
              </a:prstGeom>
              <a:blipFill>
                <a:blip r:embed="rId3"/>
                <a:stretch>
                  <a:fillRect t="-6667" r="-4304" b="-22857"/>
                </a:stretch>
              </a:blipFill>
              <a:ln>
                <a:noFill/>
              </a:ln>
            </p:spPr>
            <p:txBody>
              <a:bodyPr/>
              <a:lstStyle/>
              <a:p>
                <a:r>
                  <a:rPr lang="en-IN">
                    <a:noFill/>
                  </a:rPr>
                  <a:t> </a:t>
                </a:r>
              </a:p>
            </p:txBody>
          </p:sp>
        </mc:Fallback>
      </mc:AlternateContent>
      <p:sp>
        <p:nvSpPr>
          <p:cNvPr id="36" name="TextBox 35">
            <a:extLst>
              <a:ext uri="{FF2B5EF4-FFF2-40B4-BE49-F238E27FC236}">
                <a16:creationId xmlns:a16="http://schemas.microsoft.com/office/drawing/2014/main" id="{AAF508B0-D6EA-D4D6-F659-B19A99539422}"/>
              </a:ext>
            </a:extLst>
          </p:cNvPr>
          <p:cNvSpPr txBox="1"/>
          <p:nvPr/>
        </p:nvSpPr>
        <p:spPr>
          <a:xfrm>
            <a:off x="5837029" y="2445010"/>
            <a:ext cx="852798" cy="553998"/>
          </a:xfrm>
          <a:prstGeom prst="rect">
            <a:avLst/>
          </a:prstGeom>
          <a:noFill/>
          <a:ln>
            <a:noFill/>
          </a:ln>
        </p:spPr>
        <p:txBody>
          <a:bodyPr wrap="none" lIns="0" tIns="0" rIns="0" bIns="0" anchor="t">
            <a:spAutoFit/>
          </a:bodyPr>
          <a:lstStyle/>
          <a:p>
            <a:pPr algn="l"/>
            <a:r>
              <a:rPr b="0" dirty="0">
                <a:latin typeface="+mj-lt"/>
              </a:rPr>
              <a:t>Slack
Variables</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A6B21D1-6E06-DB5F-D0AC-47FF37342C25}"/>
                  </a:ext>
                </a:extLst>
              </p:cNvPr>
              <p:cNvSpPr txBox="1"/>
              <p:nvPr/>
            </p:nvSpPr>
            <p:spPr>
              <a:xfrm>
                <a:off x="1241761" y="3658407"/>
                <a:ext cx="3503733" cy="553998"/>
              </a:xfrm>
              <a:prstGeom prst="rect">
                <a:avLst/>
              </a:prstGeom>
              <a:noFill/>
              <a:ln>
                <a:noFill/>
              </a:ln>
            </p:spPr>
            <p:txBody>
              <a:bodyPr wrap="square" lIns="0" tIns="0" rIns="0" bIns="0" anchor="t">
                <a:spAutoFit/>
              </a:bodyPr>
              <a:lstStyle/>
              <a:p>
                <a:pPr algn="r"/>
                <a:r>
                  <a:rPr dirty="0">
                    <a:solidFill>
                      <a:srgbClr val="484848"/>
                    </a:solidFill>
                    <a:latin typeface="+mj-lt"/>
                  </a:rPr>
                  <a:t>Convert </a:t>
                </a:r>
                <a14:m>
                  <m:oMath xmlns:m="http://schemas.openxmlformats.org/officeDocument/2006/math">
                    <m:r>
                      <a:rPr lang="en-IN" b="1" i="1" smtClean="0">
                        <a:solidFill>
                          <a:srgbClr val="C00000"/>
                        </a:solidFill>
                        <a:latin typeface="Cambria Math" panose="02040503050406030204" pitchFamily="18" charset="0"/>
                        <a:ea typeface="Cambria Math" panose="02040503050406030204" pitchFamily="18" charset="0"/>
                      </a:rPr>
                      <m:t>≥</m:t>
                    </m:r>
                  </m:oMath>
                </a14:m>
                <a:r>
                  <a:rPr lang="en-US" dirty="0">
                    <a:solidFill>
                      <a:srgbClr val="484848"/>
                    </a:solidFill>
                    <a:latin typeface="+mj-lt"/>
                  </a:rPr>
                  <a:t> </a:t>
                </a:r>
                <a:r>
                  <a:rPr dirty="0">
                    <a:solidFill>
                      <a:srgbClr val="484848"/>
                    </a:solidFill>
                    <a:latin typeface="+mj-lt"/>
                  </a:rPr>
                  <a:t>constraints into</a:t>
                </a:r>
                <a:r>
                  <a:rPr lang="en-US" dirty="0">
                    <a:solidFill>
                      <a:srgbClr val="484848"/>
                    </a:solidFill>
                    <a:latin typeface="+mj-lt"/>
                  </a:rPr>
                  <a:t> </a:t>
                </a:r>
                <a:r>
                  <a:rPr dirty="0">
                    <a:solidFill>
                      <a:srgbClr val="484848"/>
                    </a:solidFill>
                    <a:latin typeface="+mj-lt"/>
                  </a:rPr>
                  <a:t>equalities by</a:t>
                </a:r>
                <a:r>
                  <a:rPr lang="en-US" dirty="0">
                    <a:solidFill>
                      <a:srgbClr val="484848"/>
                    </a:solidFill>
                    <a:latin typeface="+mj-lt"/>
                  </a:rPr>
                  <a:t> </a:t>
                </a:r>
                <a:r>
                  <a:rPr b="1" dirty="0">
                    <a:solidFill>
                      <a:srgbClr val="0070C0"/>
                    </a:solidFill>
                    <a:latin typeface="+mj-lt"/>
                  </a:rPr>
                  <a:t>subtracting</a:t>
                </a:r>
                <a:r>
                  <a:rPr lang="en-US" dirty="0">
                    <a:solidFill>
                      <a:srgbClr val="484848"/>
                    </a:solidFill>
                    <a:latin typeface="+mj-lt"/>
                  </a:rPr>
                  <a:t> </a:t>
                </a:r>
                <a:r>
                  <a:rPr dirty="0">
                    <a:solidFill>
                      <a:srgbClr val="484848"/>
                    </a:solidFill>
                    <a:latin typeface="+mj-lt"/>
                  </a:rPr>
                  <a:t>surplus</a:t>
                </a:r>
                <a:r>
                  <a:rPr lang="en-US" dirty="0">
                    <a:solidFill>
                      <a:srgbClr val="484848"/>
                    </a:solidFill>
                    <a:latin typeface="+mj-lt"/>
                  </a:rPr>
                  <a:t> variables</a:t>
                </a:r>
                <a:r>
                  <a:rPr dirty="0">
                    <a:solidFill>
                      <a:srgbClr val="484848"/>
                    </a:solidFill>
                    <a:latin typeface="+mj-lt"/>
                  </a:rPr>
                  <a:t>.</a:t>
                </a:r>
              </a:p>
            </p:txBody>
          </p:sp>
        </mc:Choice>
        <mc:Fallback xmlns="">
          <p:sp>
            <p:nvSpPr>
              <p:cNvPr id="37" name="TextBox 36">
                <a:extLst>
                  <a:ext uri="{FF2B5EF4-FFF2-40B4-BE49-F238E27FC236}">
                    <a16:creationId xmlns:a16="http://schemas.microsoft.com/office/drawing/2014/main" id="{6A6B21D1-6E06-DB5F-D0AC-47FF37342C25}"/>
                  </a:ext>
                </a:extLst>
              </p:cNvPr>
              <p:cNvSpPr txBox="1">
                <a:spLocks noRot="1" noChangeAspect="1" noMove="1" noResize="1" noEditPoints="1" noAdjustHandles="1" noChangeArrowheads="1" noChangeShapeType="1" noTextEdit="1"/>
              </p:cNvSpPr>
              <p:nvPr/>
            </p:nvSpPr>
            <p:spPr>
              <a:xfrm>
                <a:off x="1241761" y="3658407"/>
                <a:ext cx="3503733" cy="553998"/>
              </a:xfrm>
              <a:prstGeom prst="rect">
                <a:avLst/>
              </a:prstGeom>
              <a:blipFill>
                <a:blip r:embed="rId4"/>
                <a:stretch>
                  <a:fillRect t="-13187" r="-5401" b="-26374"/>
                </a:stretch>
              </a:blipFill>
              <a:ln>
                <a:noFill/>
              </a:ln>
            </p:spPr>
            <p:txBody>
              <a:bodyPr/>
              <a:lstStyle/>
              <a:p>
                <a:r>
                  <a:rPr lang="en-IN">
                    <a:noFill/>
                  </a:rPr>
                  <a:t> </a:t>
                </a:r>
              </a:p>
            </p:txBody>
          </p:sp>
        </mc:Fallback>
      </mc:AlternateContent>
      <p:sp>
        <p:nvSpPr>
          <p:cNvPr id="40" name="TextBox 39">
            <a:extLst>
              <a:ext uri="{FF2B5EF4-FFF2-40B4-BE49-F238E27FC236}">
                <a16:creationId xmlns:a16="http://schemas.microsoft.com/office/drawing/2014/main" id="{0B0AD036-7E7B-786B-8755-9F82B715FADD}"/>
              </a:ext>
            </a:extLst>
          </p:cNvPr>
          <p:cNvSpPr txBox="1"/>
          <p:nvPr/>
        </p:nvSpPr>
        <p:spPr>
          <a:xfrm>
            <a:off x="8962167" y="3817861"/>
            <a:ext cx="1077091" cy="553998"/>
          </a:xfrm>
          <a:prstGeom prst="rect">
            <a:avLst/>
          </a:prstGeom>
          <a:noFill/>
          <a:ln>
            <a:noFill/>
          </a:ln>
        </p:spPr>
        <p:txBody>
          <a:bodyPr wrap="none" lIns="0" tIns="0" rIns="0" bIns="0" anchor="t">
            <a:spAutoFit/>
          </a:bodyPr>
          <a:lstStyle/>
          <a:p>
            <a:pPr algn="r"/>
            <a:r>
              <a:rPr b="1" dirty="0">
                <a:solidFill>
                  <a:srgbClr val="C00000"/>
                </a:solidFill>
                <a:latin typeface="+mj-lt"/>
              </a:rPr>
              <a:t>Equality
Constraints</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0472BE9-5FA4-E137-F11E-48DD6C15FFF0}"/>
                  </a:ext>
                </a:extLst>
              </p:cNvPr>
              <p:cNvSpPr txBox="1"/>
              <p:nvPr/>
            </p:nvSpPr>
            <p:spPr>
              <a:xfrm>
                <a:off x="1521353" y="5174690"/>
                <a:ext cx="3224141" cy="553998"/>
              </a:xfrm>
              <a:prstGeom prst="rect">
                <a:avLst/>
              </a:prstGeom>
              <a:noFill/>
              <a:ln>
                <a:noFill/>
              </a:ln>
            </p:spPr>
            <p:txBody>
              <a:bodyPr wrap="square" lIns="0" tIns="0" rIns="0" bIns="0" anchor="t">
                <a:spAutoFit/>
              </a:bodyPr>
              <a:lstStyle/>
              <a:p>
                <a:pPr algn="r"/>
                <a:r>
                  <a:rPr dirty="0">
                    <a:solidFill>
                      <a:srgbClr val="484848"/>
                    </a:solidFill>
                    <a:latin typeface="+mj-lt"/>
                  </a:rPr>
                  <a:t>Provide initial</a:t>
                </a:r>
                <a:r>
                  <a:rPr lang="en-US" dirty="0">
                    <a:solidFill>
                      <a:srgbClr val="484848"/>
                    </a:solidFill>
                    <a:latin typeface="+mj-lt"/>
                  </a:rPr>
                  <a:t> </a:t>
                </a:r>
                <a:r>
                  <a:rPr dirty="0">
                    <a:solidFill>
                      <a:srgbClr val="484848"/>
                    </a:solidFill>
                    <a:latin typeface="+mj-lt"/>
                  </a:rPr>
                  <a:t>feasible solutions
for </a:t>
                </a:r>
                <a14:m>
                  <m:oMath xmlns:m="http://schemas.openxmlformats.org/officeDocument/2006/math">
                    <m:r>
                      <a:rPr lang="en-IN" b="1" i="1" smtClean="0">
                        <a:solidFill>
                          <a:srgbClr val="C00000"/>
                        </a:solidFill>
                        <a:latin typeface="Cambria Math" panose="02040503050406030204" pitchFamily="18" charset="0"/>
                        <a:ea typeface="Cambria Math" panose="02040503050406030204" pitchFamily="18" charset="0"/>
                      </a:rPr>
                      <m:t>≥</m:t>
                    </m:r>
                  </m:oMath>
                </a14:m>
                <a:r>
                  <a:rPr dirty="0">
                    <a:solidFill>
                      <a:srgbClr val="484848"/>
                    </a:solidFill>
                    <a:latin typeface="+mj-lt"/>
                  </a:rPr>
                  <a:t> and </a:t>
                </a:r>
                <a14:m>
                  <m:oMath xmlns:m="http://schemas.openxmlformats.org/officeDocument/2006/math">
                    <m:r>
                      <a:rPr lang="en-IN" b="1" i="1" smtClean="0">
                        <a:solidFill>
                          <a:srgbClr val="C00000"/>
                        </a:solidFill>
                        <a:latin typeface="Cambria Math" panose="02040503050406030204" pitchFamily="18" charset="0"/>
                        <a:ea typeface="Cambria Math" panose="02040503050406030204" pitchFamily="18" charset="0"/>
                      </a:rPr>
                      <m:t>=</m:t>
                    </m:r>
                  </m:oMath>
                </a14:m>
                <a:r>
                  <a:rPr lang="en-US" dirty="0">
                    <a:solidFill>
                      <a:srgbClr val="484848"/>
                    </a:solidFill>
                    <a:latin typeface="+mj-lt"/>
                  </a:rPr>
                  <a:t> </a:t>
                </a:r>
                <a:r>
                  <a:rPr dirty="0">
                    <a:solidFill>
                      <a:srgbClr val="484848"/>
                    </a:solidFill>
                    <a:latin typeface="+mj-lt"/>
                  </a:rPr>
                  <a:t>constraints.</a:t>
                </a:r>
              </a:p>
            </p:txBody>
          </p:sp>
        </mc:Choice>
        <mc:Fallback xmlns="">
          <p:sp>
            <p:nvSpPr>
              <p:cNvPr id="42" name="TextBox 41">
                <a:extLst>
                  <a:ext uri="{FF2B5EF4-FFF2-40B4-BE49-F238E27FC236}">
                    <a16:creationId xmlns:a16="http://schemas.microsoft.com/office/drawing/2014/main" id="{30472BE9-5FA4-E137-F11E-48DD6C15FFF0}"/>
                  </a:ext>
                </a:extLst>
              </p:cNvPr>
              <p:cNvSpPr txBox="1">
                <a:spLocks noRot="1" noChangeAspect="1" noMove="1" noResize="1" noEditPoints="1" noAdjustHandles="1" noChangeArrowheads="1" noChangeShapeType="1" noTextEdit="1"/>
              </p:cNvSpPr>
              <p:nvPr/>
            </p:nvSpPr>
            <p:spPr>
              <a:xfrm>
                <a:off x="1521353" y="5174690"/>
                <a:ext cx="3224141" cy="553998"/>
              </a:xfrm>
              <a:prstGeom prst="rect">
                <a:avLst/>
              </a:prstGeom>
              <a:blipFill>
                <a:blip r:embed="rId5"/>
                <a:stretch>
                  <a:fillRect t="-13187" r="-4545" b="-25275"/>
                </a:stretch>
              </a:blipFill>
              <a:ln>
                <a:noFill/>
              </a:ln>
            </p:spPr>
            <p:txBody>
              <a:bodyPr/>
              <a:lstStyle/>
              <a:p>
                <a:r>
                  <a:rPr lang="en-IN">
                    <a:noFill/>
                  </a:rPr>
                  <a:t> </a:t>
                </a:r>
              </a:p>
            </p:txBody>
          </p:sp>
        </mc:Fallback>
      </mc:AlternateContent>
      <p:sp>
        <p:nvSpPr>
          <p:cNvPr id="44" name="Rounded Rectangle 21">
            <a:extLst>
              <a:ext uri="{FF2B5EF4-FFF2-40B4-BE49-F238E27FC236}">
                <a16:creationId xmlns:a16="http://schemas.microsoft.com/office/drawing/2014/main" id="{A167221E-2AD4-C32F-E237-C0BE4191D055}"/>
              </a:ext>
            </a:extLst>
          </p:cNvPr>
          <p:cNvSpPr/>
          <p:nvPr/>
        </p:nvSpPr>
        <p:spPr>
          <a:xfrm>
            <a:off x="10159253" y="3817862"/>
            <a:ext cx="510889" cy="485136"/>
          </a:xfrm>
          <a:custGeom>
            <a:avLst/>
            <a:gdLst/>
            <a:ahLst/>
            <a:cxnLst/>
            <a:rect l="0" t="0" r="0" b="0"/>
            <a:pathLst>
              <a:path w="413831" h="413857">
                <a:moveTo>
                  <a:pt x="151067" y="262782"/>
                </a:moveTo>
                <a:cubicBezTo>
                  <a:pt x="114391" y="299481"/>
                  <a:pt x="54903" y="299481"/>
                  <a:pt x="18227" y="262782"/>
                </a:cubicBezTo>
                <a:lnTo>
                  <a:pt x="0" y="244555"/>
                </a:lnTo>
                <a:lnTo>
                  <a:pt x="169294" y="244555"/>
                </a:lnTo>
                <a:close/>
                <a:moveTo>
                  <a:pt x="395603" y="262782"/>
                </a:moveTo>
                <a:cubicBezTo>
                  <a:pt x="358927" y="299481"/>
                  <a:pt x="299439" y="299481"/>
                  <a:pt x="262763" y="262782"/>
                </a:cubicBezTo>
                <a:lnTo>
                  <a:pt x="244536" y="244555"/>
                </a:lnTo>
                <a:lnTo>
                  <a:pt x="413831" y="244555"/>
                </a:lnTo>
                <a:close/>
                <a:moveTo>
                  <a:pt x="154848" y="349273"/>
                </a:moveTo>
                <a:lnTo>
                  <a:pt x="120819" y="339548"/>
                </a:lnTo>
                <a:cubicBezTo>
                  <a:pt x="98943" y="333302"/>
                  <a:pt x="84064" y="313045"/>
                  <a:pt x="84647" y="290302"/>
                </a:cubicBezTo>
                <a:moveTo>
                  <a:pt x="329183" y="290302"/>
                </a:moveTo>
                <a:cubicBezTo>
                  <a:pt x="329768" y="313040"/>
                  <a:pt x="314899" y="333295"/>
                  <a:pt x="293030" y="339548"/>
                </a:cubicBezTo>
                <a:lnTo>
                  <a:pt x="259001" y="349273"/>
                </a:lnTo>
                <a:moveTo>
                  <a:pt x="84647" y="0"/>
                </a:moveTo>
                <a:cubicBezTo>
                  <a:pt x="108022" y="0"/>
                  <a:pt x="126970" y="18948"/>
                  <a:pt x="126970" y="42323"/>
                </a:cubicBezTo>
                <a:cubicBezTo>
                  <a:pt x="126970" y="65698"/>
                  <a:pt x="108022" y="84647"/>
                  <a:pt x="84647" y="84647"/>
                </a:cubicBezTo>
                <a:cubicBezTo>
                  <a:pt x="61272" y="84647"/>
                  <a:pt x="42323" y="65698"/>
                  <a:pt x="42323" y="42323"/>
                </a:cubicBezTo>
                <a:cubicBezTo>
                  <a:pt x="42323" y="18948"/>
                  <a:pt x="61272" y="0"/>
                  <a:pt x="84647" y="0"/>
                </a:cubicBezTo>
                <a:close/>
                <a:moveTo>
                  <a:pt x="141078" y="178718"/>
                </a:moveTo>
                <a:lnTo>
                  <a:pt x="141078" y="178718"/>
                </a:lnTo>
                <a:lnTo>
                  <a:pt x="112862" y="178718"/>
                </a:lnTo>
                <a:lnTo>
                  <a:pt x="103457" y="244555"/>
                </a:lnTo>
                <a:lnTo>
                  <a:pt x="65836" y="244555"/>
                </a:lnTo>
                <a:lnTo>
                  <a:pt x="56431" y="178718"/>
                </a:lnTo>
                <a:lnTo>
                  <a:pt x="28215" y="178718"/>
                </a:lnTo>
                <a:lnTo>
                  <a:pt x="28215" y="178718"/>
                </a:lnTo>
                <a:cubicBezTo>
                  <a:pt x="28215" y="147549"/>
                  <a:pt x="28215" y="103476"/>
                  <a:pt x="84647" y="103476"/>
                </a:cubicBezTo>
                <a:cubicBezTo>
                  <a:pt x="141078" y="103476"/>
                  <a:pt x="141078" y="147511"/>
                  <a:pt x="141078" y="178718"/>
                </a:cubicBezTo>
                <a:close/>
                <a:moveTo>
                  <a:pt x="283643" y="399572"/>
                </a:moveTo>
                <a:lnTo>
                  <a:pt x="283906" y="400061"/>
                </a:lnTo>
                <a:cubicBezTo>
                  <a:pt x="285443" y="402979"/>
                  <a:pt x="285340" y="406487"/>
                  <a:pt x="283634" y="409309"/>
                </a:cubicBezTo>
                <a:cubicBezTo>
                  <a:pt x="281929" y="412131"/>
                  <a:pt x="278870" y="413853"/>
                  <a:pt x="275573" y="413850"/>
                </a:cubicBezTo>
                <a:lnTo>
                  <a:pt x="138257" y="413850"/>
                </a:lnTo>
                <a:cubicBezTo>
                  <a:pt x="134954" y="413857"/>
                  <a:pt x="131890" y="412132"/>
                  <a:pt x="130183" y="409304"/>
                </a:cubicBezTo>
                <a:cubicBezTo>
                  <a:pt x="128476" y="406477"/>
                  <a:pt x="128378" y="402961"/>
                  <a:pt x="129924" y="400043"/>
                </a:cubicBezTo>
                <a:lnTo>
                  <a:pt x="130187" y="399554"/>
                </a:lnTo>
                <a:lnTo>
                  <a:pt x="164140" y="330331"/>
                </a:lnTo>
                <a:cubicBezTo>
                  <a:pt x="167310" y="323879"/>
                  <a:pt x="173881" y="319798"/>
                  <a:pt x="181069" y="319816"/>
                </a:cubicBezTo>
                <a:lnTo>
                  <a:pt x="232873" y="319816"/>
                </a:lnTo>
                <a:cubicBezTo>
                  <a:pt x="240062" y="319798"/>
                  <a:pt x="246633" y="323879"/>
                  <a:pt x="249803" y="330331"/>
                </a:cubicBezTo>
                <a:close/>
                <a:moveTo>
                  <a:pt x="319778" y="169313"/>
                </a:moveTo>
                <a:lnTo>
                  <a:pt x="351756" y="169313"/>
                </a:lnTo>
                <a:cubicBezTo>
                  <a:pt x="362579" y="169346"/>
                  <a:pt x="372137" y="162260"/>
                  <a:pt x="375251" y="151894"/>
                </a:cubicBezTo>
                <a:cubicBezTo>
                  <a:pt x="378364" y="141528"/>
                  <a:pt x="374293" y="130349"/>
                  <a:pt x="365243" y="124412"/>
                </a:cubicBezTo>
                <a:lnTo>
                  <a:pt x="330632" y="101332"/>
                </a:lnTo>
                <a:cubicBezTo>
                  <a:pt x="321582" y="95378"/>
                  <a:pt x="317528" y="84179"/>
                  <a:pt x="320669" y="73811"/>
                </a:cubicBezTo>
                <a:cubicBezTo>
                  <a:pt x="323811" y="63444"/>
                  <a:pt x="333399" y="56379"/>
                  <a:pt x="344232" y="56450"/>
                </a:cubicBezTo>
                <a:lnTo>
                  <a:pt x="376210" y="56450"/>
                </a:lnTo>
                <a:moveTo>
                  <a:pt x="357399" y="56469"/>
                </a:moveTo>
                <a:lnTo>
                  <a:pt x="357399" y="37658"/>
                </a:lnTo>
                <a:moveTo>
                  <a:pt x="338589" y="188142"/>
                </a:moveTo>
                <a:lnTo>
                  <a:pt x="338589" y="169332"/>
                </a:lnTo>
              </a:path>
            </a:pathLst>
          </a:custGeom>
          <a:noFill/>
          <a:ln w="14107">
            <a:solidFill>
              <a:srgbClr val="484848"/>
            </a:solidFill>
          </a:ln>
        </p:spPr>
        <p:txBody>
          <a:bodyPr rtlCol="0" anchor="ctr"/>
          <a:lstStyle/>
          <a:p>
            <a:pPr algn="ctr"/>
            <a:endParaRPr/>
          </a:p>
        </p:txBody>
      </p:sp>
      <p:sp>
        <p:nvSpPr>
          <p:cNvPr id="45" name="TextBox 44">
            <a:extLst>
              <a:ext uri="{FF2B5EF4-FFF2-40B4-BE49-F238E27FC236}">
                <a16:creationId xmlns:a16="http://schemas.microsoft.com/office/drawing/2014/main" id="{6EA45268-50B7-E122-BFAB-FA2A9E7A5A30}"/>
              </a:ext>
            </a:extLst>
          </p:cNvPr>
          <p:cNvSpPr txBox="1"/>
          <p:nvPr/>
        </p:nvSpPr>
        <p:spPr>
          <a:xfrm>
            <a:off x="5848325" y="3817861"/>
            <a:ext cx="852798" cy="553998"/>
          </a:xfrm>
          <a:prstGeom prst="rect">
            <a:avLst/>
          </a:prstGeom>
          <a:noFill/>
          <a:ln>
            <a:noFill/>
          </a:ln>
        </p:spPr>
        <p:txBody>
          <a:bodyPr wrap="none" lIns="0" tIns="0" rIns="0" bIns="0" anchor="t">
            <a:spAutoFit/>
          </a:bodyPr>
          <a:lstStyle/>
          <a:p>
            <a:pPr algn="l"/>
            <a:r>
              <a:rPr lang="en-US" b="0" dirty="0">
                <a:latin typeface="+mj-lt"/>
              </a:rPr>
              <a:t>Surplus</a:t>
            </a:r>
            <a:r>
              <a:rPr b="0" dirty="0">
                <a:latin typeface="+mj-lt"/>
              </a:rPr>
              <a:t>
Variables</a:t>
            </a:r>
          </a:p>
        </p:txBody>
      </p:sp>
      <p:sp>
        <p:nvSpPr>
          <p:cNvPr id="46" name="TextBox 45">
            <a:extLst>
              <a:ext uri="{FF2B5EF4-FFF2-40B4-BE49-F238E27FC236}">
                <a16:creationId xmlns:a16="http://schemas.microsoft.com/office/drawing/2014/main" id="{A8817A45-26FB-DAE2-4C4E-B1A3E100D759}"/>
              </a:ext>
            </a:extLst>
          </p:cNvPr>
          <p:cNvSpPr txBox="1"/>
          <p:nvPr/>
        </p:nvSpPr>
        <p:spPr>
          <a:xfrm>
            <a:off x="5849886" y="5174690"/>
            <a:ext cx="852798" cy="553998"/>
          </a:xfrm>
          <a:prstGeom prst="rect">
            <a:avLst/>
          </a:prstGeom>
          <a:noFill/>
          <a:ln>
            <a:noFill/>
          </a:ln>
        </p:spPr>
        <p:txBody>
          <a:bodyPr wrap="none" lIns="0" tIns="0" rIns="0" bIns="0" anchor="t">
            <a:spAutoFit/>
          </a:bodyPr>
          <a:lstStyle/>
          <a:p>
            <a:pPr algn="l"/>
            <a:r>
              <a:rPr lang="en-US" b="0" dirty="0">
                <a:latin typeface="+mj-lt"/>
              </a:rPr>
              <a:t>Artificial</a:t>
            </a:r>
            <a:r>
              <a:rPr b="0" dirty="0">
                <a:latin typeface="+mj-lt"/>
              </a:rPr>
              <a:t>
Variables</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EC5669F5-D59C-F583-3E3B-76456DA8A941}"/>
                  </a:ext>
                </a:extLst>
              </p:cNvPr>
              <p:cNvSpPr txBox="1"/>
              <p:nvPr/>
            </p:nvSpPr>
            <p:spPr>
              <a:xfrm>
                <a:off x="812183" y="2871268"/>
                <a:ext cx="4252758" cy="424732"/>
              </a:xfrm>
              <a:prstGeom prst="rect">
                <a:avLst/>
              </a:prstGeom>
              <a:noFill/>
            </p:spPr>
            <p:txBody>
              <a:bodyPr wrap="square">
                <a:spAutoFit/>
              </a:bodyPr>
              <a:lstStyle/>
              <a:p>
                <a:pPr>
                  <a:lnSpc>
                    <a:spcPct val="120000"/>
                  </a:lnSpc>
                </a:pPr>
                <a14:m>
                  <m:oMathPara xmlns:m="http://schemas.openxmlformats.org/officeDocument/2006/math">
                    <m:oMathParaPr>
                      <m:jc m:val="centerGroup"/>
                    </m:oMathParaPr>
                    <m:oMath xmlns:m="http://schemas.openxmlformats.org/officeDocument/2006/math">
                      <m:r>
                        <a:rPr lang="en-US" i="1" dirty="0" smtClean="0">
                          <a:solidFill>
                            <a:srgbClr val="000000"/>
                          </a:solidFill>
                          <a:latin typeface="Cambria Math" panose="02040503050406030204" pitchFamily="18" charset="0"/>
                        </a:rPr>
                        <m:t>𝑥</m:t>
                      </m:r>
                      <m:r>
                        <a:rPr lang="en-US" i="1" baseline="-25000" dirty="0">
                          <a:solidFill>
                            <a:srgbClr val="000000"/>
                          </a:solidFill>
                          <a:latin typeface="Cambria Math" panose="02040503050406030204" pitchFamily="18" charset="0"/>
                        </a:rPr>
                        <m:t>1</m:t>
                      </m:r>
                      <m:r>
                        <a:rPr lang="en-US" i="1" dirty="0">
                          <a:solidFill>
                            <a:srgbClr val="000000"/>
                          </a:solidFill>
                          <a:latin typeface="Cambria Math" panose="02040503050406030204" pitchFamily="18" charset="0"/>
                        </a:rPr>
                        <m:t>+</m:t>
                      </m:r>
                      <m:r>
                        <a:rPr lang="en-US" i="1" dirty="0">
                          <a:solidFill>
                            <a:srgbClr val="000000"/>
                          </a:solidFill>
                          <a:latin typeface="Cambria Math" panose="02040503050406030204" pitchFamily="18" charset="0"/>
                        </a:rPr>
                        <m:t>𝑥</m:t>
                      </m:r>
                      <m:r>
                        <a:rPr lang="en-US" i="1" baseline="-25000" dirty="0">
                          <a:solidFill>
                            <a:srgbClr val="000000"/>
                          </a:solidFill>
                          <a:latin typeface="Cambria Math" panose="02040503050406030204" pitchFamily="18" charset="0"/>
                        </a:rPr>
                        <m:t>2</m:t>
                      </m:r>
                      <m:r>
                        <a:rPr lang="en-US">
                          <a:solidFill>
                            <a:srgbClr val="000000"/>
                          </a:solidFill>
                          <a:latin typeface="Cambria Math" panose="02040503050406030204" pitchFamily="18" charset="0"/>
                        </a:rPr>
                        <m:t>≤</m:t>
                      </m:r>
                      <m:r>
                        <a:rPr lang="en-US" i="1" dirty="0">
                          <a:solidFill>
                            <a:srgbClr val="000000"/>
                          </a:solidFill>
                          <a:latin typeface="Cambria Math" panose="02040503050406030204" pitchFamily="18" charset="0"/>
                        </a:rPr>
                        <m:t>450</m:t>
                      </m:r>
                      <m:r>
                        <a:rPr lang="en-US" b="0" i="0" dirty="0" smtClean="0">
                          <a:solidFill>
                            <a:srgbClr val="000000"/>
                          </a:solidFill>
                          <a:latin typeface="Cambria Math" panose="02040503050406030204" pitchFamily="18" charset="0"/>
                        </a:rPr>
                        <m:t> </m:t>
                      </m:r>
                      <m:r>
                        <a:rPr lang="en-US" b="0" i="1" dirty="0" smtClean="0">
                          <a:solidFill>
                            <a:srgbClr val="000000"/>
                          </a:solidFill>
                          <a:latin typeface="Cambria Math" panose="02040503050406030204" pitchFamily="18" charset="0"/>
                          <a:ea typeface="Cambria Math" panose="02040503050406030204" pitchFamily="18" charset="0"/>
                        </a:rPr>
                        <m:t>⇒</m:t>
                      </m:r>
                      <m:sSub>
                        <m:sSubPr>
                          <m:ctrlPr>
                            <a:rPr lang="en-US" b="0" i="1" dirty="0" smtClean="0">
                              <a:solidFill>
                                <a:srgbClr val="000000"/>
                              </a:solidFill>
                              <a:latin typeface="Cambria Math" panose="02040503050406030204" pitchFamily="18" charset="0"/>
                              <a:ea typeface="Cambria Math" panose="02040503050406030204" pitchFamily="18" charset="0"/>
                            </a:rPr>
                          </m:ctrlPr>
                        </m:sSubPr>
                        <m:e>
                          <m:r>
                            <a:rPr lang="en-US" b="0" i="1" dirty="0" smtClean="0">
                              <a:solidFill>
                                <a:srgbClr val="000000"/>
                              </a:solidFill>
                              <a:latin typeface="Cambria Math" panose="02040503050406030204" pitchFamily="18" charset="0"/>
                              <a:ea typeface="Cambria Math" panose="02040503050406030204" pitchFamily="18" charset="0"/>
                            </a:rPr>
                            <m:t>𝑥</m:t>
                          </m:r>
                        </m:e>
                        <m:sub>
                          <m:r>
                            <a:rPr lang="en-US" b="0" i="1" dirty="0" smtClean="0">
                              <a:solidFill>
                                <a:srgbClr val="000000"/>
                              </a:solidFill>
                              <a:latin typeface="Cambria Math" panose="02040503050406030204" pitchFamily="18" charset="0"/>
                              <a:ea typeface="Cambria Math" panose="02040503050406030204" pitchFamily="18" charset="0"/>
                            </a:rPr>
                            <m:t>1</m:t>
                          </m:r>
                        </m:sub>
                      </m:sSub>
                      <m:r>
                        <a:rPr lang="en-US" b="0" i="1" dirty="0" smtClean="0">
                          <a:solidFill>
                            <a:srgbClr val="000000"/>
                          </a:solidFill>
                          <a:latin typeface="Cambria Math" panose="02040503050406030204" pitchFamily="18" charset="0"/>
                          <a:ea typeface="Cambria Math" panose="02040503050406030204" pitchFamily="18" charset="0"/>
                        </a:rPr>
                        <m:t>+</m:t>
                      </m:r>
                      <m:sSub>
                        <m:sSubPr>
                          <m:ctrlPr>
                            <a:rPr lang="en-US" b="0" i="1" dirty="0" smtClean="0">
                              <a:solidFill>
                                <a:srgbClr val="000000"/>
                              </a:solidFill>
                              <a:latin typeface="Cambria Math" panose="02040503050406030204" pitchFamily="18" charset="0"/>
                              <a:ea typeface="Cambria Math" panose="02040503050406030204" pitchFamily="18" charset="0"/>
                            </a:rPr>
                          </m:ctrlPr>
                        </m:sSubPr>
                        <m:e>
                          <m:r>
                            <a:rPr lang="en-US" b="0" i="1" dirty="0" smtClean="0">
                              <a:solidFill>
                                <a:srgbClr val="000000"/>
                              </a:solidFill>
                              <a:latin typeface="Cambria Math" panose="02040503050406030204" pitchFamily="18" charset="0"/>
                              <a:ea typeface="Cambria Math" panose="02040503050406030204" pitchFamily="18" charset="0"/>
                            </a:rPr>
                            <m:t>𝑥</m:t>
                          </m:r>
                        </m:e>
                        <m:sub>
                          <m:r>
                            <a:rPr lang="en-US" b="0" i="1" dirty="0" smtClean="0">
                              <a:solidFill>
                                <a:srgbClr val="000000"/>
                              </a:solidFill>
                              <a:latin typeface="Cambria Math" panose="02040503050406030204" pitchFamily="18" charset="0"/>
                              <a:ea typeface="Cambria Math" panose="02040503050406030204" pitchFamily="18" charset="0"/>
                            </a:rPr>
                            <m:t>2</m:t>
                          </m:r>
                        </m:sub>
                      </m:sSub>
                      <m:r>
                        <a:rPr lang="en-US" b="0" i="1" dirty="0" smtClean="0">
                          <a:solidFill>
                            <a:srgbClr val="000000"/>
                          </a:solidFill>
                          <a:latin typeface="Cambria Math" panose="02040503050406030204" pitchFamily="18" charset="0"/>
                          <a:ea typeface="Cambria Math" panose="02040503050406030204" pitchFamily="18" charset="0"/>
                        </a:rPr>
                        <m:t>+</m:t>
                      </m:r>
                      <m:sSub>
                        <m:sSubPr>
                          <m:ctrlPr>
                            <a:rPr lang="en-US" b="0" i="1" dirty="0" smtClean="0">
                              <a:solidFill>
                                <a:srgbClr val="000000"/>
                              </a:solidFill>
                              <a:latin typeface="Cambria Math" panose="02040503050406030204" pitchFamily="18" charset="0"/>
                              <a:ea typeface="Cambria Math" panose="02040503050406030204" pitchFamily="18" charset="0"/>
                            </a:rPr>
                          </m:ctrlPr>
                        </m:sSubPr>
                        <m:e>
                          <m:r>
                            <a:rPr lang="en-US" b="0" i="1" dirty="0" smtClean="0">
                              <a:solidFill>
                                <a:srgbClr val="000000"/>
                              </a:solidFill>
                              <a:latin typeface="Cambria Math" panose="02040503050406030204" pitchFamily="18" charset="0"/>
                              <a:ea typeface="Cambria Math" panose="02040503050406030204" pitchFamily="18" charset="0"/>
                            </a:rPr>
                            <m:t>𝑆</m:t>
                          </m:r>
                        </m:e>
                        <m:sub>
                          <m:r>
                            <a:rPr lang="en-US" b="0" i="1" dirty="0" smtClean="0">
                              <a:solidFill>
                                <a:srgbClr val="000000"/>
                              </a:solidFill>
                              <a:latin typeface="Cambria Math" panose="02040503050406030204" pitchFamily="18" charset="0"/>
                              <a:ea typeface="Cambria Math" panose="02040503050406030204" pitchFamily="18" charset="0"/>
                            </a:rPr>
                            <m:t>1</m:t>
                          </m:r>
                        </m:sub>
                      </m:sSub>
                      <m:r>
                        <a:rPr lang="en-US" b="0" i="1" dirty="0" smtClean="0">
                          <a:solidFill>
                            <a:srgbClr val="000000"/>
                          </a:solidFill>
                          <a:latin typeface="Cambria Math" panose="02040503050406030204" pitchFamily="18" charset="0"/>
                          <a:ea typeface="Cambria Math" panose="02040503050406030204" pitchFamily="18" charset="0"/>
                        </a:rPr>
                        <m:t>=450</m:t>
                      </m:r>
                    </m:oMath>
                  </m:oMathPara>
                </a14:m>
                <a:endParaRPr lang="en-US" b="0" dirty="0">
                  <a:solidFill>
                    <a:srgbClr val="484848"/>
                  </a:solidFill>
                  <a:latin typeface="+mj-lt"/>
                </a:endParaRPr>
              </a:p>
            </p:txBody>
          </p:sp>
        </mc:Choice>
        <mc:Fallback xmlns="">
          <p:sp>
            <p:nvSpPr>
              <p:cNvPr id="48" name="TextBox 47">
                <a:extLst>
                  <a:ext uri="{FF2B5EF4-FFF2-40B4-BE49-F238E27FC236}">
                    <a16:creationId xmlns:a16="http://schemas.microsoft.com/office/drawing/2014/main" id="{EC5669F5-D59C-F583-3E3B-76456DA8A941}"/>
                  </a:ext>
                </a:extLst>
              </p:cNvPr>
              <p:cNvSpPr txBox="1">
                <a:spLocks noRot="1" noChangeAspect="1" noMove="1" noResize="1" noEditPoints="1" noAdjustHandles="1" noChangeArrowheads="1" noChangeShapeType="1" noTextEdit="1"/>
              </p:cNvSpPr>
              <p:nvPr/>
            </p:nvSpPr>
            <p:spPr>
              <a:xfrm>
                <a:off x="812183" y="2871268"/>
                <a:ext cx="4252758" cy="424732"/>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9C38672-6CED-D670-FA2E-22BA746B6F88}"/>
                  </a:ext>
                </a:extLst>
              </p:cNvPr>
              <p:cNvSpPr txBox="1"/>
              <p:nvPr/>
            </p:nvSpPr>
            <p:spPr>
              <a:xfrm>
                <a:off x="812183" y="4212405"/>
                <a:ext cx="4252758" cy="424732"/>
              </a:xfrm>
              <a:prstGeom prst="rect">
                <a:avLst/>
              </a:prstGeom>
              <a:noFill/>
            </p:spPr>
            <p:txBody>
              <a:bodyPr wrap="square">
                <a:spAutoFit/>
              </a:bodyPr>
              <a:lstStyle/>
              <a:p>
                <a:pPr>
                  <a:lnSpc>
                    <a:spcPct val="120000"/>
                  </a:lnSpc>
                </a:pPr>
                <a14:m>
                  <m:oMathPara xmlns:m="http://schemas.openxmlformats.org/officeDocument/2006/math">
                    <m:oMathParaPr>
                      <m:jc m:val="centerGroup"/>
                    </m:oMathParaPr>
                    <m:oMath xmlns:m="http://schemas.openxmlformats.org/officeDocument/2006/math">
                      <m:r>
                        <a:rPr lang="en-US" i="1" dirty="0" smtClean="0">
                          <a:solidFill>
                            <a:srgbClr val="000000"/>
                          </a:solidFill>
                          <a:latin typeface="Cambria Math" panose="02040503050406030204" pitchFamily="18" charset="0"/>
                        </a:rPr>
                        <m:t>𝑥</m:t>
                      </m:r>
                      <m:r>
                        <a:rPr lang="en-US" i="1" baseline="-25000" dirty="0">
                          <a:solidFill>
                            <a:srgbClr val="000000"/>
                          </a:solidFill>
                          <a:latin typeface="Cambria Math" panose="02040503050406030204" pitchFamily="18" charset="0"/>
                        </a:rPr>
                        <m:t>1</m:t>
                      </m:r>
                      <m:r>
                        <a:rPr lang="en-US" i="1" dirty="0">
                          <a:solidFill>
                            <a:srgbClr val="000000"/>
                          </a:solidFill>
                          <a:latin typeface="Cambria Math" panose="02040503050406030204" pitchFamily="18" charset="0"/>
                        </a:rPr>
                        <m:t>+</m:t>
                      </m:r>
                      <m:r>
                        <a:rPr lang="en-US" i="1" dirty="0">
                          <a:solidFill>
                            <a:srgbClr val="000000"/>
                          </a:solidFill>
                          <a:latin typeface="Cambria Math" panose="02040503050406030204" pitchFamily="18" charset="0"/>
                        </a:rPr>
                        <m:t>𝑥</m:t>
                      </m:r>
                      <m:r>
                        <a:rPr lang="en-US" i="1" baseline="-25000" dirty="0">
                          <a:solidFill>
                            <a:srgbClr val="000000"/>
                          </a:solidFill>
                          <a:latin typeface="Cambria Math" panose="02040503050406030204" pitchFamily="18" charset="0"/>
                        </a:rPr>
                        <m:t>2</m:t>
                      </m:r>
                      <m:r>
                        <a:rPr lang="en-US" i="1" dirty="0" smtClean="0">
                          <a:solidFill>
                            <a:srgbClr val="000000"/>
                          </a:solidFill>
                          <a:latin typeface="Cambria Math" panose="02040503050406030204" pitchFamily="18" charset="0"/>
                          <a:ea typeface="Cambria Math" panose="02040503050406030204" pitchFamily="18" charset="0"/>
                        </a:rPr>
                        <m:t>≥</m:t>
                      </m:r>
                      <m:r>
                        <a:rPr lang="en-US" b="0" i="1" dirty="0" smtClean="0">
                          <a:solidFill>
                            <a:srgbClr val="000000"/>
                          </a:solidFill>
                          <a:latin typeface="Cambria Math" panose="02040503050406030204" pitchFamily="18" charset="0"/>
                          <a:ea typeface="Cambria Math" panose="02040503050406030204" pitchFamily="18" charset="0"/>
                        </a:rPr>
                        <m:t>4</m:t>
                      </m:r>
                      <m:r>
                        <a:rPr lang="en-US" i="1" dirty="0">
                          <a:solidFill>
                            <a:srgbClr val="000000"/>
                          </a:solidFill>
                          <a:latin typeface="Cambria Math" panose="02040503050406030204" pitchFamily="18" charset="0"/>
                        </a:rPr>
                        <m:t>50</m:t>
                      </m:r>
                      <m:r>
                        <a:rPr lang="en-US" b="0" i="0" dirty="0" smtClean="0">
                          <a:solidFill>
                            <a:srgbClr val="000000"/>
                          </a:solidFill>
                          <a:latin typeface="Cambria Math" panose="02040503050406030204" pitchFamily="18" charset="0"/>
                        </a:rPr>
                        <m:t> </m:t>
                      </m:r>
                      <m:r>
                        <a:rPr lang="en-US" b="0" i="1" dirty="0" smtClean="0">
                          <a:solidFill>
                            <a:srgbClr val="000000"/>
                          </a:solidFill>
                          <a:latin typeface="Cambria Math" panose="02040503050406030204" pitchFamily="18" charset="0"/>
                          <a:ea typeface="Cambria Math" panose="02040503050406030204" pitchFamily="18" charset="0"/>
                        </a:rPr>
                        <m:t>⇒</m:t>
                      </m:r>
                      <m:sSub>
                        <m:sSubPr>
                          <m:ctrlPr>
                            <a:rPr lang="en-US" b="0" i="1" dirty="0" smtClean="0">
                              <a:solidFill>
                                <a:srgbClr val="000000"/>
                              </a:solidFill>
                              <a:latin typeface="Cambria Math" panose="02040503050406030204" pitchFamily="18" charset="0"/>
                              <a:ea typeface="Cambria Math" panose="02040503050406030204" pitchFamily="18" charset="0"/>
                            </a:rPr>
                          </m:ctrlPr>
                        </m:sSubPr>
                        <m:e>
                          <m:r>
                            <a:rPr lang="en-US" b="0" i="1" dirty="0" smtClean="0">
                              <a:solidFill>
                                <a:srgbClr val="000000"/>
                              </a:solidFill>
                              <a:latin typeface="Cambria Math" panose="02040503050406030204" pitchFamily="18" charset="0"/>
                              <a:ea typeface="Cambria Math" panose="02040503050406030204" pitchFamily="18" charset="0"/>
                            </a:rPr>
                            <m:t>𝑥</m:t>
                          </m:r>
                        </m:e>
                        <m:sub>
                          <m:r>
                            <a:rPr lang="en-US" b="0" i="1" dirty="0" smtClean="0">
                              <a:solidFill>
                                <a:srgbClr val="000000"/>
                              </a:solidFill>
                              <a:latin typeface="Cambria Math" panose="02040503050406030204" pitchFamily="18" charset="0"/>
                              <a:ea typeface="Cambria Math" panose="02040503050406030204" pitchFamily="18" charset="0"/>
                            </a:rPr>
                            <m:t>1</m:t>
                          </m:r>
                        </m:sub>
                      </m:sSub>
                      <m:r>
                        <a:rPr lang="en-US" b="0" i="1" dirty="0" smtClean="0">
                          <a:solidFill>
                            <a:srgbClr val="000000"/>
                          </a:solidFill>
                          <a:latin typeface="Cambria Math" panose="02040503050406030204" pitchFamily="18" charset="0"/>
                          <a:ea typeface="Cambria Math" panose="02040503050406030204" pitchFamily="18" charset="0"/>
                        </a:rPr>
                        <m:t>+</m:t>
                      </m:r>
                      <m:sSub>
                        <m:sSubPr>
                          <m:ctrlPr>
                            <a:rPr lang="en-US" b="0" i="1" dirty="0" smtClean="0">
                              <a:solidFill>
                                <a:srgbClr val="000000"/>
                              </a:solidFill>
                              <a:latin typeface="Cambria Math" panose="02040503050406030204" pitchFamily="18" charset="0"/>
                              <a:ea typeface="Cambria Math" panose="02040503050406030204" pitchFamily="18" charset="0"/>
                            </a:rPr>
                          </m:ctrlPr>
                        </m:sSubPr>
                        <m:e>
                          <m:r>
                            <a:rPr lang="en-US" b="0" i="1" dirty="0" smtClean="0">
                              <a:solidFill>
                                <a:srgbClr val="000000"/>
                              </a:solidFill>
                              <a:latin typeface="Cambria Math" panose="02040503050406030204" pitchFamily="18" charset="0"/>
                              <a:ea typeface="Cambria Math" panose="02040503050406030204" pitchFamily="18" charset="0"/>
                            </a:rPr>
                            <m:t>𝑥</m:t>
                          </m:r>
                        </m:e>
                        <m:sub>
                          <m:r>
                            <a:rPr lang="en-US" b="0" i="1" dirty="0" smtClean="0">
                              <a:solidFill>
                                <a:srgbClr val="000000"/>
                              </a:solidFill>
                              <a:latin typeface="Cambria Math" panose="02040503050406030204" pitchFamily="18" charset="0"/>
                              <a:ea typeface="Cambria Math" panose="02040503050406030204" pitchFamily="18" charset="0"/>
                            </a:rPr>
                            <m:t>2</m:t>
                          </m:r>
                        </m:sub>
                      </m:sSub>
                      <m:r>
                        <a:rPr lang="en-US" b="0" i="1" dirty="0" smtClean="0">
                          <a:solidFill>
                            <a:srgbClr val="000000"/>
                          </a:solidFill>
                          <a:latin typeface="Cambria Math" panose="02040503050406030204" pitchFamily="18" charset="0"/>
                          <a:ea typeface="Cambria Math" panose="02040503050406030204" pitchFamily="18" charset="0"/>
                        </a:rPr>
                        <m:t>−</m:t>
                      </m:r>
                      <m:sSub>
                        <m:sSubPr>
                          <m:ctrlPr>
                            <a:rPr lang="en-US" b="0" i="1" dirty="0" smtClean="0">
                              <a:solidFill>
                                <a:srgbClr val="000000"/>
                              </a:solidFill>
                              <a:latin typeface="Cambria Math" panose="02040503050406030204" pitchFamily="18" charset="0"/>
                              <a:ea typeface="Cambria Math" panose="02040503050406030204" pitchFamily="18" charset="0"/>
                            </a:rPr>
                          </m:ctrlPr>
                        </m:sSubPr>
                        <m:e>
                          <m:r>
                            <a:rPr lang="en-US" b="0" i="1" dirty="0" smtClean="0">
                              <a:solidFill>
                                <a:srgbClr val="000000"/>
                              </a:solidFill>
                              <a:latin typeface="Cambria Math" panose="02040503050406030204" pitchFamily="18" charset="0"/>
                              <a:ea typeface="Cambria Math" panose="02040503050406030204" pitchFamily="18" charset="0"/>
                            </a:rPr>
                            <m:t>𝑆</m:t>
                          </m:r>
                        </m:e>
                        <m:sub>
                          <m:r>
                            <a:rPr lang="en-US" b="0" i="1" dirty="0" smtClean="0">
                              <a:solidFill>
                                <a:srgbClr val="000000"/>
                              </a:solidFill>
                              <a:latin typeface="Cambria Math" panose="02040503050406030204" pitchFamily="18" charset="0"/>
                              <a:ea typeface="Cambria Math" panose="02040503050406030204" pitchFamily="18" charset="0"/>
                            </a:rPr>
                            <m:t>1</m:t>
                          </m:r>
                        </m:sub>
                      </m:sSub>
                      <m:r>
                        <a:rPr lang="en-US" b="0" i="1" dirty="0" smtClean="0">
                          <a:solidFill>
                            <a:srgbClr val="000000"/>
                          </a:solidFill>
                          <a:latin typeface="Cambria Math" panose="02040503050406030204" pitchFamily="18" charset="0"/>
                          <a:ea typeface="Cambria Math" panose="02040503050406030204" pitchFamily="18" charset="0"/>
                        </a:rPr>
                        <m:t>=450</m:t>
                      </m:r>
                    </m:oMath>
                  </m:oMathPara>
                </a14:m>
                <a:endParaRPr lang="en-US" b="0" dirty="0">
                  <a:solidFill>
                    <a:srgbClr val="484848"/>
                  </a:solidFill>
                  <a:latin typeface="+mj-lt"/>
                </a:endParaRPr>
              </a:p>
            </p:txBody>
          </p:sp>
        </mc:Choice>
        <mc:Fallback xmlns="">
          <p:sp>
            <p:nvSpPr>
              <p:cNvPr id="49" name="TextBox 48">
                <a:extLst>
                  <a:ext uri="{FF2B5EF4-FFF2-40B4-BE49-F238E27FC236}">
                    <a16:creationId xmlns:a16="http://schemas.microsoft.com/office/drawing/2014/main" id="{59C38672-6CED-D670-FA2E-22BA746B6F88}"/>
                  </a:ext>
                </a:extLst>
              </p:cNvPr>
              <p:cNvSpPr txBox="1">
                <a:spLocks noRot="1" noChangeAspect="1" noMove="1" noResize="1" noEditPoints="1" noAdjustHandles="1" noChangeArrowheads="1" noChangeShapeType="1" noTextEdit="1"/>
              </p:cNvSpPr>
              <p:nvPr/>
            </p:nvSpPr>
            <p:spPr>
              <a:xfrm>
                <a:off x="812183" y="4212405"/>
                <a:ext cx="4252758" cy="424732"/>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99932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right)">
                                      <p:cBhvr>
                                        <p:cTn id="17" dur="500"/>
                                        <p:tgtEl>
                                          <p:spTgt spid="25"/>
                                        </p:tgtEl>
                                      </p:cBhvr>
                                    </p:animEffect>
                                  </p:childTnLst>
                                </p:cTn>
                              </p:par>
                              <p:par>
                                <p:cTn id="18" presetID="22" presetClass="entr" presetSubtype="2"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right)">
                                      <p:cBhvr>
                                        <p:cTn id="20" dur="500"/>
                                        <p:tgtEl>
                                          <p:spTgt spid="28"/>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right)">
                                      <p:cBhvr>
                                        <p:cTn id="26" dur="500"/>
                                        <p:tgtEl>
                                          <p:spTgt spid="40"/>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right)">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
                                            <p:txEl>
                                              <p:pRg st="11" end="11"/>
                                            </p:txEl>
                                          </p:spTgt>
                                        </p:tgtEl>
                                        <p:attrNameLst>
                                          <p:attrName>style.visibility</p:attrName>
                                        </p:attrNameLst>
                                      </p:cBhvr>
                                      <p:to>
                                        <p:strVal val="visible"/>
                                      </p:to>
                                    </p:set>
                                    <p:animEffect transition="in" filter="fade">
                                      <p:cBhvr>
                                        <p:cTn id="7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7" grpId="0"/>
      <p:bldP spid="40" grpId="0"/>
      <p:bldP spid="42" grpId="0"/>
      <p:bldP spid="44" grpId="0" animBg="1"/>
      <p:bldP spid="45" grpId="0"/>
      <p:bldP spid="46" grpId="0"/>
      <p:bldP spid="48" grpId="0"/>
      <p:bldP spid="4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29AE0-2471-89B6-4D73-903BFB6254DD}"/>
              </a:ext>
            </a:extLst>
          </p:cNvPr>
          <p:cNvSpPr>
            <a:spLocks noGrp="1"/>
          </p:cNvSpPr>
          <p:nvPr>
            <p:ph type="title"/>
          </p:nvPr>
        </p:nvSpPr>
        <p:spPr/>
        <p:txBody>
          <a:bodyPr/>
          <a:lstStyle/>
          <a:p>
            <a:r>
              <a:rPr lang="en-US" dirty="0">
                <a:solidFill>
                  <a:schemeClr val="accent6"/>
                </a:solidFill>
              </a:rPr>
              <a:t>Steps </a:t>
            </a:r>
            <a:r>
              <a:rPr lang="en-US" dirty="0"/>
              <a:t>to Solve the Problem using Simplex Method</a:t>
            </a:r>
            <a:endParaRPr lang="en-IN" dirty="0"/>
          </a:p>
        </p:txBody>
      </p:sp>
      <p:sp>
        <p:nvSpPr>
          <p:cNvPr id="3" name="Content Placeholder 2">
            <a:extLst>
              <a:ext uri="{FF2B5EF4-FFF2-40B4-BE49-F238E27FC236}">
                <a16:creationId xmlns:a16="http://schemas.microsoft.com/office/drawing/2014/main" id="{43A1037D-6934-E3F3-CDB0-95D2DF7A6A24}"/>
              </a:ext>
            </a:extLst>
          </p:cNvPr>
          <p:cNvSpPr>
            <a:spLocks noGrp="1"/>
          </p:cNvSpPr>
          <p:nvPr>
            <p:ph idx="1"/>
          </p:nvPr>
        </p:nvSpPr>
        <p:spPr/>
        <p:txBody>
          <a:bodyPr/>
          <a:lstStyle/>
          <a:p>
            <a:pPr marL="457200" indent="-457200">
              <a:buFont typeface="+mj-lt"/>
              <a:buAutoNum type="arabicPeriod"/>
            </a:pPr>
            <a:r>
              <a:rPr lang="en-US" dirty="0"/>
              <a:t>Formulation of the Mathematical Model</a:t>
            </a:r>
          </a:p>
          <a:p>
            <a:pPr marL="457200" indent="-457200">
              <a:buFont typeface="+mj-lt"/>
              <a:buAutoNum type="arabicPeriod"/>
            </a:pPr>
            <a:r>
              <a:rPr lang="en-US" dirty="0"/>
              <a:t>Express the Problem in a Standard Form</a:t>
            </a:r>
          </a:p>
          <a:p>
            <a:pPr marL="1001712" lvl="1" indent="-457200">
              <a:buFont typeface="Wingdings" panose="05000000000000000000" pitchFamily="2" charset="2"/>
              <a:buChar char="ü"/>
            </a:pPr>
            <a:r>
              <a:rPr lang="en-US" dirty="0"/>
              <a:t>RHS of the constraints are non-negative</a:t>
            </a:r>
          </a:p>
          <a:p>
            <a:pPr marL="1001712" lvl="1" indent="-457200">
              <a:buFont typeface="Wingdings" panose="05000000000000000000" pitchFamily="2" charset="2"/>
              <a:buChar char="ü"/>
            </a:pPr>
            <a:r>
              <a:rPr lang="en-US" dirty="0"/>
              <a:t>The constraints should be expressed as equations</a:t>
            </a:r>
          </a:p>
          <a:p>
            <a:pPr marL="1001712" lvl="1" indent="-457200">
              <a:buFont typeface="Wingdings" panose="05000000000000000000" pitchFamily="2" charset="2"/>
              <a:buChar char="ü"/>
            </a:pPr>
            <a:r>
              <a:rPr lang="en-US" dirty="0"/>
              <a:t>Decision variables are non-negative</a:t>
            </a:r>
          </a:p>
          <a:p>
            <a:pPr marL="457200" indent="-457200">
              <a:buFont typeface="+mj-lt"/>
              <a:buAutoNum type="arabicPeriod"/>
            </a:pPr>
            <a:r>
              <a:rPr lang="en-US" dirty="0"/>
              <a:t>Find Initial Basic Feasible Solution</a:t>
            </a:r>
          </a:p>
          <a:p>
            <a:pPr marL="457200" indent="-457200">
              <a:buFont typeface="+mj-lt"/>
              <a:buAutoNum type="arabicPeriod"/>
            </a:pPr>
            <a:r>
              <a:rPr lang="en-US" dirty="0"/>
              <a:t>Prepare Simplex Table</a:t>
            </a:r>
          </a:p>
          <a:p>
            <a:pPr marL="457200" indent="-457200">
              <a:buFont typeface="+mj-lt"/>
              <a:buAutoNum type="arabicPeriod"/>
            </a:pPr>
            <a:r>
              <a:rPr lang="en-US" dirty="0"/>
              <a:t>Perform Optimality Test</a:t>
            </a:r>
          </a:p>
          <a:p>
            <a:pPr marL="457200" indent="-457200">
              <a:buFont typeface="+mj-lt"/>
              <a:buAutoNum type="arabicPeriod"/>
            </a:pPr>
            <a:r>
              <a:rPr lang="en-US" dirty="0"/>
              <a:t>If not Optimum, Iterate Towards an Optimal Solution</a:t>
            </a:r>
            <a:endParaRPr lang="en-IN" dirty="0"/>
          </a:p>
        </p:txBody>
      </p:sp>
    </p:spTree>
    <p:extLst>
      <p:ext uri="{BB962C8B-B14F-4D97-AF65-F5344CB8AC3E}">
        <p14:creationId xmlns:p14="http://schemas.microsoft.com/office/powerpoint/2010/main" val="13770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15EE-1EDC-499F-8216-6F66F3E59DAE}"/>
              </a:ext>
            </a:extLst>
          </p:cNvPr>
          <p:cNvSpPr>
            <a:spLocks noGrp="1"/>
          </p:cNvSpPr>
          <p:nvPr>
            <p:ph type="title"/>
          </p:nvPr>
        </p:nvSpPr>
        <p:spPr/>
        <p:txBody>
          <a:bodyPr/>
          <a:lstStyle/>
          <a:p>
            <a:r>
              <a:rPr lang="en-US" dirty="0"/>
              <a:t>Definition of Operation Research</a:t>
            </a:r>
            <a:endParaRPr lang="en-IN" dirty="0"/>
          </a:p>
        </p:txBody>
      </p:sp>
      <p:sp>
        <p:nvSpPr>
          <p:cNvPr id="3" name="Content Placeholder 2">
            <a:extLst>
              <a:ext uri="{FF2B5EF4-FFF2-40B4-BE49-F238E27FC236}">
                <a16:creationId xmlns:a16="http://schemas.microsoft.com/office/drawing/2014/main" id="{3A3D3D9D-C885-4B92-98BD-472F6A7E8589}"/>
              </a:ext>
            </a:extLst>
          </p:cNvPr>
          <p:cNvSpPr>
            <a:spLocks noGrp="1"/>
          </p:cNvSpPr>
          <p:nvPr>
            <p:ph idx="1"/>
          </p:nvPr>
        </p:nvSpPr>
        <p:spPr/>
        <p:txBody>
          <a:bodyPr/>
          <a:lstStyle/>
          <a:p>
            <a:r>
              <a:rPr lang="en-US" dirty="0"/>
              <a:t>The contents and the boundaries of the OR are not yet fixed. Therefore, to give a formal definition of the term Operation Research is a difficult task.</a:t>
            </a:r>
            <a:endParaRPr lang="en-IN" dirty="0">
              <a:solidFill>
                <a:srgbClr val="0070C0"/>
              </a:solidFill>
            </a:endParaRPr>
          </a:p>
        </p:txBody>
      </p:sp>
      <p:grpSp>
        <p:nvGrpSpPr>
          <p:cNvPr id="12" name="Group 11">
            <a:extLst>
              <a:ext uri="{FF2B5EF4-FFF2-40B4-BE49-F238E27FC236}">
                <a16:creationId xmlns:a16="http://schemas.microsoft.com/office/drawing/2014/main" id="{4FC1C9C0-37B6-DA21-D1B3-E38EC7E3385C}"/>
              </a:ext>
            </a:extLst>
          </p:cNvPr>
          <p:cNvGrpSpPr/>
          <p:nvPr/>
        </p:nvGrpSpPr>
        <p:grpSpPr>
          <a:xfrm>
            <a:off x="455518" y="1670182"/>
            <a:ext cx="3584635" cy="3673815"/>
            <a:chOff x="584239" y="1670182"/>
            <a:chExt cx="3584635" cy="3673815"/>
          </a:xfrm>
          <a:solidFill>
            <a:schemeClr val="bg1">
              <a:lumMod val="95000"/>
            </a:schemeClr>
          </a:solidFill>
        </p:grpSpPr>
        <p:sp>
          <p:nvSpPr>
            <p:cNvPr id="9" name="Rectangle: Rounded Corners 8">
              <a:extLst>
                <a:ext uri="{FF2B5EF4-FFF2-40B4-BE49-F238E27FC236}">
                  <a16:creationId xmlns:a16="http://schemas.microsoft.com/office/drawing/2014/main" id="{41B88114-4CB6-3FAC-6018-7427B101A78C}"/>
                </a:ext>
              </a:extLst>
            </p:cNvPr>
            <p:cNvSpPr/>
            <p:nvPr/>
          </p:nvSpPr>
          <p:spPr>
            <a:xfrm>
              <a:off x="584239" y="1670182"/>
              <a:ext cx="3584635" cy="3673815"/>
            </a:xfrm>
            <a:prstGeom prst="roundRect">
              <a:avLst>
                <a:gd name="adj" fmla="val 8480"/>
              </a:avLst>
            </a:prstGeom>
            <a:grp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t"/>
            <a:lstStyle/>
            <a:p>
              <a:pPr lvl="0" algn="just">
                <a:lnSpc>
                  <a:spcPct val="115000"/>
                </a:lnSpc>
                <a:spcBef>
                  <a:spcPts val="600"/>
                </a:spcBef>
                <a:spcAft>
                  <a:spcPts val="1000"/>
                </a:spcAft>
              </a:pPr>
              <a:endParaRPr lang="en-IN" sz="2000" dirty="0">
                <a:solidFill>
                  <a:schemeClr val="tx1"/>
                </a:solidFill>
                <a:effectLst/>
                <a:latin typeface="+mj-lt"/>
                <a:ea typeface="Roboto" panose="02000000000000000000" pitchFamily="2" charset="0"/>
                <a:cs typeface="Shruti" panose="020B0502040204020203" pitchFamily="34" charset="0"/>
              </a:endParaRPr>
            </a:p>
          </p:txBody>
        </p:sp>
        <p:sp>
          <p:nvSpPr>
            <p:cNvPr id="11" name="TextBox 10">
              <a:extLst>
                <a:ext uri="{FF2B5EF4-FFF2-40B4-BE49-F238E27FC236}">
                  <a16:creationId xmlns:a16="http://schemas.microsoft.com/office/drawing/2014/main" id="{C8F9EBEC-0FB7-A41A-6C42-E9DE7AF1E8C1}"/>
                </a:ext>
              </a:extLst>
            </p:cNvPr>
            <p:cNvSpPr txBox="1"/>
            <p:nvPr/>
          </p:nvSpPr>
          <p:spPr>
            <a:xfrm>
              <a:off x="653739" y="1768151"/>
              <a:ext cx="3445634" cy="3477875"/>
            </a:xfrm>
            <a:prstGeom prst="rect">
              <a:avLst/>
            </a:prstGeom>
            <a:grpFill/>
          </p:spPr>
          <p:txBody>
            <a:bodyPr wrap="square" rtlCol="0">
              <a:spAutoFit/>
            </a:bodyPr>
            <a:lstStyle/>
            <a:p>
              <a:pPr algn="just"/>
              <a:r>
                <a:rPr lang="en-US" sz="2000" dirty="0">
                  <a:solidFill>
                    <a:schemeClr val="tx1"/>
                  </a:solidFill>
                  <a:effectLst/>
                  <a:latin typeface="+mj-lt"/>
                  <a:ea typeface="Roboto" panose="02000000000000000000" pitchFamily="2" charset="0"/>
                  <a:cs typeface="Shruti" panose="020B0502040204020203" pitchFamily="34" charset="0"/>
                </a:rPr>
                <a:t>OR is an experimental and applied science developed to observing, understanding and predicting the behavior of purposeful man-machine systems and OR workers are actively engaged in applying this knowledge to practical problems in business, government, and society.</a:t>
              </a:r>
            </a:p>
            <a:p>
              <a:pPr algn="r"/>
              <a:r>
                <a:rPr lang="en-US" sz="2000" b="1" dirty="0">
                  <a:solidFill>
                    <a:schemeClr val="accent6"/>
                  </a:solidFill>
                  <a:latin typeface="+mj-lt"/>
                  <a:ea typeface="Roboto" panose="02000000000000000000" pitchFamily="2" charset="0"/>
                  <a:cs typeface="Shruti" panose="020B0502040204020203" pitchFamily="34" charset="0"/>
                </a:rPr>
                <a:t>-</a:t>
              </a:r>
              <a:r>
                <a:rPr lang="en-US" sz="2000" dirty="0">
                  <a:latin typeface="+mj-lt"/>
                  <a:ea typeface="Roboto" panose="02000000000000000000" pitchFamily="2" charset="0"/>
                  <a:cs typeface="Shruti" panose="020B0502040204020203" pitchFamily="34" charset="0"/>
                </a:rPr>
                <a:t> </a:t>
              </a:r>
              <a:r>
                <a:rPr lang="en-US" sz="2000" b="1" dirty="0">
                  <a:solidFill>
                    <a:schemeClr val="accent6"/>
                  </a:solidFill>
                  <a:latin typeface="+mj-lt"/>
                  <a:ea typeface="Roboto" panose="02000000000000000000" pitchFamily="2" charset="0"/>
                  <a:cs typeface="Shruti" panose="020B0502040204020203" pitchFamily="34" charset="0"/>
                </a:rPr>
                <a:t>OR Society of America</a:t>
              </a:r>
              <a:endParaRPr lang="en-IN" sz="2000" b="1" dirty="0">
                <a:solidFill>
                  <a:schemeClr val="accent6"/>
                </a:solidFill>
                <a:effectLst/>
                <a:latin typeface="+mj-lt"/>
                <a:ea typeface="Roboto" panose="02000000000000000000" pitchFamily="2" charset="0"/>
                <a:cs typeface="Shruti" panose="020B0502040204020203" pitchFamily="34" charset="0"/>
              </a:endParaRPr>
            </a:p>
          </p:txBody>
        </p:sp>
      </p:grpSp>
      <p:grpSp>
        <p:nvGrpSpPr>
          <p:cNvPr id="13" name="Group 12">
            <a:extLst>
              <a:ext uri="{FF2B5EF4-FFF2-40B4-BE49-F238E27FC236}">
                <a16:creationId xmlns:a16="http://schemas.microsoft.com/office/drawing/2014/main" id="{E90846F2-E715-12C2-83F9-05DE2374F1F3}"/>
              </a:ext>
            </a:extLst>
          </p:cNvPr>
          <p:cNvGrpSpPr/>
          <p:nvPr/>
        </p:nvGrpSpPr>
        <p:grpSpPr>
          <a:xfrm>
            <a:off x="8359214" y="4266829"/>
            <a:ext cx="3584635" cy="1533377"/>
            <a:chOff x="584239" y="1670182"/>
            <a:chExt cx="3584635" cy="1533377"/>
          </a:xfrm>
          <a:solidFill>
            <a:schemeClr val="bg1">
              <a:lumMod val="95000"/>
            </a:schemeClr>
          </a:solidFill>
        </p:grpSpPr>
        <p:sp>
          <p:nvSpPr>
            <p:cNvPr id="14" name="Rectangle: Rounded Corners 13">
              <a:extLst>
                <a:ext uri="{FF2B5EF4-FFF2-40B4-BE49-F238E27FC236}">
                  <a16:creationId xmlns:a16="http://schemas.microsoft.com/office/drawing/2014/main" id="{14855E97-AE83-B4AC-37BE-897DFEC9EEE4}"/>
                </a:ext>
              </a:extLst>
            </p:cNvPr>
            <p:cNvSpPr/>
            <p:nvPr/>
          </p:nvSpPr>
          <p:spPr>
            <a:xfrm>
              <a:off x="584239" y="1670182"/>
              <a:ext cx="3584635" cy="1533377"/>
            </a:xfrm>
            <a:prstGeom prst="roundRect">
              <a:avLst>
                <a:gd name="adj" fmla="val 8480"/>
              </a:avLst>
            </a:prstGeom>
            <a:grp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t"/>
            <a:lstStyle/>
            <a:p>
              <a:pPr lvl="0" algn="just">
                <a:lnSpc>
                  <a:spcPct val="115000"/>
                </a:lnSpc>
                <a:spcBef>
                  <a:spcPts val="600"/>
                </a:spcBef>
                <a:spcAft>
                  <a:spcPts val="1000"/>
                </a:spcAft>
              </a:pPr>
              <a:endParaRPr lang="en-IN" sz="2000" dirty="0">
                <a:solidFill>
                  <a:schemeClr val="tx1"/>
                </a:solidFill>
                <a:effectLst/>
                <a:latin typeface="+mj-lt"/>
                <a:ea typeface="Roboto" panose="02000000000000000000" pitchFamily="2" charset="0"/>
                <a:cs typeface="Shruti" panose="020B0502040204020203" pitchFamily="34" charset="0"/>
              </a:endParaRPr>
            </a:p>
          </p:txBody>
        </p:sp>
        <p:sp>
          <p:nvSpPr>
            <p:cNvPr id="15" name="TextBox 14">
              <a:extLst>
                <a:ext uri="{FF2B5EF4-FFF2-40B4-BE49-F238E27FC236}">
                  <a16:creationId xmlns:a16="http://schemas.microsoft.com/office/drawing/2014/main" id="{10C96B6F-7D6B-552D-E3EA-EFF7F728C1DF}"/>
                </a:ext>
              </a:extLst>
            </p:cNvPr>
            <p:cNvSpPr txBox="1"/>
            <p:nvPr/>
          </p:nvSpPr>
          <p:spPr>
            <a:xfrm>
              <a:off x="648597" y="1866122"/>
              <a:ext cx="3455917" cy="1323439"/>
            </a:xfrm>
            <a:prstGeom prst="rect">
              <a:avLst/>
            </a:prstGeom>
            <a:grpFill/>
          </p:spPr>
          <p:txBody>
            <a:bodyPr wrap="square" rtlCol="0">
              <a:spAutoFit/>
            </a:bodyPr>
            <a:lstStyle/>
            <a:p>
              <a:pPr algn="just"/>
              <a:r>
                <a:rPr lang="en-US" sz="2000" dirty="0">
                  <a:solidFill>
                    <a:schemeClr val="tx1"/>
                  </a:solidFill>
                  <a:effectLst/>
                  <a:latin typeface="+mj-lt"/>
                  <a:ea typeface="Roboto" panose="02000000000000000000" pitchFamily="2" charset="0"/>
                  <a:cs typeface="Shruti" panose="020B0502040204020203" pitchFamily="34" charset="0"/>
                </a:rPr>
                <a:t>OR is a scientific approach to problem-solving for executive management.</a:t>
              </a:r>
            </a:p>
            <a:p>
              <a:pPr algn="r"/>
              <a:r>
                <a:rPr lang="en-US" sz="2000" b="1" dirty="0">
                  <a:solidFill>
                    <a:schemeClr val="accent6"/>
                  </a:solidFill>
                  <a:latin typeface="+mj-lt"/>
                  <a:ea typeface="Roboto" panose="02000000000000000000" pitchFamily="2" charset="0"/>
                  <a:cs typeface="Shruti" panose="020B0502040204020203" pitchFamily="34" charset="0"/>
                </a:rPr>
                <a:t>-</a:t>
              </a:r>
              <a:r>
                <a:rPr lang="en-US" sz="2000" dirty="0">
                  <a:latin typeface="+mj-lt"/>
                  <a:ea typeface="Roboto" panose="02000000000000000000" pitchFamily="2" charset="0"/>
                  <a:cs typeface="Shruti" panose="020B0502040204020203" pitchFamily="34" charset="0"/>
                </a:rPr>
                <a:t> </a:t>
              </a:r>
              <a:r>
                <a:rPr lang="en-US" sz="2000" b="1" dirty="0">
                  <a:solidFill>
                    <a:schemeClr val="accent6"/>
                  </a:solidFill>
                  <a:latin typeface="+mj-lt"/>
                  <a:ea typeface="Roboto" panose="02000000000000000000" pitchFamily="2" charset="0"/>
                  <a:cs typeface="Shruti" panose="020B0502040204020203" pitchFamily="34" charset="0"/>
                </a:rPr>
                <a:t>H.M. Wagner</a:t>
              </a:r>
            </a:p>
          </p:txBody>
        </p:sp>
      </p:grpSp>
      <p:grpSp>
        <p:nvGrpSpPr>
          <p:cNvPr id="16" name="Group 15">
            <a:extLst>
              <a:ext uri="{FF2B5EF4-FFF2-40B4-BE49-F238E27FC236}">
                <a16:creationId xmlns:a16="http://schemas.microsoft.com/office/drawing/2014/main" id="{E1E75467-D54B-05EE-D5A0-71E562B96F94}"/>
              </a:ext>
            </a:extLst>
          </p:cNvPr>
          <p:cNvGrpSpPr/>
          <p:nvPr/>
        </p:nvGrpSpPr>
        <p:grpSpPr>
          <a:xfrm>
            <a:off x="4303682" y="1670182"/>
            <a:ext cx="3584635" cy="2494005"/>
            <a:chOff x="584239" y="1670182"/>
            <a:chExt cx="3584635" cy="2494005"/>
          </a:xfrm>
        </p:grpSpPr>
        <p:sp>
          <p:nvSpPr>
            <p:cNvPr id="17" name="Rectangle: Rounded Corners 16">
              <a:extLst>
                <a:ext uri="{FF2B5EF4-FFF2-40B4-BE49-F238E27FC236}">
                  <a16:creationId xmlns:a16="http://schemas.microsoft.com/office/drawing/2014/main" id="{7CBF9F49-6304-544E-6A9C-D3B8869EC386}"/>
                </a:ext>
              </a:extLst>
            </p:cNvPr>
            <p:cNvSpPr/>
            <p:nvPr/>
          </p:nvSpPr>
          <p:spPr>
            <a:xfrm>
              <a:off x="584239" y="1670182"/>
              <a:ext cx="3584635" cy="2494005"/>
            </a:xfrm>
            <a:prstGeom prst="roundRect">
              <a:avLst>
                <a:gd name="adj" fmla="val 8480"/>
              </a:avLst>
            </a:prstGeom>
            <a:solidFill>
              <a:schemeClr val="bg1">
                <a:lumMod val="95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t"/>
            <a:lstStyle/>
            <a:p>
              <a:pPr lvl="0" algn="just">
                <a:lnSpc>
                  <a:spcPct val="115000"/>
                </a:lnSpc>
                <a:spcBef>
                  <a:spcPts val="600"/>
                </a:spcBef>
                <a:spcAft>
                  <a:spcPts val="1000"/>
                </a:spcAft>
              </a:pPr>
              <a:endParaRPr lang="en-IN" sz="2000" dirty="0">
                <a:solidFill>
                  <a:schemeClr val="tx1"/>
                </a:solidFill>
                <a:effectLst/>
                <a:latin typeface="+mj-lt"/>
                <a:ea typeface="Roboto" panose="02000000000000000000" pitchFamily="2" charset="0"/>
                <a:cs typeface="Shruti" panose="020B0502040204020203" pitchFamily="34" charset="0"/>
              </a:endParaRPr>
            </a:p>
          </p:txBody>
        </p:sp>
        <p:sp>
          <p:nvSpPr>
            <p:cNvPr id="18" name="TextBox 17">
              <a:extLst>
                <a:ext uri="{FF2B5EF4-FFF2-40B4-BE49-F238E27FC236}">
                  <a16:creationId xmlns:a16="http://schemas.microsoft.com/office/drawing/2014/main" id="{328C0C2D-0EFC-EE4A-C926-6D9D872BC7EF}"/>
                </a:ext>
              </a:extLst>
            </p:cNvPr>
            <p:cNvSpPr txBox="1"/>
            <p:nvPr/>
          </p:nvSpPr>
          <p:spPr>
            <a:xfrm>
              <a:off x="648597" y="1866122"/>
              <a:ext cx="3455917" cy="2298065"/>
            </a:xfrm>
            <a:prstGeom prst="rect">
              <a:avLst/>
            </a:prstGeom>
            <a:noFill/>
          </p:spPr>
          <p:txBody>
            <a:bodyPr wrap="square" rtlCol="0">
              <a:spAutoFit/>
            </a:bodyPr>
            <a:lstStyle/>
            <a:p>
              <a:pPr lvl="0" algn="just">
                <a:lnSpc>
                  <a:spcPct val="115000"/>
                </a:lnSpc>
                <a:spcBef>
                  <a:spcPts val="600"/>
                </a:spcBef>
                <a:spcAft>
                  <a:spcPts val="1000"/>
                </a:spcAft>
              </a:pPr>
              <a:r>
                <a:rPr lang="en-US" sz="2000" dirty="0">
                  <a:latin typeface="+mj-lt"/>
                  <a:ea typeface="Roboto" panose="02000000000000000000" pitchFamily="2" charset="0"/>
                  <a:cs typeface="Shruti" panose="020B0502040204020203" pitchFamily="34" charset="0"/>
                </a:rPr>
                <a:t>OR is a scientific method of providing executive departments with a quantitative basis for decision regarding the operations under their control.</a:t>
              </a:r>
              <a:endParaRPr lang="en-IN" sz="2000" dirty="0">
                <a:latin typeface="+mj-lt"/>
                <a:ea typeface="Roboto" panose="02000000000000000000" pitchFamily="2" charset="0"/>
                <a:cs typeface="Shruti" panose="020B0502040204020203" pitchFamily="34" charset="0"/>
              </a:endParaRPr>
            </a:p>
            <a:p>
              <a:pPr algn="r"/>
              <a:r>
                <a:rPr lang="en-US" sz="2000" b="1" dirty="0">
                  <a:solidFill>
                    <a:schemeClr val="accent6"/>
                  </a:solidFill>
                  <a:latin typeface="+mj-lt"/>
                  <a:ea typeface="Roboto" panose="02000000000000000000" pitchFamily="2" charset="0"/>
                  <a:cs typeface="Shruti" panose="020B0502040204020203" pitchFamily="34" charset="0"/>
                </a:rPr>
                <a:t>-</a:t>
              </a:r>
              <a:r>
                <a:rPr lang="en-US" sz="2000" dirty="0">
                  <a:latin typeface="+mj-lt"/>
                  <a:ea typeface="Roboto" panose="02000000000000000000" pitchFamily="2" charset="0"/>
                  <a:cs typeface="Shruti" panose="020B0502040204020203" pitchFamily="34" charset="0"/>
                </a:rPr>
                <a:t> </a:t>
              </a:r>
              <a:r>
                <a:rPr lang="en-US" sz="2000" b="1" dirty="0">
                  <a:solidFill>
                    <a:schemeClr val="accent6"/>
                  </a:solidFill>
                  <a:latin typeface="+mj-lt"/>
                  <a:ea typeface="Roboto" panose="02000000000000000000" pitchFamily="2" charset="0"/>
                  <a:cs typeface="Shruti" panose="020B0502040204020203" pitchFamily="34" charset="0"/>
                </a:rPr>
                <a:t>Morse and </a:t>
              </a:r>
              <a:r>
                <a:rPr lang="en-US" sz="2000" b="1" dirty="0" err="1">
                  <a:solidFill>
                    <a:schemeClr val="accent6"/>
                  </a:solidFill>
                  <a:latin typeface="+mj-lt"/>
                  <a:ea typeface="Roboto" panose="02000000000000000000" pitchFamily="2" charset="0"/>
                  <a:cs typeface="Shruti" panose="020B0502040204020203" pitchFamily="34" charset="0"/>
                </a:rPr>
                <a:t>Kimbal</a:t>
              </a:r>
              <a:r>
                <a:rPr lang="en-US" sz="2000" b="1" dirty="0">
                  <a:solidFill>
                    <a:schemeClr val="accent6"/>
                  </a:solidFill>
                  <a:latin typeface="+mj-lt"/>
                  <a:ea typeface="Roboto" panose="02000000000000000000" pitchFamily="2" charset="0"/>
                  <a:cs typeface="Shruti" panose="020B0502040204020203" pitchFamily="34" charset="0"/>
                </a:rPr>
                <a:t> (1946)</a:t>
              </a:r>
              <a:endParaRPr lang="en-IN" sz="2000" b="1" dirty="0">
                <a:solidFill>
                  <a:schemeClr val="accent6"/>
                </a:solidFill>
                <a:latin typeface="+mj-lt"/>
                <a:ea typeface="Roboto" panose="02000000000000000000" pitchFamily="2" charset="0"/>
                <a:cs typeface="Shruti" panose="020B0502040204020203" pitchFamily="34" charset="0"/>
              </a:endParaRPr>
            </a:p>
          </p:txBody>
        </p:sp>
      </p:grpSp>
      <p:grpSp>
        <p:nvGrpSpPr>
          <p:cNvPr id="19" name="Group 18">
            <a:extLst>
              <a:ext uri="{FF2B5EF4-FFF2-40B4-BE49-F238E27FC236}">
                <a16:creationId xmlns:a16="http://schemas.microsoft.com/office/drawing/2014/main" id="{26136F27-E3A5-6A08-E826-AFBB921A40A2}"/>
              </a:ext>
            </a:extLst>
          </p:cNvPr>
          <p:cNvGrpSpPr/>
          <p:nvPr/>
        </p:nvGrpSpPr>
        <p:grpSpPr>
          <a:xfrm>
            <a:off x="4303682" y="4340187"/>
            <a:ext cx="3584635" cy="1396853"/>
            <a:chOff x="584239" y="1502296"/>
            <a:chExt cx="3584635" cy="1396853"/>
          </a:xfrm>
          <a:solidFill>
            <a:schemeClr val="bg1">
              <a:lumMod val="95000"/>
            </a:schemeClr>
          </a:solidFill>
        </p:grpSpPr>
        <p:sp>
          <p:nvSpPr>
            <p:cNvPr id="20" name="Rectangle: Rounded Corners 19">
              <a:extLst>
                <a:ext uri="{FF2B5EF4-FFF2-40B4-BE49-F238E27FC236}">
                  <a16:creationId xmlns:a16="http://schemas.microsoft.com/office/drawing/2014/main" id="{3115A7D1-A3C8-A88B-B080-11B2D4FF162C}"/>
                </a:ext>
              </a:extLst>
            </p:cNvPr>
            <p:cNvSpPr/>
            <p:nvPr/>
          </p:nvSpPr>
          <p:spPr>
            <a:xfrm>
              <a:off x="584239" y="1502296"/>
              <a:ext cx="3584635" cy="1396853"/>
            </a:xfrm>
            <a:prstGeom prst="roundRect">
              <a:avLst>
                <a:gd name="adj" fmla="val 8480"/>
              </a:avLst>
            </a:prstGeom>
            <a:grp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t"/>
            <a:lstStyle/>
            <a:p>
              <a:pPr lvl="0" algn="just">
                <a:lnSpc>
                  <a:spcPct val="115000"/>
                </a:lnSpc>
                <a:spcBef>
                  <a:spcPts val="600"/>
                </a:spcBef>
                <a:spcAft>
                  <a:spcPts val="1000"/>
                </a:spcAft>
              </a:pPr>
              <a:endParaRPr lang="en-IN" sz="2000" dirty="0">
                <a:solidFill>
                  <a:schemeClr val="tx1"/>
                </a:solidFill>
                <a:effectLst/>
                <a:latin typeface="+mj-lt"/>
                <a:ea typeface="Roboto" panose="02000000000000000000" pitchFamily="2" charset="0"/>
                <a:cs typeface="Shruti" panose="020B0502040204020203" pitchFamily="34" charset="0"/>
              </a:endParaRPr>
            </a:p>
          </p:txBody>
        </p:sp>
        <p:sp>
          <p:nvSpPr>
            <p:cNvPr id="21" name="TextBox 20">
              <a:extLst>
                <a:ext uri="{FF2B5EF4-FFF2-40B4-BE49-F238E27FC236}">
                  <a16:creationId xmlns:a16="http://schemas.microsoft.com/office/drawing/2014/main" id="{FAC95798-BF8E-97ED-5815-57B8E6A8A517}"/>
                </a:ext>
              </a:extLst>
            </p:cNvPr>
            <p:cNvSpPr txBox="1"/>
            <p:nvPr/>
          </p:nvSpPr>
          <p:spPr>
            <a:xfrm>
              <a:off x="648599" y="1642291"/>
              <a:ext cx="3455917" cy="1169551"/>
            </a:xfrm>
            <a:prstGeom prst="rect">
              <a:avLst/>
            </a:prstGeom>
            <a:grpFill/>
          </p:spPr>
          <p:txBody>
            <a:bodyPr wrap="square" rtlCol="0">
              <a:spAutoFit/>
            </a:bodyPr>
            <a:lstStyle/>
            <a:p>
              <a:pPr algn="just">
                <a:spcAft>
                  <a:spcPts val="1200"/>
                </a:spcAft>
              </a:pPr>
              <a:r>
                <a:rPr lang="en-US" sz="2000" dirty="0">
                  <a:solidFill>
                    <a:schemeClr val="tx1"/>
                  </a:solidFill>
                  <a:effectLst/>
                  <a:latin typeface="+mj-lt"/>
                  <a:ea typeface="Roboto" panose="02000000000000000000" pitchFamily="2" charset="0"/>
                  <a:cs typeface="Shruti" panose="020B0502040204020203" pitchFamily="34" charset="0"/>
                </a:rPr>
                <a:t>OR is the art of winning wars without actually fighting.</a:t>
              </a:r>
            </a:p>
            <a:p>
              <a:pPr algn="r"/>
              <a:r>
                <a:rPr lang="en-US" sz="2000" b="1" dirty="0">
                  <a:solidFill>
                    <a:schemeClr val="accent6"/>
                  </a:solidFill>
                  <a:latin typeface="+mj-lt"/>
                  <a:ea typeface="Roboto" panose="02000000000000000000" pitchFamily="2" charset="0"/>
                  <a:cs typeface="Shruti" panose="020B0502040204020203" pitchFamily="34" charset="0"/>
                </a:rPr>
                <a:t>-</a:t>
              </a:r>
              <a:r>
                <a:rPr lang="en-US" sz="2000" dirty="0">
                  <a:latin typeface="+mj-lt"/>
                  <a:ea typeface="Roboto" panose="02000000000000000000" pitchFamily="2" charset="0"/>
                  <a:cs typeface="Shruti" panose="020B0502040204020203" pitchFamily="34" charset="0"/>
                </a:rPr>
                <a:t> </a:t>
              </a:r>
              <a:r>
                <a:rPr lang="en-US" sz="2000" b="1" dirty="0" err="1">
                  <a:solidFill>
                    <a:schemeClr val="accent6"/>
                  </a:solidFill>
                  <a:latin typeface="+mj-lt"/>
                  <a:ea typeface="Roboto" panose="02000000000000000000" pitchFamily="2" charset="0"/>
                  <a:cs typeface="Shruti" panose="020B0502040204020203" pitchFamily="34" charset="0"/>
                </a:rPr>
                <a:t>Aurther</a:t>
              </a:r>
              <a:r>
                <a:rPr lang="en-US" sz="2000" b="1" dirty="0">
                  <a:solidFill>
                    <a:schemeClr val="accent6"/>
                  </a:solidFill>
                  <a:latin typeface="+mj-lt"/>
                  <a:ea typeface="Roboto" panose="02000000000000000000" pitchFamily="2" charset="0"/>
                  <a:cs typeface="Shruti" panose="020B0502040204020203" pitchFamily="34" charset="0"/>
                </a:rPr>
                <a:t> Clarke</a:t>
              </a:r>
              <a:endParaRPr lang="en-IN" sz="2000" b="1" dirty="0">
                <a:solidFill>
                  <a:schemeClr val="accent6"/>
                </a:solidFill>
                <a:latin typeface="+mj-lt"/>
                <a:ea typeface="Roboto" panose="02000000000000000000" pitchFamily="2" charset="0"/>
                <a:cs typeface="Shruti" panose="020B0502040204020203" pitchFamily="34" charset="0"/>
              </a:endParaRPr>
            </a:p>
          </p:txBody>
        </p:sp>
      </p:grpSp>
      <p:grpSp>
        <p:nvGrpSpPr>
          <p:cNvPr id="22" name="Group 21">
            <a:extLst>
              <a:ext uri="{FF2B5EF4-FFF2-40B4-BE49-F238E27FC236}">
                <a16:creationId xmlns:a16="http://schemas.microsoft.com/office/drawing/2014/main" id="{C2022A74-FAED-D0DD-22EB-1AD79473037F}"/>
              </a:ext>
            </a:extLst>
          </p:cNvPr>
          <p:cNvGrpSpPr/>
          <p:nvPr/>
        </p:nvGrpSpPr>
        <p:grpSpPr>
          <a:xfrm>
            <a:off x="8359214" y="1670182"/>
            <a:ext cx="3584635" cy="2263173"/>
            <a:chOff x="584239" y="1670182"/>
            <a:chExt cx="3584635" cy="2263173"/>
          </a:xfrm>
        </p:grpSpPr>
        <p:sp>
          <p:nvSpPr>
            <p:cNvPr id="23" name="Rectangle: Rounded Corners 22">
              <a:extLst>
                <a:ext uri="{FF2B5EF4-FFF2-40B4-BE49-F238E27FC236}">
                  <a16:creationId xmlns:a16="http://schemas.microsoft.com/office/drawing/2014/main" id="{676090C8-A8D8-2193-C7BE-CD0130FE7BE4}"/>
                </a:ext>
              </a:extLst>
            </p:cNvPr>
            <p:cNvSpPr/>
            <p:nvPr/>
          </p:nvSpPr>
          <p:spPr>
            <a:xfrm>
              <a:off x="584239" y="1670182"/>
              <a:ext cx="3584635" cy="2263173"/>
            </a:xfrm>
            <a:prstGeom prst="roundRect">
              <a:avLst>
                <a:gd name="adj" fmla="val 8480"/>
              </a:avLst>
            </a:prstGeom>
            <a:solidFill>
              <a:schemeClr val="bg1">
                <a:lumMod val="95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t"/>
            <a:lstStyle/>
            <a:p>
              <a:pPr lvl="0" algn="just">
                <a:lnSpc>
                  <a:spcPct val="115000"/>
                </a:lnSpc>
                <a:spcBef>
                  <a:spcPts val="600"/>
                </a:spcBef>
                <a:spcAft>
                  <a:spcPts val="1000"/>
                </a:spcAft>
              </a:pPr>
              <a:endParaRPr lang="en-IN" sz="2000" dirty="0">
                <a:solidFill>
                  <a:schemeClr val="tx1"/>
                </a:solidFill>
                <a:effectLst/>
                <a:latin typeface="+mj-lt"/>
                <a:ea typeface="Roboto" panose="02000000000000000000" pitchFamily="2" charset="0"/>
                <a:cs typeface="Shruti" panose="020B0502040204020203" pitchFamily="34" charset="0"/>
              </a:endParaRPr>
            </a:p>
          </p:txBody>
        </p:sp>
        <p:sp>
          <p:nvSpPr>
            <p:cNvPr id="24" name="TextBox 23">
              <a:extLst>
                <a:ext uri="{FF2B5EF4-FFF2-40B4-BE49-F238E27FC236}">
                  <a16:creationId xmlns:a16="http://schemas.microsoft.com/office/drawing/2014/main" id="{F4F7F53E-B34B-CE1F-A1ED-669F84C28C1F}"/>
                </a:ext>
              </a:extLst>
            </p:cNvPr>
            <p:cNvSpPr txBox="1"/>
            <p:nvPr/>
          </p:nvSpPr>
          <p:spPr>
            <a:xfrm>
              <a:off x="648597" y="1866122"/>
              <a:ext cx="3455917" cy="2067233"/>
            </a:xfrm>
            <a:prstGeom prst="rect">
              <a:avLst/>
            </a:prstGeom>
            <a:noFill/>
          </p:spPr>
          <p:txBody>
            <a:bodyPr wrap="square" rtlCol="0">
              <a:spAutoFit/>
            </a:bodyPr>
            <a:lstStyle/>
            <a:p>
              <a:pPr lvl="0" algn="just">
                <a:spcAft>
                  <a:spcPts val="1000"/>
                </a:spcAft>
              </a:pPr>
              <a:r>
                <a:rPr lang="en-US" sz="2000" dirty="0">
                  <a:latin typeface="+mj-lt"/>
                  <a:ea typeface="Roboto" panose="02000000000000000000" pitchFamily="2" charset="0"/>
                  <a:cs typeface="Shruti" panose="020B0502040204020203" pitchFamily="34" charset="0"/>
                </a:rPr>
                <a:t>OR may be described as a scientific approach to decision making that involves the operations of an organizational system.</a:t>
              </a:r>
            </a:p>
            <a:p>
              <a:pPr lvl="0" algn="r">
                <a:spcAft>
                  <a:spcPts val="1000"/>
                </a:spcAft>
              </a:pPr>
              <a:r>
                <a:rPr lang="en-US" sz="2000" b="1" dirty="0">
                  <a:solidFill>
                    <a:schemeClr val="accent6"/>
                  </a:solidFill>
                  <a:latin typeface="+mj-lt"/>
                  <a:ea typeface="Roboto" panose="02000000000000000000" pitchFamily="2" charset="0"/>
                  <a:cs typeface="Shruti" panose="020B0502040204020203" pitchFamily="34" charset="0"/>
                </a:rPr>
                <a:t>-</a:t>
              </a:r>
              <a:r>
                <a:rPr lang="en-US" sz="2000" dirty="0">
                  <a:latin typeface="+mj-lt"/>
                  <a:ea typeface="Roboto" panose="02000000000000000000" pitchFamily="2" charset="0"/>
                  <a:cs typeface="Shruti" panose="020B0502040204020203" pitchFamily="34" charset="0"/>
                </a:rPr>
                <a:t> </a:t>
              </a:r>
              <a:r>
                <a:rPr lang="en-US" sz="2000" b="1" dirty="0">
                  <a:solidFill>
                    <a:schemeClr val="accent6"/>
                  </a:solidFill>
                  <a:latin typeface="+mj-lt"/>
                  <a:ea typeface="Roboto" panose="02000000000000000000" pitchFamily="2" charset="0"/>
                  <a:cs typeface="Shruti" panose="020B0502040204020203" pitchFamily="34" charset="0"/>
                </a:rPr>
                <a:t>Hiller and Lieberman</a:t>
              </a:r>
              <a:endParaRPr lang="en-IN" sz="2000" b="1" dirty="0">
                <a:solidFill>
                  <a:schemeClr val="accent6"/>
                </a:solidFill>
                <a:latin typeface="+mj-lt"/>
                <a:ea typeface="Roboto" panose="02000000000000000000" pitchFamily="2" charset="0"/>
                <a:cs typeface="Shruti" panose="020B0502040204020203" pitchFamily="34" charset="0"/>
              </a:endParaRPr>
            </a:p>
          </p:txBody>
        </p:sp>
      </p:grpSp>
    </p:spTree>
    <p:extLst>
      <p:ext uri="{BB962C8B-B14F-4D97-AF65-F5344CB8AC3E}">
        <p14:creationId xmlns:p14="http://schemas.microsoft.com/office/powerpoint/2010/main" val="113840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B3623-C8A7-C359-B0E5-2C55C56C9DF7}"/>
              </a:ext>
            </a:extLst>
          </p:cNvPr>
          <p:cNvSpPr>
            <a:spLocks noGrp="1"/>
          </p:cNvSpPr>
          <p:nvPr>
            <p:ph type="title"/>
          </p:nvPr>
        </p:nvSpPr>
        <p:spPr/>
        <p:txBody>
          <a:bodyPr/>
          <a:lstStyle/>
          <a:p>
            <a:r>
              <a:rPr lang="en-US" dirty="0"/>
              <a:t>Problem – 5 </a:t>
            </a:r>
            <a:r>
              <a:rPr lang="en-US" dirty="0">
                <a:solidFill>
                  <a:schemeClr val="accent6"/>
                </a:solidFill>
              </a:rPr>
              <a:t>Simplex Method</a:t>
            </a:r>
            <a:endParaRPr lang="en-IN" dirty="0">
              <a:solidFill>
                <a:schemeClr val="accent6"/>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F5F8C2-8ACD-D6E4-E735-A57EEC45936F}"/>
                  </a:ext>
                </a:extLst>
              </p:cNvPr>
              <p:cNvSpPr>
                <a:spLocks noGrp="1"/>
              </p:cNvSpPr>
              <p:nvPr>
                <p:ph idx="1"/>
              </p:nvPr>
            </p:nvSpPr>
            <p:spPr/>
            <p:txBody>
              <a:bodyPr/>
              <a:lstStyle/>
              <a:p>
                <a:r>
                  <a:rPr lang="en-US" dirty="0"/>
                  <a:t>A firm manufactures two products A &amp; B on which the profits earned per unit are Rs. 3 and Rs. 4 respectively. Each product is processed on two machines </a:t>
                </a:r>
                <a14:m>
                  <m:oMath xmlns:m="http://schemas.openxmlformats.org/officeDocument/2006/math">
                    <m:r>
                      <a:rPr lang="en-US" i="1" dirty="0" smtClean="0">
                        <a:latin typeface="Cambria Math" panose="02040503050406030204" pitchFamily="18" charset="0"/>
                      </a:rPr>
                      <m:t>𝑀</m:t>
                    </m:r>
                    <m:r>
                      <a:rPr lang="en-US" i="1" baseline="-25000" dirty="0">
                        <a:latin typeface="Cambria Math" panose="02040503050406030204" pitchFamily="18" charset="0"/>
                      </a:rPr>
                      <m:t>1</m:t>
                    </m:r>
                  </m:oMath>
                </a14:m>
                <a:r>
                  <a:rPr lang="en-US" dirty="0"/>
                  <a:t> and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𝑀</m:t>
                        </m:r>
                      </m:e>
                      <m:sub>
                        <m:r>
                          <a:rPr lang="en-US" i="1" dirty="0" smtClean="0">
                            <a:latin typeface="Cambria Math" panose="02040503050406030204" pitchFamily="18" charset="0"/>
                          </a:rPr>
                          <m:t>2</m:t>
                        </m:r>
                      </m:sub>
                    </m:sSub>
                  </m:oMath>
                </a14:m>
                <a:r>
                  <a:rPr lang="en-US" dirty="0"/>
                  <a:t>. Product A requires one minute of processing time on </a:t>
                </a:r>
                <a14:m>
                  <m:oMath xmlns:m="http://schemas.openxmlformats.org/officeDocument/2006/math">
                    <m:r>
                      <a:rPr lang="en-US" i="1" dirty="0">
                        <a:latin typeface="Cambria Math" panose="02040503050406030204" pitchFamily="18" charset="0"/>
                      </a:rPr>
                      <m:t>𝑀</m:t>
                    </m:r>
                    <m:r>
                      <a:rPr lang="en-US" i="1" baseline="-25000" dirty="0">
                        <a:latin typeface="Cambria Math" panose="02040503050406030204" pitchFamily="18" charset="0"/>
                      </a:rPr>
                      <m:t>1</m:t>
                    </m:r>
                  </m:oMath>
                </a14:m>
                <a:r>
                  <a:rPr lang="en-US" dirty="0"/>
                  <a:t> and two minute on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𝑀</m:t>
                        </m:r>
                      </m:e>
                      <m:sub>
                        <m:r>
                          <a:rPr lang="en-US" i="1" dirty="0">
                            <a:latin typeface="Cambria Math" panose="02040503050406030204" pitchFamily="18" charset="0"/>
                          </a:rPr>
                          <m:t>2</m:t>
                        </m:r>
                      </m:sub>
                    </m:sSub>
                  </m:oMath>
                </a14:m>
                <a:r>
                  <a:rPr lang="en-US" dirty="0"/>
                  <a:t>, while B requires one minute on </a:t>
                </a:r>
                <a14:m>
                  <m:oMath xmlns:m="http://schemas.openxmlformats.org/officeDocument/2006/math">
                    <m:r>
                      <a:rPr lang="en-US" i="1" dirty="0">
                        <a:latin typeface="Cambria Math" panose="02040503050406030204" pitchFamily="18" charset="0"/>
                      </a:rPr>
                      <m:t>𝑀</m:t>
                    </m:r>
                    <m:r>
                      <a:rPr lang="en-US" i="1" baseline="-25000" dirty="0">
                        <a:latin typeface="Cambria Math" panose="02040503050406030204" pitchFamily="18" charset="0"/>
                      </a:rPr>
                      <m:t>1</m:t>
                    </m:r>
                  </m:oMath>
                </a14:m>
                <a:r>
                  <a:rPr lang="en-US" dirty="0"/>
                  <a:t> and one minute on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𝑀</m:t>
                        </m:r>
                      </m:e>
                      <m:sub>
                        <m:r>
                          <a:rPr lang="en-US" i="1" dirty="0">
                            <a:latin typeface="Cambria Math" panose="02040503050406030204" pitchFamily="18" charset="0"/>
                          </a:rPr>
                          <m:t>2</m:t>
                        </m:r>
                      </m:sub>
                    </m:sSub>
                  </m:oMath>
                </a14:m>
                <a:r>
                  <a:rPr lang="en-US" dirty="0"/>
                  <a:t>. Machine </a:t>
                </a:r>
                <a14:m>
                  <m:oMath xmlns:m="http://schemas.openxmlformats.org/officeDocument/2006/math">
                    <m:r>
                      <a:rPr lang="en-US" i="1" dirty="0">
                        <a:latin typeface="Cambria Math" panose="02040503050406030204" pitchFamily="18" charset="0"/>
                      </a:rPr>
                      <m:t>𝑀</m:t>
                    </m:r>
                    <m:r>
                      <a:rPr lang="en-US" i="1" baseline="-25000" dirty="0">
                        <a:latin typeface="Cambria Math" panose="02040503050406030204" pitchFamily="18" charset="0"/>
                      </a:rPr>
                      <m:t>1</m:t>
                    </m:r>
                  </m:oMath>
                </a14:m>
                <a:r>
                  <a:rPr lang="en-US" dirty="0"/>
                  <a:t> is available for not more than 7 hrs. 30 minutes, while machine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𝑀</m:t>
                        </m:r>
                      </m:e>
                      <m:sub>
                        <m:r>
                          <a:rPr lang="en-US" i="1" dirty="0">
                            <a:latin typeface="Cambria Math" panose="02040503050406030204" pitchFamily="18" charset="0"/>
                          </a:rPr>
                          <m:t>2</m:t>
                        </m:r>
                      </m:sub>
                    </m:sSub>
                  </m:oMath>
                </a14:m>
                <a:r>
                  <a:rPr lang="en-US" dirty="0"/>
                  <a:t> is available for 10 hrs. during any working day. Find the number of units of products A and B to be manufactured to get maximum profit. Solve the problem by the Simplex method.</a:t>
                </a:r>
                <a:endParaRPr lang="en-IN" dirty="0"/>
              </a:p>
            </p:txBody>
          </p:sp>
        </mc:Choice>
        <mc:Fallback xmlns="">
          <p:sp>
            <p:nvSpPr>
              <p:cNvPr id="3" name="Content Placeholder 2">
                <a:extLst>
                  <a:ext uri="{FF2B5EF4-FFF2-40B4-BE49-F238E27FC236}">
                    <a16:creationId xmlns:a16="http://schemas.microsoft.com/office/drawing/2014/main" id="{C8F5F8C2-8ACD-D6E4-E735-A57EEC45936F}"/>
                  </a:ext>
                </a:extLst>
              </p:cNvPr>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IN">
                    <a:noFill/>
                  </a:rPr>
                  <a:t> </a:t>
                </a:r>
              </a:p>
            </p:txBody>
          </p:sp>
        </mc:Fallback>
      </mc:AlternateContent>
    </p:spTree>
    <p:extLst>
      <p:ext uri="{BB962C8B-B14F-4D97-AF65-F5344CB8AC3E}">
        <p14:creationId xmlns:p14="http://schemas.microsoft.com/office/powerpoint/2010/main" val="37066414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7F721-E6C2-6C14-DC1A-3113977DA591}"/>
              </a:ext>
            </a:extLst>
          </p:cNvPr>
          <p:cNvSpPr>
            <a:spLocks noGrp="1"/>
          </p:cNvSpPr>
          <p:nvPr>
            <p:ph type="title"/>
          </p:nvPr>
        </p:nvSpPr>
        <p:spPr/>
        <p:txBody>
          <a:bodyPr/>
          <a:lstStyle/>
          <a:p>
            <a:r>
              <a:rPr lang="en-US" dirty="0"/>
              <a:t>Problem – 5 </a:t>
            </a:r>
            <a:r>
              <a:rPr lang="en-US" dirty="0">
                <a:solidFill>
                  <a:schemeClr val="accent6"/>
                </a:solidFill>
              </a:rPr>
              <a:t>Simplex Method</a:t>
            </a:r>
            <a:endParaRPr lang="en-IN" dirty="0"/>
          </a:p>
        </p:txBody>
      </p:sp>
      <p:sp>
        <p:nvSpPr>
          <p:cNvPr id="3" name="Content Placeholder 2">
            <a:extLst>
              <a:ext uri="{FF2B5EF4-FFF2-40B4-BE49-F238E27FC236}">
                <a16:creationId xmlns:a16="http://schemas.microsoft.com/office/drawing/2014/main" id="{FE094E22-1565-7A64-D88A-44DFBA0792C5}"/>
              </a:ext>
            </a:extLst>
          </p:cNvPr>
          <p:cNvSpPr>
            <a:spLocks noGrp="1"/>
          </p:cNvSpPr>
          <p:nvPr>
            <p:ph idx="1"/>
          </p:nvPr>
        </p:nvSpPr>
        <p:spPr>
          <a:xfrm>
            <a:off x="131180" y="863444"/>
            <a:ext cx="11929641" cy="430825"/>
          </a:xfrm>
        </p:spPr>
        <p:txBody>
          <a:bodyPr/>
          <a:lstStyle/>
          <a:p>
            <a:pPr marL="0" indent="0">
              <a:buNone/>
            </a:pPr>
            <a:r>
              <a:rPr lang="en-US" dirty="0">
                <a:solidFill>
                  <a:srgbClr val="C00000"/>
                </a:solidFill>
              </a:rPr>
              <a:t>Step-1 : Formulation of the Mathematical Model </a:t>
            </a:r>
          </a:p>
          <a:p>
            <a:endParaRPr lang="en-IN" dirty="0">
              <a:solidFill>
                <a:srgbClr val="C00000"/>
              </a:solidFill>
            </a:endParaRPr>
          </a:p>
        </p:txBody>
      </p:sp>
      <p:sp>
        <p:nvSpPr>
          <p:cNvPr id="4" name="Content Placeholder 4">
            <a:extLst>
              <a:ext uri="{FF2B5EF4-FFF2-40B4-BE49-F238E27FC236}">
                <a16:creationId xmlns:a16="http://schemas.microsoft.com/office/drawing/2014/main" id="{61AE365C-1548-661E-CCDB-42199EDD4984}"/>
              </a:ext>
            </a:extLst>
          </p:cNvPr>
          <p:cNvSpPr txBox="1">
            <a:spLocks/>
          </p:cNvSpPr>
          <p:nvPr/>
        </p:nvSpPr>
        <p:spPr>
          <a:xfrm>
            <a:off x="131180" y="1359558"/>
            <a:ext cx="6542575" cy="1199101"/>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latin typeface="+mj-lt"/>
              </a:rPr>
              <a:t>Let </a:t>
            </a:r>
            <a:r>
              <a:rPr lang="en-US" dirty="0">
                <a:solidFill>
                  <a:srgbClr val="000000"/>
                </a:solidFill>
              </a:rPr>
              <a:t>x</a:t>
            </a:r>
            <a:r>
              <a:rPr lang="en-US" baseline="-25000" dirty="0">
                <a:solidFill>
                  <a:srgbClr val="000000"/>
                </a:solidFill>
                <a:latin typeface="Roboto Condensed" pitchFamily="2" charset="0"/>
              </a:rPr>
              <a:t>1</a:t>
            </a:r>
            <a:r>
              <a:rPr lang="en-US" dirty="0">
                <a:solidFill>
                  <a:srgbClr val="000000"/>
                </a:solidFill>
              </a:rPr>
              <a:t> and x</a:t>
            </a:r>
            <a:r>
              <a:rPr lang="en-US" baseline="-25000" dirty="0">
                <a:solidFill>
                  <a:srgbClr val="000000"/>
                </a:solidFill>
                <a:latin typeface="Roboto Condensed" pitchFamily="2" charset="0"/>
              </a:rPr>
              <a:t>2</a:t>
            </a:r>
            <a:r>
              <a:rPr lang="en-US" dirty="0">
                <a:solidFill>
                  <a:srgbClr val="000000"/>
                </a:solidFill>
              </a:rPr>
              <a:t> be </a:t>
            </a:r>
            <a:r>
              <a:rPr lang="en-US" dirty="0">
                <a:solidFill>
                  <a:srgbClr val="000000"/>
                </a:solidFill>
                <a:latin typeface="+mj-lt"/>
              </a:rPr>
              <a:t>the number of units of products, A and B produced per day.</a:t>
            </a:r>
            <a:endParaRPr lang="en-US" dirty="0">
              <a:solidFill>
                <a:srgbClr val="000000"/>
              </a:solidFill>
              <a:latin typeface="Roboto Condensed" pitchFamily="2" charset="0"/>
            </a:endParaRPr>
          </a:p>
          <a:p>
            <a:r>
              <a:rPr lang="en-IN" dirty="0">
                <a:solidFill>
                  <a:schemeClr val="tx2"/>
                </a:solidFill>
              </a:rPr>
              <a:t>Objective Function</a:t>
            </a:r>
            <a:endParaRPr lang="en-US" dirty="0"/>
          </a:p>
          <a:p>
            <a:endParaRPr lang="en-IN" dirty="0"/>
          </a:p>
        </p:txBody>
      </p:sp>
      <p:sp>
        <p:nvSpPr>
          <p:cNvPr id="5" name="Content Placeholder 4">
            <a:extLst>
              <a:ext uri="{FF2B5EF4-FFF2-40B4-BE49-F238E27FC236}">
                <a16:creationId xmlns:a16="http://schemas.microsoft.com/office/drawing/2014/main" id="{B194B8E2-6E08-6EE1-168D-3EAA63FFFCB8}"/>
              </a:ext>
            </a:extLst>
          </p:cNvPr>
          <p:cNvSpPr txBox="1">
            <a:spLocks/>
          </p:cNvSpPr>
          <p:nvPr/>
        </p:nvSpPr>
        <p:spPr>
          <a:xfrm>
            <a:off x="392988" y="2558659"/>
            <a:ext cx="5819677"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Maximize,</a:t>
            </a:r>
            <a:endParaRPr lang="en-IN" dirty="0"/>
          </a:p>
        </p:txBody>
      </p:sp>
      <mc:AlternateContent xmlns:mc="http://schemas.openxmlformats.org/markup-compatibility/2006" xmlns:a14="http://schemas.microsoft.com/office/drawing/2010/main">
        <mc:Choice Requires="a14">
          <p:sp>
            <p:nvSpPr>
              <p:cNvPr id="6" name="Content Placeholder 4">
                <a:extLst>
                  <a:ext uri="{FF2B5EF4-FFF2-40B4-BE49-F238E27FC236}">
                    <a16:creationId xmlns:a16="http://schemas.microsoft.com/office/drawing/2014/main" id="{D2382043-3CA4-6259-30F4-9DACDA6A7E16}"/>
                  </a:ext>
                </a:extLst>
              </p:cNvPr>
              <p:cNvSpPr txBox="1">
                <a:spLocks/>
              </p:cNvSpPr>
              <p:nvPr/>
            </p:nvSpPr>
            <p:spPr>
              <a:xfrm>
                <a:off x="392988" y="3066895"/>
                <a:ext cx="695860"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oMath>
                  </m:oMathPara>
                </a14:m>
                <a:endParaRPr lang="en-IN" dirty="0"/>
              </a:p>
            </p:txBody>
          </p:sp>
        </mc:Choice>
        <mc:Fallback xmlns="">
          <p:sp>
            <p:nvSpPr>
              <p:cNvPr id="6" name="Content Placeholder 4">
                <a:extLst>
                  <a:ext uri="{FF2B5EF4-FFF2-40B4-BE49-F238E27FC236}">
                    <a16:creationId xmlns:a16="http://schemas.microsoft.com/office/drawing/2014/main" id="{D2382043-3CA4-6259-30F4-9DACDA6A7E16}"/>
                  </a:ext>
                </a:extLst>
              </p:cNvPr>
              <p:cNvSpPr txBox="1">
                <a:spLocks noRot="1" noChangeAspect="1" noMove="1" noResize="1" noEditPoints="1" noAdjustHandles="1" noChangeArrowheads="1" noChangeShapeType="1" noTextEdit="1"/>
              </p:cNvSpPr>
              <p:nvPr/>
            </p:nvSpPr>
            <p:spPr>
              <a:xfrm>
                <a:off x="392988" y="3066895"/>
                <a:ext cx="695860" cy="452489"/>
              </a:xfrm>
              <a:prstGeom prst="rect">
                <a:avLst/>
              </a:prstGeom>
              <a:blipFill>
                <a:blip r:embed="rId2"/>
                <a:stretch>
                  <a:fillRect l="-1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Content Placeholder 4">
                <a:extLst>
                  <a:ext uri="{FF2B5EF4-FFF2-40B4-BE49-F238E27FC236}">
                    <a16:creationId xmlns:a16="http://schemas.microsoft.com/office/drawing/2014/main" id="{FE3C8572-1132-15D7-87D4-EEED1F1739DF}"/>
                  </a:ext>
                </a:extLst>
              </p:cNvPr>
              <p:cNvSpPr txBox="1">
                <a:spLocks/>
              </p:cNvSpPr>
              <p:nvPr/>
            </p:nvSpPr>
            <p:spPr>
              <a:xfrm>
                <a:off x="1018393" y="3066895"/>
                <a:ext cx="1000731"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0" smtClean="0">
                          <a:latin typeface="Cambria Math" panose="02040503050406030204" pitchFamily="18" charset="0"/>
                        </a:rPr>
                        <m:t>+</m:t>
                      </m:r>
                    </m:oMath>
                  </m:oMathPara>
                </a14:m>
                <a:endParaRPr lang="en-IN" dirty="0"/>
              </a:p>
            </p:txBody>
          </p:sp>
        </mc:Choice>
        <mc:Fallback xmlns="">
          <p:sp>
            <p:nvSpPr>
              <p:cNvPr id="7" name="Content Placeholder 4">
                <a:extLst>
                  <a:ext uri="{FF2B5EF4-FFF2-40B4-BE49-F238E27FC236}">
                    <a16:creationId xmlns:a16="http://schemas.microsoft.com/office/drawing/2014/main" id="{FE3C8572-1132-15D7-87D4-EEED1F1739DF}"/>
                  </a:ext>
                </a:extLst>
              </p:cNvPr>
              <p:cNvSpPr txBox="1">
                <a:spLocks noRot="1" noChangeAspect="1" noMove="1" noResize="1" noEditPoints="1" noAdjustHandles="1" noChangeArrowheads="1" noChangeShapeType="1" noTextEdit="1"/>
              </p:cNvSpPr>
              <p:nvPr/>
            </p:nvSpPr>
            <p:spPr>
              <a:xfrm>
                <a:off x="1018393" y="3066895"/>
                <a:ext cx="1000731" cy="452489"/>
              </a:xfrm>
              <a:prstGeom prst="rect">
                <a:avLst/>
              </a:prstGeom>
              <a:blipFill>
                <a:blip r:embed="rId3"/>
                <a:stretch>
                  <a:fillRect l="-122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Content Placeholder 4">
                <a:extLst>
                  <a:ext uri="{FF2B5EF4-FFF2-40B4-BE49-F238E27FC236}">
                    <a16:creationId xmlns:a16="http://schemas.microsoft.com/office/drawing/2014/main" id="{5482453A-81C3-FBAA-2659-23016A9506B2}"/>
                  </a:ext>
                </a:extLst>
              </p:cNvPr>
              <p:cNvSpPr txBox="1">
                <a:spLocks/>
              </p:cNvSpPr>
              <p:nvPr/>
            </p:nvSpPr>
            <p:spPr>
              <a:xfrm>
                <a:off x="1868996" y="3066895"/>
                <a:ext cx="1000729"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IN" dirty="0"/>
              </a:p>
            </p:txBody>
          </p:sp>
        </mc:Choice>
        <mc:Fallback xmlns="">
          <p:sp>
            <p:nvSpPr>
              <p:cNvPr id="8" name="Content Placeholder 4">
                <a:extLst>
                  <a:ext uri="{FF2B5EF4-FFF2-40B4-BE49-F238E27FC236}">
                    <a16:creationId xmlns:a16="http://schemas.microsoft.com/office/drawing/2014/main" id="{5482453A-81C3-FBAA-2659-23016A9506B2}"/>
                  </a:ext>
                </a:extLst>
              </p:cNvPr>
              <p:cNvSpPr txBox="1">
                <a:spLocks noRot="1" noChangeAspect="1" noMove="1" noResize="1" noEditPoints="1" noAdjustHandles="1" noChangeArrowheads="1" noChangeShapeType="1" noTextEdit="1"/>
              </p:cNvSpPr>
              <p:nvPr/>
            </p:nvSpPr>
            <p:spPr>
              <a:xfrm>
                <a:off x="1868996" y="3066895"/>
                <a:ext cx="1000729" cy="452489"/>
              </a:xfrm>
              <a:prstGeom prst="rect">
                <a:avLst/>
              </a:prstGeom>
              <a:blipFill>
                <a:blip r:embed="rId4"/>
                <a:stretch>
                  <a:fillRect l="-1829"/>
                </a:stretch>
              </a:blipFill>
            </p:spPr>
            <p:txBody>
              <a:bodyPr/>
              <a:lstStyle/>
              <a:p>
                <a:r>
                  <a:rPr lang="en-IN">
                    <a:noFill/>
                  </a:rPr>
                  <a:t> </a:t>
                </a:r>
              </a:p>
            </p:txBody>
          </p:sp>
        </mc:Fallback>
      </mc:AlternateContent>
      <p:sp>
        <p:nvSpPr>
          <p:cNvPr id="10" name="Content Placeholder 4">
            <a:extLst>
              <a:ext uri="{FF2B5EF4-FFF2-40B4-BE49-F238E27FC236}">
                <a16:creationId xmlns:a16="http://schemas.microsoft.com/office/drawing/2014/main" id="{F5A9E072-36E8-4740-6B3E-04099E4A4063}"/>
              </a:ext>
            </a:extLst>
          </p:cNvPr>
          <p:cNvSpPr txBox="1">
            <a:spLocks/>
          </p:cNvSpPr>
          <p:nvPr/>
        </p:nvSpPr>
        <p:spPr>
          <a:xfrm>
            <a:off x="131180" y="3575130"/>
            <a:ext cx="5819677" cy="39090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chemeClr val="tx2"/>
                </a:solidFill>
              </a:rPr>
              <a:t>Subject to Constraints</a:t>
            </a:r>
            <a:endParaRPr lang="en-IN" dirty="0">
              <a:solidFill>
                <a:schemeClr val="tx2"/>
              </a:solidFill>
            </a:endParaRPr>
          </a:p>
          <a:p>
            <a:pPr marL="0" indent="0">
              <a:buNone/>
            </a:pPr>
            <a:endParaRPr lang="en-IN" dirty="0">
              <a:solidFill>
                <a:schemeClr val="tx2"/>
              </a:solidFill>
            </a:endParaRPr>
          </a:p>
        </p:txBody>
      </p:sp>
      <mc:AlternateContent xmlns:mc="http://schemas.openxmlformats.org/markup-compatibility/2006" xmlns:a14="http://schemas.microsoft.com/office/drawing/2010/main">
        <mc:Choice Requires="a14">
          <p:sp>
            <p:nvSpPr>
              <p:cNvPr id="11" name="Content Placeholder 4">
                <a:extLst>
                  <a:ext uri="{FF2B5EF4-FFF2-40B4-BE49-F238E27FC236}">
                    <a16:creationId xmlns:a16="http://schemas.microsoft.com/office/drawing/2014/main" id="{FE05460E-A317-62D7-E11A-AA11C20C41F7}"/>
                  </a:ext>
                </a:extLst>
              </p:cNvPr>
              <p:cNvSpPr txBox="1">
                <a:spLocks/>
              </p:cNvSpPr>
              <p:nvPr/>
            </p:nvSpPr>
            <p:spPr>
              <a:xfrm>
                <a:off x="420280" y="4056384"/>
                <a:ext cx="3223669"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≤450</m:t>
                      </m:r>
                    </m:oMath>
                  </m:oMathPara>
                </a14:m>
                <a:endParaRPr lang="en-IN" i="1" dirty="0"/>
              </a:p>
            </p:txBody>
          </p:sp>
        </mc:Choice>
        <mc:Fallback xmlns="">
          <p:sp>
            <p:nvSpPr>
              <p:cNvPr id="11" name="Content Placeholder 4">
                <a:extLst>
                  <a:ext uri="{FF2B5EF4-FFF2-40B4-BE49-F238E27FC236}">
                    <a16:creationId xmlns:a16="http://schemas.microsoft.com/office/drawing/2014/main" id="{FE05460E-A317-62D7-E11A-AA11C20C41F7}"/>
                  </a:ext>
                </a:extLst>
              </p:cNvPr>
              <p:cNvSpPr txBox="1">
                <a:spLocks noRot="1" noChangeAspect="1" noMove="1" noResize="1" noEditPoints="1" noAdjustHandles="1" noChangeArrowheads="1" noChangeShapeType="1" noTextEdit="1"/>
              </p:cNvSpPr>
              <p:nvPr/>
            </p:nvSpPr>
            <p:spPr>
              <a:xfrm>
                <a:off x="420280" y="4056384"/>
                <a:ext cx="3223669" cy="452489"/>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Content Placeholder 4">
                <a:extLst>
                  <a:ext uri="{FF2B5EF4-FFF2-40B4-BE49-F238E27FC236}">
                    <a16:creationId xmlns:a16="http://schemas.microsoft.com/office/drawing/2014/main" id="{42D1FA64-8D3C-5569-D843-C57E3692A0E6}"/>
                  </a:ext>
                </a:extLst>
              </p:cNvPr>
              <p:cNvSpPr txBox="1">
                <a:spLocks/>
              </p:cNvSpPr>
              <p:nvPr/>
            </p:nvSpPr>
            <p:spPr>
              <a:xfrm>
                <a:off x="420280" y="4574162"/>
                <a:ext cx="2476738"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≤600</m:t>
                      </m:r>
                    </m:oMath>
                  </m:oMathPara>
                </a14:m>
                <a:endParaRPr lang="en-IN" i="1" dirty="0"/>
              </a:p>
            </p:txBody>
          </p:sp>
        </mc:Choice>
        <mc:Fallback xmlns="">
          <p:sp>
            <p:nvSpPr>
              <p:cNvPr id="12" name="Content Placeholder 4">
                <a:extLst>
                  <a:ext uri="{FF2B5EF4-FFF2-40B4-BE49-F238E27FC236}">
                    <a16:creationId xmlns:a16="http://schemas.microsoft.com/office/drawing/2014/main" id="{42D1FA64-8D3C-5569-D843-C57E3692A0E6}"/>
                  </a:ext>
                </a:extLst>
              </p:cNvPr>
              <p:cNvSpPr txBox="1">
                <a:spLocks noRot="1" noChangeAspect="1" noMove="1" noResize="1" noEditPoints="1" noAdjustHandles="1" noChangeArrowheads="1" noChangeShapeType="1" noTextEdit="1"/>
              </p:cNvSpPr>
              <p:nvPr/>
            </p:nvSpPr>
            <p:spPr>
              <a:xfrm>
                <a:off x="420280" y="4574162"/>
                <a:ext cx="2476738" cy="452489"/>
              </a:xfrm>
              <a:prstGeom prst="rect">
                <a:avLst/>
              </a:prstGeom>
              <a:blipFill>
                <a:blip r:embed="rId6"/>
                <a:stretch>
                  <a:fillRect l="-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Content Placeholder 4">
                <a:extLst>
                  <a:ext uri="{FF2B5EF4-FFF2-40B4-BE49-F238E27FC236}">
                    <a16:creationId xmlns:a16="http://schemas.microsoft.com/office/drawing/2014/main" id="{AD4D3EE0-603A-0B1D-F71B-3927262DAAF2}"/>
                  </a:ext>
                </a:extLst>
              </p:cNvPr>
              <p:cNvSpPr txBox="1">
                <a:spLocks/>
              </p:cNvSpPr>
              <p:nvPr/>
            </p:nvSpPr>
            <p:spPr>
              <a:xfrm>
                <a:off x="420280" y="5543628"/>
                <a:ext cx="5819677" cy="39090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a14:m>
                <a:endParaRPr lang="en-IN" dirty="0">
                  <a:solidFill>
                    <a:schemeClr val="tx2"/>
                  </a:solidFill>
                </a:endParaRPr>
              </a:p>
            </p:txBody>
          </p:sp>
        </mc:Choice>
        <mc:Fallback xmlns="">
          <p:sp>
            <p:nvSpPr>
              <p:cNvPr id="14" name="Content Placeholder 4">
                <a:extLst>
                  <a:ext uri="{FF2B5EF4-FFF2-40B4-BE49-F238E27FC236}">
                    <a16:creationId xmlns:a16="http://schemas.microsoft.com/office/drawing/2014/main" id="{AD4D3EE0-603A-0B1D-F71B-3927262DAAF2}"/>
                  </a:ext>
                </a:extLst>
              </p:cNvPr>
              <p:cNvSpPr txBox="1">
                <a:spLocks noRot="1" noChangeAspect="1" noMove="1" noResize="1" noEditPoints="1" noAdjustHandles="1" noChangeArrowheads="1" noChangeShapeType="1" noTextEdit="1"/>
              </p:cNvSpPr>
              <p:nvPr/>
            </p:nvSpPr>
            <p:spPr>
              <a:xfrm>
                <a:off x="420280" y="5543628"/>
                <a:ext cx="5819677" cy="390906"/>
              </a:xfrm>
              <a:prstGeom prst="rect">
                <a:avLst/>
              </a:prstGeom>
              <a:blipFill>
                <a:blip r:embed="rId7"/>
                <a:stretch>
                  <a:fillRect l="-1675" t="-20000" b="-43077"/>
                </a:stretch>
              </a:blipFill>
            </p:spPr>
            <p:txBody>
              <a:bodyPr/>
              <a:lstStyle/>
              <a:p>
                <a:r>
                  <a:rPr lang="en-IN">
                    <a:noFill/>
                  </a:rPr>
                  <a:t> </a:t>
                </a:r>
              </a:p>
            </p:txBody>
          </p:sp>
        </mc:Fallback>
      </mc:AlternateContent>
      <p:graphicFrame>
        <p:nvGraphicFramePr>
          <p:cNvPr id="15" name="Table 7">
            <a:extLst>
              <a:ext uri="{FF2B5EF4-FFF2-40B4-BE49-F238E27FC236}">
                <a16:creationId xmlns:a16="http://schemas.microsoft.com/office/drawing/2014/main" id="{91DEC554-E545-12BA-1F15-BE3A1D63F78C}"/>
              </a:ext>
            </a:extLst>
          </p:cNvPr>
          <p:cNvGraphicFramePr>
            <a:graphicFrameLocks noGrp="1"/>
          </p:cNvGraphicFramePr>
          <p:nvPr>
            <p:extLst>
              <p:ext uri="{D42A27DB-BD31-4B8C-83A1-F6EECF244321}">
                <p14:modId xmlns:p14="http://schemas.microsoft.com/office/powerpoint/2010/main" val="4039425838"/>
              </p:ext>
            </p:extLst>
          </p:nvPr>
        </p:nvGraphicFramePr>
        <p:xfrm>
          <a:off x="7623384" y="1078856"/>
          <a:ext cx="4248000" cy="2661920"/>
        </p:xfrm>
        <a:graphic>
          <a:graphicData uri="http://schemas.openxmlformats.org/drawingml/2006/table">
            <a:tbl>
              <a:tblPr firstRow="1" bandRow="1">
                <a:tableStyleId>{2D5ABB26-0587-4C30-8999-92F81FD0307C}</a:tableStyleId>
              </a:tblPr>
              <a:tblGrid>
                <a:gridCol w="1044000">
                  <a:extLst>
                    <a:ext uri="{9D8B030D-6E8A-4147-A177-3AD203B41FA5}">
                      <a16:colId xmlns:a16="http://schemas.microsoft.com/office/drawing/2014/main" val="3231875993"/>
                    </a:ext>
                  </a:extLst>
                </a:gridCol>
                <a:gridCol w="1080000">
                  <a:extLst>
                    <a:ext uri="{9D8B030D-6E8A-4147-A177-3AD203B41FA5}">
                      <a16:colId xmlns:a16="http://schemas.microsoft.com/office/drawing/2014/main" val="27288205"/>
                    </a:ext>
                  </a:extLst>
                </a:gridCol>
                <a:gridCol w="1080000">
                  <a:extLst>
                    <a:ext uri="{9D8B030D-6E8A-4147-A177-3AD203B41FA5}">
                      <a16:colId xmlns:a16="http://schemas.microsoft.com/office/drawing/2014/main" val="2611988634"/>
                    </a:ext>
                  </a:extLst>
                </a:gridCol>
                <a:gridCol w="1044000">
                  <a:extLst>
                    <a:ext uri="{9D8B030D-6E8A-4147-A177-3AD203B41FA5}">
                      <a16:colId xmlns:a16="http://schemas.microsoft.com/office/drawing/2014/main" val="59138450"/>
                    </a:ext>
                  </a:extLst>
                </a:gridCol>
              </a:tblGrid>
              <a:tr h="370840">
                <a:tc rowSpan="2">
                  <a:txBody>
                    <a:bodyPr/>
                    <a:lstStyle/>
                    <a:p>
                      <a:pPr algn="ctr"/>
                      <a:r>
                        <a:rPr lang="en-US" sz="1800" b="1" i="0" kern="1200" dirty="0">
                          <a:solidFill>
                            <a:schemeClr val="tx1"/>
                          </a:solidFill>
                          <a:latin typeface="+mn-lt"/>
                          <a:ea typeface="+mn-ea"/>
                          <a:cs typeface="+mn-cs"/>
                        </a:rPr>
                        <a:t>Machine</a:t>
                      </a:r>
                      <a:endParaRPr lang="en-US" sz="1800" b="1"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gridSpan="2">
                  <a:txBody>
                    <a:bodyPr/>
                    <a:lstStyle/>
                    <a:p>
                      <a:pPr algn="ctr"/>
                      <a:r>
                        <a:rPr lang="en-US" sz="1800" b="1" i="0" kern="1200" dirty="0">
                          <a:solidFill>
                            <a:schemeClr val="tx1"/>
                          </a:solidFill>
                          <a:latin typeface="+mn-lt"/>
                          <a:ea typeface="+mn-ea"/>
                          <a:cs typeface="+mn-cs"/>
                        </a:rPr>
                        <a:t>Machining Time</a:t>
                      </a:r>
                    </a:p>
                    <a:p>
                      <a:pPr algn="ctr"/>
                      <a:r>
                        <a:rPr lang="en-US" sz="1800" b="1" i="0" kern="1200" dirty="0">
                          <a:solidFill>
                            <a:schemeClr val="tx1"/>
                          </a:solidFill>
                          <a:latin typeface="+mn-lt"/>
                          <a:ea typeface="+mn-ea"/>
                          <a:cs typeface="+mn-cs"/>
                        </a:rPr>
                        <a:t>(minutes)</a:t>
                      </a:r>
                      <a:endParaRPr lang="en-US" sz="1800" b="1" i="0" dirty="0">
                        <a:latin typeface="+mn-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800" b="1" i="0" kern="1200" dirty="0">
                          <a:solidFill>
                            <a:schemeClr val="tx1"/>
                          </a:solidFill>
                          <a:latin typeface="+mn-lt"/>
                          <a:ea typeface="+mn-ea"/>
                          <a:cs typeface="+mn-cs"/>
                        </a:rPr>
                        <a:t>Machine capacity (minutes/day)</a:t>
                      </a:r>
                      <a:endParaRPr lang="en-US" sz="1800" b="1"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extLst>
                  <a:ext uri="{0D108BD9-81ED-4DB2-BD59-A6C34878D82A}">
                    <a16:rowId xmlns:a16="http://schemas.microsoft.com/office/drawing/2014/main" val="1348160639"/>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i="0" kern="1200" dirty="0">
                          <a:solidFill>
                            <a:schemeClr val="tx1"/>
                          </a:solidFill>
                          <a:latin typeface="+mn-lt"/>
                          <a:ea typeface="+mn-ea"/>
                          <a:cs typeface="+mn-cs"/>
                        </a:rPr>
                        <a:t>Product A</a:t>
                      </a:r>
                      <a:endParaRPr lang="en-US" sz="1800" b="1"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b="1" i="0" kern="1200" dirty="0">
                          <a:solidFill>
                            <a:schemeClr val="tx1"/>
                          </a:solidFill>
                          <a:latin typeface="+mn-lt"/>
                          <a:ea typeface="+mn-ea"/>
                          <a:cs typeface="+mn-cs"/>
                        </a:rPr>
                        <a:t>Product B</a:t>
                      </a:r>
                      <a:endParaRPr lang="en-US" sz="1800" b="1"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0800264"/>
                  </a:ext>
                </a:extLst>
              </a:tr>
              <a:tr h="370840">
                <a:tc>
                  <a:txBody>
                    <a:bodyPr/>
                    <a:lstStyle/>
                    <a:p>
                      <a:pPr algn="ctr"/>
                      <a:r>
                        <a:rPr lang="en-US" sz="1800" b="1" i="0" dirty="0">
                          <a:latin typeface="+mn-lt"/>
                        </a:rPr>
                        <a:t>M</a:t>
                      </a:r>
                      <a:r>
                        <a:rPr lang="en-US" sz="1800" b="1" i="0" baseline="-25000" dirty="0">
                          <a:latin typeface="+mn-lt"/>
                        </a:rPr>
                        <a:t>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i="0" dirty="0">
                          <a:latin typeface="+mn-lt"/>
                        </a:rPr>
                        <a:t>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kern="1200" dirty="0">
                          <a:solidFill>
                            <a:schemeClr val="tx1"/>
                          </a:solidFill>
                          <a:latin typeface="+mn-lt"/>
                          <a:ea typeface="+mn-ea"/>
                          <a:cs typeface="+mn-cs"/>
                        </a:rPr>
                        <a:t>450</a:t>
                      </a:r>
                      <a:endParaRPr lang="en-US" sz="1800"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6932821"/>
                  </a:ext>
                </a:extLst>
              </a:tr>
              <a:tr h="370840">
                <a:tc>
                  <a:txBody>
                    <a:bodyPr/>
                    <a:lstStyle/>
                    <a:p>
                      <a:pPr algn="ctr"/>
                      <a:r>
                        <a:rPr lang="en-US" sz="1800" b="1" i="0" dirty="0">
                          <a:latin typeface="+mn-lt"/>
                        </a:rPr>
                        <a:t>M</a:t>
                      </a:r>
                      <a:r>
                        <a:rPr lang="en-US" sz="1800" b="1" i="0" baseline="-25000" dirty="0">
                          <a:latin typeface="+mn-lt"/>
                        </a:rPr>
                        <a:t>2</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i="0" dirty="0">
                          <a:latin typeface="+mn-lt"/>
                        </a:rPr>
                        <a:t>2</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kern="1200" dirty="0">
                          <a:solidFill>
                            <a:schemeClr val="tx1"/>
                          </a:solidFill>
                          <a:latin typeface="+mn-lt"/>
                          <a:ea typeface="+mn-ea"/>
                          <a:cs typeface="+mn-cs"/>
                        </a:rPr>
                        <a:t>600</a:t>
                      </a:r>
                      <a:endParaRPr lang="en-US" sz="1800"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5643731"/>
                  </a:ext>
                </a:extLst>
              </a:tr>
              <a:tr h="370840">
                <a:tc>
                  <a:txBody>
                    <a:bodyPr/>
                    <a:lstStyle/>
                    <a:p>
                      <a:pPr algn="ctr"/>
                      <a:r>
                        <a:rPr lang="en-US" sz="1800" b="1" i="0" baseline="0" dirty="0">
                          <a:latin typeface="+mn-lt"/>
                        </a:rPr>
                        <a:t>Profit per unit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a:r>
                        <a:rPr lang="en-US" sz="1800" i="0" dirty="0">
                          <a:latin typeface="+mn-lt"/>
                        </a:rPr>
                        <a:t>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i="0" dirty="0">
                          <a:latin typeface="+mn-lt"/>
                        </a:rPr>
                        <a:t>4</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i="0" dirty="0">
                        <a:latin typeface="+mn-l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1762339"/>
                  </a:ext>
                </a:extLst>
              </a:tr>
            </a:tbl>
          </a:graphicData>
        </a:graphic>
      </p:graphicFrame>
      <p:sp>
        <p:nvSpPr>
          <p:cNvPr id="16" name="Content Placeholder 4">
            <a:extLst>
              <a:ext uri="{FF2B5EF4-FFF2-40B4-BE49-F238E27FC236}">
                <a16:creationId xmlns:a16="http://schemas.microsoft.com/office/drawing/2014/main" id="{7DBAA3BA-0AB0-3113-7456-DB6CAB3E8DC7}"/>
              </a:ext>
            </a:extLst>
          </p:cNvPr>
          <p:cNvSpPr txBox="1">
            <a:spLocks/>
          </p:cNvSpPr>
          <p:nvPr/>
        </p:nvSpPr>
        <p:spPr>
          <a:xfrm>
            <a:off x="0" y="5091140"/>
            <a:ext cx="5819677" cy="39090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chemeClr val="tx2"/>
                </a:solidFill>
              </a:rPr>
              <a:t>Non-negativity Constraint</a:t>
            </a:r>
            <a:endParaRPr lang="en-IN" dirty="0">
              <a:solidFill>
                <a:schemeClr val="tx2"/>
              </a:solidFill>
            </a:endParaRPr>
          </a:p>
          <a:p>
            <a:pPr marL="0" indent="0">
              <a:buNone/>
            </a:pPr>
            <a:endParaRPr lang="en-IN" dirty="0">
              <a:solidFill>
                <a:schemeClr val="tx2"/>
              </a:solidFill>
            </a:endParaRPr>
          </a:p>
        </p:txBody>
      </p:sp>
    </p:spTree>
    <p:extLst>
      <p:ext uri="{BB962C8B-B14F-4D97-AF65-F5344CB8AC3E}">
        <p14:creationId xmlns:p14="http://schemas.microsoft.com/office/powerpoint/2010/main" val="180689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P spid="11" grpId="0"/>
      <p:bldP spid="12" grpId="0"/>
      <p:bldP spid="14"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B20F8-DFEB-F863-7D18-9B7D26D3FF18}"/>
              </a:ext>
            </a:extLst>
          </p:cNvPr>
          <p:cNvSpPr>
            <a:spLocks noGrp="1"/>
          </p:cNvSpPr>
          <p:nvPr>
            <p:ph type="title"/>
          </p:nvPr>
        </p:nvSpPr>
        <p:spPr/>
        <p:txBody>
          <a:bodyPr/>
          <a:lstStyle/>
          <a:p>
            <a:r>
              <a:rPr lang="en-US" dirty="0"/>
              <a:t>Problem – 5 </a:t>
            </a:r>
            <a:r>
              <a:rPr lang="en-US" dirty="0">
                <a:solidFill>
                  <a:schemeClr val="accent6"/>
                </a:solidFill>
              </a:rPr>
              <a:t>Simplex Method</a:t>
            </a:r>
            <a:endParaRPr lang="en-IN"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1DD3FEF6-0FCA-8AA0-0093-FE7D9DFBA17B}"/>
                  </a:ext>
                </a:extLst>
              </p:cNvPr>
              <p:cNvSpPr>
                <a:spLocks noGrp="1"/>
              </p:cNvSpPr>
              <p:nvPr>
                <p:ph idx="1"/>
              </p:nvPr>
            </p:nvSpPr>
            <p:spPr>
              <a:xfrm>
                <a:off x="131181" y="863444"/>
                <a:ext cx="7923322" cy="2637431"/>
              </a:xfrm>
            </p:spPr>
            <p:txBody>
              <a:bodyPr/>
              <a:lstStyle/>
              <a:p>
                <a:pPr marL="0" indent="0">
                  <a:buNone/>
                </a:pPr>
                <a:r>
                  <a:rPr lang="en-US" dirty="0">
                    <a:solidFill>
                      <a:srgbClr val="C00000"/>
                    </a:solidFill>
                  </a:rPr>
                  <a:t>Step-2 : Express the Problem in a Standard Form</a:t>
                </a:r>
              </a:p>
              <a:p>
                <a:r>
                  <a:rPr lang="en-US" dirty="0"/>
                  <a:t>The given problem is said to be expressed in standard form if </a:t>
                </a:r>
              </a:p>
              <a:p>
                <a:pPr marL="1001712" lvl="1" indent="-457200">
                  <a:buFont typeface="Wingdings" panose="05000000000000000000" pitchFamily="2" charset="2"/>
                  <a:buChar char="ü"/>
                </a:pPr>
                <a:r>
                  <a:rPr lang="en-US" dirty="0"/>
                  <a:t>The constraints should be expressed as equations</a:t>
                </a:r>
              </a:p>
              <a:p>
                <a:pPr marL="1001712" lvl="1" indent="-457200">
                  <a:buFont typeface="Wingdings" panose="05000000000000000000" pitchFamily="2" charset="2"/>
                  <a:buChar char="ü"/>
                </a:pPr>
                <a:r>
                  <a:rPr lang="en-US" dirty="0"/>
                  <a:t>RHS of the constraints are non-negative</a:t>
                </a:r>
              </a:p>
              <a:p>
                <a:pPr marL="1001712" lvl="1" indent="-457200">
                  <a:buFont typeface="Wingdings" panose="05000000000000000000" pitchFamily="2" charset="2"/>
                  <a:buChar char="ü"/>
                </a:pPr>
                <a:r>
                  <a:rPr lang="en-US" dirty="0"/>
                  <a:t>Decision variables are non-negative</a:t>
                </a:r>
              </a:p>
              <a:p>
                <a:r>
                  <a:rPr lang="en-IN" dirty="0">
                    <a:solidFill>
                      <a:schemeClr val="tx1"/>
                    </a:solidFill>
                  </a:rPr>
                  <a:t>Slack variables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1</m:t>
                        </m:r>
                      </m:sub>
                    </m:sSub>
                  </m:oMath>
                </a14:m>
                <a:r>
                  <a:rPr lang="en-IN" dirty="0">
                    <a:solidFill>
                      <a:schemeClr val="tx1"/>
                    </a:solidFill>
                  </a:rPr>
                  <a:t> 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2</m:t>
                        </m:r>
                      </m:sub>
                    </m:sSub>
                  </m:oMath>
                </a14:m>
                <a:r>
                  <a:rPr lang="en-IN" dirty="0">
                    <a:solidFill>
                      <a:schemeClr val="tx1"/>
                    </a:solidFill>
                  </a:rPr>
                  <a:t> are added to the LHS of the constraints to convert them into equations.</a:t>
                </a:r>
              </a:p>
            </p:txBody>
          </p:sp>
        </mc:Choice>
        <mc:Fallback xmlns="">
          <p:sp>
            <p:nvSpPr>
              <p:cNvPr id="4" name="Content Placeholder 2">
                <a:extLst>
                  <a:ext uri="{FF2B5EF4-FFF2-40B4-BE49-F238E27FC236}">
                    <a16:creationId xmlns:a16="http://schemas.microsoft.com/office/drawing/2014/main" id="{1DD3FEF6-0FCA-8AA0-0093-FE7D9DFBA17B}"/>
                  </a:ext>
                </a:extLst>
              </p:cNvPr>
              <p:cNvSpPr>
                <a:spLocks noGrp="1" noRot="1" noChangeAspect="1" noMove="1" noResize="1" noEditPoints="1" noAdjustHandles="1" noChangeArrowheads="1" noChangeShapeType="1" noTextEdit="1"/>
              </p:cNvSpPr>
              <p:nvPr>
                <p:ph idx="1"/>
              </p:nvPr>
            </p:nvSpPr>
            <p:spPr>
              <a:xfrm>
                <a:off x="131181" y="863444"/>
                <a:ext cx="7923322" cy="2637431"/>
              </a:xfrm>
              <a:blipFill>
                <a:blip r:embed="rId2"/>
                <a:stretch>
                  <a:fillRect l="-1232" t="-3009" r="-1232" b="-694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Content Placeholder 4">
                <a:extLst>
                  <a:ext uri="{FF2B5EF4-FFF2-40B4-BE49-F238E27FC236}">
                    <a16:creationId xmlns:a16="http://schemas.microsoft.com/office/drawing/2014/main" id="{8B22FF53-5FE0-0B43-5A40-53B92F2CF7B2}"/>
                  </a:ext>
                </a:extLst>
              </p:cNvPr>
              <p:cNvSpPr txBox="1">
                <a:spLocks/>
              </p:cNvSpPr>
              <p:nvPr/>
            </p:nvSpPr>
            <p:spPr>
              <a:xfrm>
                <a:off x="8472792" y="1505626"/>
                <a:ext cx="3587445" cy="3385008"/>
              </a:xfrm>
              <a:prstGeom prst="rect">
                <a:avLst/>
              </a:prstGeom>
              <a:solidFill>
                <a:schemeClr val="bg1">
                  <a:lumMod val="95000"/>
                </a:schemeClr>
              </a:solidFill>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solidFill>
                      <a:schemeClr val="tx2"/>
                    </a:solidFill>
                  </a:rPr>
                  <a:t>Objective Function</a:t>
                </a:r>
              </a:p>
              <a:p>
                <a:pPr marL="0" indent="0">
                  <a:buNone/>
                </a:pPr>
                <a:r>
                  <a:rPr lang="en-US" dirty="0"/>
                  <a:t>Maximize,</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IN" dirty="0"/>
              </a:p>
              <a:p>
                <a:pPr>
                  <a:buClr>
                    <a:schemeClr val="accent6"/>
                  </a:buClr>
                </a:pPr>
                <a:r>
                  <a:rPr lang="en-US" dirty="0">
                    <a:solidFill>
                      <a:schemeClr val="tx2"/>
                    </a:solidFill>
                  </a:rPr>
                  <a:t>Subject to Constraints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≤450</m:t>
                      </m:r>
                    </m:oMath>
                  </m:oMathPara>
                </a14:m>
                <a:endParaRPr lang="en-IN" i="1"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≤600</m:t>
                      </m:r>
                    </m:oMath>
                  </m:oMathPara>
                </a14:m>
                <a:endParaRPr lang="en-IN" i="1" dirty="0"/>
              </a:p>
              <a:p>
                <a:pPr>
                  <a:buClr>
                    <a:schemeClr val="accent6"/>
                  </a:buClr>
                </a:pPr>
                <a:r>
                  <a:rPr lang="en-US" dirty="0">
                    <a:solidFill>
                      <a:schemeClr val="tx2"/>
                    </a:solidFill>
                  </a:rPr>
                  <a:t>Non-negativity Constraint</a:t>
                </a:r>
              </a:p>
              <a:p>
                <a:pPr marL="0" indent="0">
                  <a:buNone/>
                </a:pP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≥0</m:t>
                    </m:r>
                  </m:oMath>
                </a14:m>
                <a:endParaRPr lang="en-IN" dirty="0">
                  <a:solidFill>
                    <a:schemeClr val="tx2"/>
                  </a:solidFill>
                </a:endParaRPr>
              </a:p>
              <a:p>
                <a:pPr marL="0" indent="0">
                  <a:buNone/>
                </a:pPr>
                <a:endParaRPr lang="en-IN" dirty="0">
                  <a:solidFill>
                    <a:schemeClr val="tx2"/>
                  </a:solidFill>
                </a:endParaRPr>
              </a:p>
              <a:p>
                <a:pPr marL="0" indent="0">
                  <a:buNone/>
                </a:pPr>
                <a:endParaRPr lang="en-IN" dirty="0"/>
              </a:p>
              <a:p>
                <a:pPr marL="0" indent="0">
                  <a:buNone/>
                </a:pPr>
                <a:endParaRPr lang="en-US" dirty="0"/>
              </a:p>
              <a:p>
                <a:endParaRPr lang="en-IN" dirty="0"/>
              </a:p>
            </p:txBody>
          </p:sp>
        </mc:Choice>
        <mc:Fallback xmlns="">
          <p:sp>
            <p:nvSpPr>
              <p:cNvPr id="6" name="Content Placeholder 4">
                <a:extLst>
                  <a:ext uri="{FF2B5EF4-FFF2-40B4-BE49-F238E27FC236}">
                    <a16:creationId xmlns:a16="http://schemas.microsoft.com/office/drawing/2014/main" id="{8B22FF53-5FE0-0B43-5A40-53B92F2CF7B2}"/>
                  </a:ext>
                </a:extLst>
              </p:cNvPr>
              <p:cNvSpPr txBox="1">
                <a:spLocks noRot="1" noChangeAspect="1" noMove="1" noResize="1" noEditPoints="1" noAdjustHandles="1" noChangeArrowheads="1" noChangeShapeType="1" noTextEdit="1"/>
              </p:cNvSpPr>
              <p:nvPr/>
            </p:nvSpPr>
            <p:spPr>
              <a:xfrm>
                <a:off x="8472792" y="1505626"/>
                <a:ext cx="3587445" cy="3385008"/>
              </a:xfrm>
              <a:prstGeom prst="rect">
                <a:avLst/>
              </a:prstGeom>
              <a:blipFill>
                <a:blip r:embed="rId3"/>
                <a:stretch>
                  <a:fillRect l="-2721" t="-2342"/>
                </a:stretch>
              </a:blipFill>
            </p:spPr>
            <p:txBody>
              <a:bodyPr/>
              <a:lstStyle/>
              <a:p>
                <a:r>
                  <a:rPr lang="en-IN">
                    <a:noFill/>
                  </a:rPr>
                  <a:t> </a:t>
                </a:r>
              </a:p>
            </p:txBody>
          </p:sp>
        </mc:Fallback>
      </mc:AlternateContent>
      <p:sp>
        <p:nvSpPr>
          <p:cNvPr id="7" name="Content Placeholder 4">
            <a:extLst>
              <a:ext uri="{FF2B5EF4-FFF2-40B4-BE49-F238E27FC236}">
                <a16:creationId xmlns:a16="http://schemas.microsoft.com/office/drawing/2014/main" id="{D459059E-4DF8-D0FA-977A-1B7A74E5B126}"/>
              </a:ext>
            </a:extLst>
          </p:cNvPr>
          <p:cNvSpPr txBox="1">
            <a:spLocks/>
          </p:cNvSpPr>
          <p:nvPr/>
        </p:nvSpPr>
        <p:spPr>
          <a:xfrm>
            <a:off x="8729592" y="1705705"/>
            <a:ext cx="5819677"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dirty="0"/>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67CC2B7D-6BD2-46E4-F76D-7A0921036B3B}"/>
                  </a:ext>
                </a:extLst>
              </p:cNvPr>
              <p:cNvSpPr txBox="1">
                <a:spLocks/>
              </p:cNvSpPr>
              <p:nvPr/>
            </p:nvSpPr>
            <p:spPr>
              <a:xfrm>
                <a:off x="131763" y="3500875"/>
                <a:ext cx="11928474" cy="5605294"/>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Therefore,</a:t>
                </a:r>
              </a:p>
              <a:p>
                <a:pPr marL="1546225" indent="0" algn="l">
                  <a:spcAft>
                    <a:spcPts val="600"/>
                  </a:spcAft>
                  <a:buFont typeface="Wingdings 3" panose="05040102010807070707" pitchFamily="18" charset="2"/>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𝑆</m:t>
                          </m:r>
                        </m:e>
                        <m:sub>
                          <m:r>
                            <a:rPr lang="en-US" i="1" smtClean="0">
                              <a:latin typeface="Cambria Math" panose="02040503050406030204" pitchFamily="18" charset="0"/>
                            </a:rPr>
                            <m:t>1</m:t>
                          </m:r>
                        </m:sub>
                      </m:sSub>
                      <m:r>
                        <a:rPr lang="en-US" i="1" smtClean="0">
                          <a:latin typeface="Cambria Math" panose="02040503050406030204" pitchFamily="18" charset="0"/>
                        </a:rPr>
                        <m:t>=</m:t>
                      </m:r>
                      <m:r>
                        <a:rPr lang="en-US" i="1">
                          <a:latin typeface="Cambria Math" panose="02040503050406030204" pitchFamily="18" charset="0"/>
                        </a:rPr>
                        <m:t>450</m:t>
                      </m:r>
                    </m:oMath>
                  </m:oMathPara>
                </a14:m>
                <a:endParaRPr lang="en-IN" dirty="0"/>
              </a:p>
              <a:p>
                <a:pPr marL="1546225" indent="0" algn="l">
                  <a:spcAft>
                    <a:spcPts val="600"/>
                  </a:spcAft>
                  <a:buFont typeface="Wingdings 3" panose="05040102010807070707" pitchFamily="18" charset="2"/>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𝑆</m:t>
                          </m:r>
                        </m:e>
                        <m:sub>
                          <m:r>
                            <a:rPr lang="en-US" i="1" smtClean="0">
                              <a:latin typeface="Cambria Math" panose="02040503050406030204" pitchFamily="18" charset="0"/>
                            </a:rPr>
                            <m:t>2</m:t>
                          </m:r>
                        </m:sub>
                      </m:sSub>
                      <m:r>
                        <a:rPr lang="en-US" i="1" smtClean="0">
                          <a:latin typeface="Cambria Math" panose="02040503050406030204" pitchFamily="18" charset="0"/>
                        </a:rPr>
                        <m:t>=</m:t>
                      </m:r>
                      <m:r>
                        <a:rPr lang="en-US" i="1">
                          <a:latin typeface="Cambria Math" panose="02040503050406030204" pitchFamily="18" charset="0"/>
                        </a:rPr>
                        <m:t>600</m:t>
                      </m:r>
                    </m:oMath>
                  </m:oMathPara>
                </a14:m>
                <a:endParaRPr lang="en-IN" i="1" dirty="0"/>
              </a:p>
              <a:p>
                <a:r>
                  <a:rPr lang="en-IN" dirty="0">
                    <a:solidFill>
                      <a:srgbClr val="0070C0"/>
                    </a:solidFill>
                  </a:rPr>
                  <a:t>Slack variables represent unutilized capacity or resources.</a:t>
                </a:r>
              </a:p>
              <a:p>
                <a:r>
                  <a:rPr lang="en-IN" dirty="0"/>
                  <a:t>Here,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𝑆</m:t>
                        </m:r>
                      </m:e>
                      <m:sub>
                        <m:r>
                          <a:rPr lang="en-US" i="1" smtClean="0">
                            <a:latin typeface="Cambria Math" panose="02040503050406030204" pitchFamily="18" charset="0"/>
                          </a:rPr>
                          <m:t>1</m:t>
                        </m:r>
                      </m:sub>
                    </m:sSub>
                  </m:oMath>
                </a14:m>
                <a:r>
                  <a:rPr lang="en-IN" dirty="0"/>
                  <a:t>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𝑆</m:t>
                        </m:r>
                      </m:e>
                      <m:sub>
                        <m:r>
                          <a:rPr lang="en-US" i="1" smtClean="0">
                            <a:latin typeface="Cambria Math" panose="02040503050406030204" pitchFamily="18" charset="0"/>
                          </a:rPr>
                          <m:t>2</m:t>
                        </m:r>
                      </m:sub>
                    </m:sSub>
                  </m:oMath>
                </a14:m>
                <a:r>
                  <a:rPr lang="en-IN" dirty="0"/>
                  <a:t> represent the time (in minute) for which machine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1</m:t>
                        </m:r>
                      </m:sub>
                    </m:sSub>
                  </m:oMath>
                </a14:m>
                <a:r>
                  <a:rPr lang="en-IN"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𝑀</m:t>
                        </m:r>
                      </m:e>
                      <m:sub>
                        <m:r>
                          <a:rPr lang="en-US" i="1" smtClean="0">
                            <a:latin typeface="Cambria Math" panose="02040503050406030204" pitchFamily="18" charset="0"/>
                          </a:rPr>
                          <m:t>2</m:t>
                        </m:r>
                      </m:sub>
                    </m:sSub>
                  </m:oMath>
                </a14:m>
                <a:r>
                  <a:rPr lang="en-IN" dirty="0"/>
                  <a:t> remains unutilised or idle.</a:t>
                </a:r>
              </a:p>
            </p:txBody>
          </p:sp>
        </mc:Choice>
        <mc:Fallback xmlns="">
          <p:sp>
            <p:nvSpPr>
              <p:cNvPr id="18" name="Content Placeholder 2">
                <a:extLst>
                  <a:ext uri="{FF2B5EF4-FFF2-40B4-BE49-F238E27FC236}">
                    <a16:creationId xmlns:a16="http://schemas.microsoft.com/office/drawing/2014/main" id="{67CC2B7D-6BD2-46E4-F76D-7A0921036B3B}"/>
                  </a:ext>
                </a:extLst>
              </p:cNvPr>
              <p:cNvSpPr txBox="1">
                <a:spLocks noRot="1" noChangeAspect="1" noMove="1" noResize="1" noEditPoints="1" noAdjustHandles="1" noChangeArrowheads="1" noChangeShapeType="1" noTextEdit="1"/>
              </p:cNvSpPr>
              <p:nvPr/>
            </p:nvSpPr>
            <p:spPr>
              <a:xfrm>
                <a:off x="131763" y="3500875"/>
                <a:ext cx="11928474" cy="5605294"/>
              </a:xfrm>
              <a:prstGeom prst="rect">
                <a:avLst/>
              </a:prstGeom>
              <a:blipFill>
                <a:blip r:embed="rId4"/>
                <a:stretch>
                  <a:fillRect l="-716" t="-1413" r="-818"/>
                </a:stretch>
              </a:blipFill>
            </p:spPr>
            <p:txBody>
              <a:bodyPr/>
              <a:lstStyle/>
              <a:p>
                <a:r>
                  <a:rPr lang="en-IN">
                    <a:noFill/>
                  </a:rPr>
                  <a:t> </a:t>
                </a:r>
              </a:p>
            </p:txBody>
          </p:sp>
        </mc:Fallback>
      </mc:AlternateContent>
    </p:spTree>
    <p:extLst>
      <p:ext uri="{BB962C8B-B14F-4D97-AF65-F5344CB8AC3E}">
        <p14:creationId xmlns:p14="http://schemas.microsoft.com/office/powerpoint/2010/main" val="123979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fade">
                                      <p:cBhvr>
                                        <p:cTn id="37" dur="500"/>
                                        <p:tgtEl>
                                          <p:spTgt spid="18">
                                            <p:txEl>
                                              <p:pRg st="0" end="0"/>
                                            </p:tx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8">
                                            <p:txEl>
                                              <p:pRg st="1" end="1"/>
                                            </p:txEl>
                                          </p:spTgt>
                                        </p:tgtEl>
                                        <p:attrNameLst>
                                          <p:attrName>style.visibility</p:attrName>
                                        </p:attrNameLst>
                                      </p:cBhvr>
                                      <p:to>
                                        <p:strVal val="visible"/>
                                      </p:to>
                                    </p:set>
                                    <p:animEffect transition="in" filter="fade">
                                      <p:cBhvr>
                                        <p:cTn id="41" dur="500"/>
                                        <p:tgtEl>
                                          <p:spTgt spid="18">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8">
                                            <p:txEl>
                                              <p:pRg st="2" end="2"/>
                                            </p:txEl>
                                          </p:spTgt>
                                        </p:tgtEl>
                                        <p:attrNameLst>
                                          <p:attrName>style.visibility</p:attrName>
                                        </p:attrNameLst>
                                      </p:cBhvr>
                                      <p:to>
                                        <p:strVal val="visible"/>
                                      </p:to>
                                    </p:set>
                                    <p:animEffect transition="in" filter="fade">
                                      <p:cBhvr>
                                        <p:cTn id="46" dur="500"/>
                                        <p:tgtEl>
                                          <p:spTgt spid="18">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8">
                                            <p:txEl>
                                              <p:pRg st="3" end="3"/>
                                            </p:txEl>
                                          </p:spTgt>
                                        </p:tgtEl>
                                        <p:attrNameLst>
                                          <p:attrName>style.visibility</p:attrName>
                                        </p:attrNameLst>
                                      </p:cBhvr>
                                      <p:to>
                                        <p:strVal val="visible"/>
                                      </p:to>
                                    </p:set>
                                    <p:animEffect transition="in" filter="fade">
                                      <p:cBhvr>
                                        <p:cTn id="51" dur="500"/>
                                        <p:tgtEl>
                                          <p:spTgt spid="18">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8">
                                            <p:txEl>
                                              <p:pRg st="4" end="4"/>
                                            </p:txEl>
                                          </p:spTgt>
                                        </p:tgtEl>
                                        <p:attrNameLst>
                                          <p:attrName>style.visibility</p:attrName>
                                        </p:attrNameLst>
                                      </p:cBhvr>
                                      <p:to>
                                        <p:strVal val="visible"/>
                                      </p:to>
                                    </p:set>
                                    <p:animEffect transition="in" filter="fade">
                                      <p:cBhvr>
                                        <p:cTn id="56" dur="500"/>
                                        <p:tgtEl>
                                          <p:spTgt spid="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CC6AE-6F02-15E6-5913-A6AD27BE52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CF392D-4B3A-487D-1CA4-5BF04C4A211A}"/>
              </a:ext>
            </a:extLst>
          </p:cNvPr>
          <p:cNvSpPr>
            <a:spLocks noGrp="1"/>
          </p:cNvSpPr>
          <p:nvPr>
            <p:ph type="title"/>
          </p:nvPr>
        </p:nvSpPr>
        <p:spPr/>
        <p:txBody>
          <a:bodyPr/>
          <a:lstStyle/>
          <a:p>
            <a:r>
              <a:rPr lang="en-US" dirty="0"/>
              <a:t>Problem – 5 </a:t>
            </a:r>
            <a:r>
              <a:rPr lang="en-US" dirty="0">
                <a:solidFill>
                  <a:schemeClr val="accent6"/>
                </a:solidFill>
              </a:rPr>
              <a:t>Simplex Method</a:t>
            </a:r>
            <a:endParaRPr lang="en-IN"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81296CB8-66B2-3A23-0D99-69B32C2BAD8D}"/>
                  </a:ext>
                </a:extLst>
              </p:cNvPr>
              <p:cNvSpPr>
                <a:spLocks noGrp="1"/>
              </p:cNvSpPr>
              <p:nvPr>
                <p:ph idx="1"/>
              </p:nvPr>
            </p:nvSpPr>
            <p:spPr>
              <a:xfrm>
                <a:off x="131181" y="863445"/>
                <a:ext cx="7923322" cy="4027190"/>
              </a:xfrm>
            </p:spPr>
            <p:txBody>
              <a:bodyPr/>
              <a:lstStyle/>
              <a:p>
                <a:r>
                  <a:rPr lang="en-US" dirty="0"/>
                  <a:t>The problem in </a:t>
                </a:r>
                <a:r>
                  <a:rPr lang="en-US" b="1" dirty="0"/>
                  <a:t>standard form </a:t>
                </a:r>
                <a:r>
                  <a:rPr lang="en-US" dirty="0"/>
                  <a:t>can be written as </a:t>
                </a:r>
              </a:p>
              <a:p>
                <a:r>
                  <a:rPr lang="en-IN" dirty="0">
                    <a:solidFill>
                      <a:schemeClr val="tx2"/>
                    </a:solidFill>
                  </a:rPr>
                  <a:t>Objective Function</a:t>
                </a:r>
              </a:p>
              <a:p>
                <a:pPr marL="282575" indent="0">
                  <a:buNone/>
                </a:pPr>
                <a:r>
                  <a:rPr lang="en-US" dirty="0"/>
                  <a:t>Maximize,</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+4</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IN" dirty="0"/>
              </a:p>
              <a:p>
                <a:pPr marL="282575" indent="0">
                  <a:buNone/>
                </a:pPr>
                <a:r>
                  <a:rPr lang="en-US" dirty="0"/>
                  <a:t>Subject to constraints</a:t>
                </a:r>
              </a:p>
              <a:p>
                <a:pPr marL="1546225" indent="0" algn="l">
                  <a:spcAft>
                    <a:spcPts val="600"/>
                  </a:spcAft>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=450</m:t>
                      </m:r>
                    </m:oMath>
                  </m:oMathPara>
                </a14:m>
                <a:endParaRPr lang="en-IN" dirty="0"/>
              </a:p>
              <a:p>
                <a:pPr marL="1546225" indent="0" algn="l">
                  <a:spcAft>
                    <a:spcPts val="600"/>
                  </a:spcAft>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=600</m:t>
                      </m:r>
                    </m:oMath>
                  </m:oMathPara>
                </a14:m>
                <a:endParaRPr lang="en-IN" i="1" dirty="0"/>
              </a:p>
              <a:p>
                <a:pPr marL="282575" indent="0">
                  <a:buNone/>
                </a:pPr>
                <a:r>
                  <a:rPr lang="en-US" dirty="0"/>
                  <a:t>Where,</a:t>
                </a:r>
              </a:p>
              <a:p>
                <a:pPr marL="282575"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≥0</m:t>
                      </m:r>
                    </m:oMath>
                  </m:oMathPara>
                </a14:m>
                <a:endParaRPr lang="en-IN" dirty="0">
                  <a:solidFill>
                    <a:schemeClr val="tx2"/>
                  </a:solidFill>
                </a:endParaRPr>
              </a:p>
            </p:txBody>
          </p:sp>
        </mc:Choice>
        <mc:Fallback xmlns="">
          <p:sp>
            <p:nvSpPr>
              <p:cNvPr id="4" name="Content Placeholder 2">
                <a:extLst>
                  <a:ext uri="{FF2B5EF4-FFF2-40B4-BE49-F238E27FC236}">
                    <a16:creationId xmlns:a16="http://schemas.microsoft.com/office/drawing/2014/main" id="{81296CB8-66B2-3A23-0D99-69B32C2BAD8D}"/>
                  </a:ext>
                </a:extLst>
              </p:cNvPr>
              <p:cNvSpPr>
                <a:spLocks noGrp="1" noRot="1" noChangeAspect="1" noMove="1" noResize="1" noEditPoints="1" noAdjustHandles="1" noChangeArrowheads="1" noChangeShapeType="1" noTextEdit="1"/>
              </p:cNvSpPr>
              <p:nvPr>
                <p:ph idx="1"/>
              </p:nvPr>
            </p:nvSpPr>
            <p:spPr>
              <a:xfrm>
                <a:off x="131181" y="863445"/>
                <a:ext cx="7923322" cy="4027190"/>
              </a:xfrm>
              <a:blipFill>
                <a:blip r:embed="rId2"/>
                <a:stretch>
                  <a:fillRect l="-1078" t="-197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Content Placeholder 4">
                <a:extLst>
                  <a:ext uri="{FF2B5EF4-FFF2-40B4-BE49-F238E27FC236}">
                    <a16:creationId xmlns:a16="http://schemas.microsoft.com/office/drawing/2014/main" id="{78401A20-C9AD-3737-880B-18EC1349BDDB}"/>
                  </a:ext>
                </a:extLst>
              </p:cNvPr>
              <p:cNvSpPr txBox="1">
                <a:spLocks/>
              </p:cNvSpPr>
              <p:nvPr/>
            </p:nvSpPr>
            <p:spPr>
              <a:xfrm>
                <a:off x="8472792" y="1505626"/>
                <a:ext cx="3587445" cy="3385008"/>
              </a:xfrm>
              <a:prstGeom prst="rect">
                <a:avLst/>
              </a:prstGeom>
              <a:solidFill>
                <a:schemeClr val="bg1">
                  <a:lumMod val="95000"/>
                </a:schemeClr>
              </a:solidFill>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solidFill>
                      <a:schemeClr val="tx2"/>
                    </a:solidFill>
                  </a:rPr>
                  <a:t>Objective Function</a:t>
                </a:r>
              </a:p>
              <a:p>
                <a:pPr marL="0" indent="0">
                  <a:buNone/>
                </a:pPr>
                <a:r>
                  <a:rPr lang="en-US" dirty="0"/>
                  <a:t>Maximize,</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IN" dirty="0"/>
              </a:p>
              <a:p>
                <a:pPr>
                  <a:buClr>
                    <a:schemeClr val="accent6"/>
                  </a:buClr>
                </a:pPr>
                <a:r>
                  <a:rPr lang="en-US" dirty="0">
                    <a:solidFill>
                      <a:schemeClr val="tx2"/>
                    </a:solidFill>
                  </a:rPr>
                  <a:t>Subject to Constraints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≤450</m:t>
                      </m:r>
                    </m:oMath>
                  </m:oMathPara>
                </a14:m>
                <a:endParaRPr lang="en-IN" i="1"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≤600</m:t>
                      </m:r>
                    </m:oMath>
                  </m:oMathPara>
                </a14:m>
                <a:endParaRPr lang="en-IN" i="1" dirty="0"/>
              </a:p>
              <a:p>
                <a:pPr>
                  <a:buClr>
                    <a:schemeClr val="accent6"/>
                  </a:buClr>
                </a:pPr>
                <a:r>
                  <a:rPr lang="en-US" dirty="0">
                    <a:solidFill>
                      <a:schemeClr val="tx2"/>
                    </a:solidFill>
                  </a:rPr>
                  <a:t>Non-negativity Constraint</a:t>
                </a:r>
              </a:p>
              <a:p>
                <a:pPr marL="0" indent="0">
                  <a:buNone/>
                </a:pP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≥0</m:t>
                    </m:r>
                  </m:oMath>
                </a14:m>
                <a:endParaRPr lang="en-IN" dirty="0">
                  <a:solidFill>
                    <a:schemeClr val="tx2"/>
                  </a:solidFill>
                </a:endParaRPr>
              </a:p>
              <a:p>
                <a:pPr marL="0" indent="0">
                  <a:buNone/>
                </a:pPr>
                <a:endParaRPr lang="en-IN" dirty="0">
                  <a:solidFill>
                    <a:schemeClr val="tx2"/>
                  </a:solidFill>
                </a:endParaRPr>
              </a:p>
              <a:p>
                <a:pPr marL="0" indent="0">
                  <a:buNone/>
                </a:pPr>
                <a:endParaRPr lang="en-IN" dirty="0"/>
              </a:p>
              <a:p>
                <a:pPr marL="0" indent="0">
                  <a:buNone/>
                </a:pPr>
                <a:endParaRPr lang="en-US" dirty="0"/>
              </a:p>
              <a:p>
                <a:endParaRPr lang="en-IN" dirty="0"/>
              </a:p>
            </p:txBody>
          </p:sp>
        </mc:Choice>
        <mc:Fallback xmlns="">
          <p:sp>
            <p:nvSpPr>
              <p:cNvPr id="6" name="Content Placeholder 4">
                <a:extLst>
                  <a:ext uri="{FF2B5EF4-FFF2-40B4-BE49-F238E27FC236}">
                    <a16:creationId xmlns:a16="http://schemas.microsoft.com/office/drawing/2014/main" id="{78401A20-C9AD-3737-880B-18EC1349BDDB}"/>
                  </a:ext>
                </a:extLst>
              </p:cNvPr>
              <p:cNvSpPr txBox="1">
                <a:spLocks noRot="1" noChangeAspect="1" noMove="1" noResize="1" noEditPoints="1" noAdjustHandles="1" noChangeArrowheads="1" noChangeShapeType="1" noTextEdit="1"/>
              </p:cNvSpPr>
              <p:nvPr/>
            </p:nvSpPr>
            <p:spPr>
              <a:xfrm>
                <a:off x="8472792" y="1505626"/>
                <a:ext cx="3587445" cy="3385008"/>
              </a:xfrm>
              <a:prstGeom prst="rect">
                <a:avLst/>
              </a:prstGeom>
              <a:blipFill>
                <a:blip r:embed="rId3"/>
                <a:stretch>
                  <a:fillRect l="-2721" t="-2342"/>
                </a:stretch>
              </a:blipFill>
            </p:spPr>
            <p:txBody>
              <a:bodyPr/>
              <a:lstStyle/>
              <a:p>
                <a:r>
                  <a:rPr lang="en-IN">
                    <a:noFill/>
                  </a:rPr>
                  <a:t> </a:t>
                </a:r>
              </a:p>
            </p:txBody>
          </p:sp>
        </mc:Fallback>
      </mc:AlternateContent>
      <p:sp>
        <p:nvSpPr>
          <p:cNvPr id="7" name="Content Placeholder 4">
            <a:extLst>
              <a:ext uri="{FF2B5EF4-FFF2-40B4-BE49-F238E27FC236}">
                <a16:creationId xmlns:a16="http://schemas.microsoft.com/office/drawing/2014/main" id="{AB96F624-7557-DD0D-0BDA-A1E6E90442D7}"/>
              </a:ext>
            </a:extLst>
          </p:cNvPr>
          <p:cNvSpPr txBox="1">
            <a:spLocks/>
          </p:cNvSpPr>
          <p:nvPr/>
        </p:nvSpPr>
        <p:spPr>
          <a:xfrm>
            <a:off x="8729592" y="1705705"/>
            <a:ext cx="5819677"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dirty="0"/>
          </a:p>
        </p:txBody>
      </p:sp>
      <p:sp>
        <p:nvSpPr>
          <p:cNvPr id="3" name="TextBox 2">
            <a:extLst>
              <a:ext uri="{FF2B5EF4-FFF2-40B4-BE49-F238E27FC236}">
                <a16:creationId xmlns:a16="http://schemas.microsoft.com/office/drawing/2014/main" id="{C9279E2E-4C06-FE27-5BCA-0BCAC4679435}"/>
              </a:ext>
            </a:extLst>
          </p:cNvPr>
          <p:cNvSpPr txBox="1"/>
          <p:nvPr/>
        </p:nvSpPr>
        <p:spPr>
          <a:xfrm>
            <a:off x="644828" y="5685059"/>
            <a:ext cx="10902344" cy="461665"/>
          </a:xfrm>
          <a:prstGeom prst="rect">
            <a:avLst/>
          </a:prstGeom>
          <a:solidFill>
            <a:srgbClr val="C00000"/>
          </a:solidFill>
        </p:spPr>
        <p:txBody>
          <a:bodyPr wrap="none" rtlCol="0">
            <a:spAutoFit/>
          </a:bodyPr>
          <a:lstStyle/>
          <a:p>
            <a:r>
              <a:rPr lang="en-IN" sz="2400" dirty="0">
                <a:solidFill>
                  <a:schemeClr val="bg1"/>
                </a:solidFill>
              </a:rPr>
              <a:t>Slack variables represent idle recourses, they contribute Zero to the Objective Function.  </a:t>
            </a:r>
          </a:p>
        </p:txBody>
      </p:sp>
    </p:spTree>
    <p:extLst>
      <p:ext uri="{BB962C8B-B14F-4D97-AF65-F5344CB8AC3E}">
        <p14:creationId xmlns:p14="http://schemas.microsoft.com/office/powerpoint/2010/main" val="64860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500"/>
                                        <p:tgtEl>
                                          <p:spTgt spid="4">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500"/>
                                        <p:tgtEl>
                                          <p:spTgt spid="4">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fade">
                                      <p:cBhvr>
                                        <p:cTn id="44" dur="500"/>
                                        <p:tgtEl>
                                          <p:spTgt spid="4">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Effect transition="in" filter="fade">
                                      <p:cBhvr>
                                        <p:cTn id="49" dur="500"/>
                                        <p:tgtEl>
                                          <p:spTgt spid="4">
                                            <p:txEl>
                                              <p:pRg st="7" end="7"/>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7150E-3D5C-A4BA-3186-7E3D113D33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F3C9F-8298-ED7A-A3FE-860F541F5B85}"/>
              </a:ext>
            </a:extLst>
          </p:cNvPr>
          <p:cNvSpPr>
            <a:spLocks noGrp="1"/>
          </p:cNvSpPr>
          <p:nvPr>
            <p:ph type="title"/>
          </p:nvPr>
        </p:nvSpPr>
        <p:spPr/>
        <p:txBody>
          <a:bodyPr/>
          <a:lstStyle/>
          <a:p>
            <a:r>
              <a:rPr lang="en-US" dirty="0"/>
              <a:t>Problem – 5 </a:t>
            </a:r>
            <a:r>
              <a:rPr lang="en-US" dirty="0">
                <a:solidFill>
                  <a:schemeClr val="accent6"/>
                </a:solidFill>
              </a:rPr>
              <a:t>Simplex Method</a:t>
            </a:r>
            <a:endParaRPr lang="en-IN"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35FFED9-EA7B-4EBA-92F4-F2C0C668A13A}"/>
                  </a:ext>
                </a:extLst>
              </p:cNvPr>
              <p:cNvSpPr>
                <a:spLocks noGrp="1"/>
              </p:cNvSpPr>
              <p:nvPr>
                <p:ph idx="1"/>
              </p:nvPr>
            </p:nvSpPr>
            <p:spPr>
              <a:xfrm>
                <a:off x="131181" y="863444"/>
                <a:ext cx="7923322" cy="5624905"/>
              </a:xfrm>
            </p:spPr>
            <p:txBody>
              <a:bodyPr/>
              <a:lstStyle/>
              <a:p>
                <a:pPr marL="0" indent="0">
                  <a:buNone/>
                </a:pPr>
                <a:r>
                  <a:rPr lang="en-US" dirty="0">
                    <a:solidFill>
                      <a:srgbClr val="C00000"/>
                    </a:solidFill>
                  </a:rPr>
                  <a:t>Step-3 : Find the Initial Basic Feasible Solution</a:t>
                </a:r>
              </a:p>
              <a:p>
                <a:r>
                  <a:rPr lang="en-US" dirty="0"/>
                  <a:t>In a simplex method start is made with a feasible solution, which we shall get by assuming that the profit earned is zero. </a:t>
                </a:r>
              </a:p>
              <a:p>
                <a:r>
                  <a:rPr lang="en-IN" dirty="0">
                    <a:solidFill>
                      <a:schemeClr val="tx1"/>
                    </a:solidFill>
                  </a:rPr>
                  <a:t>So, the decision variables,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1</m:t>
                        </m:r>
                      </m:sub>
                    </m:sSub>
                  </m:oMath>
                </a14:m>
                <a:r>
                  <a:rPr lang="en-IN" dirty="0">
                    <a:solidFill>
                      <a:srgbClr val="C00000"/>
                    </a:solidFill>
                  </a:rPr>
                  <a:t> and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2</m:t>
                        </m:r>
                      </m:sub>
                    </m:sSub>
                  </m:oMath>
                </a14:m>
                <a:r>
                  <a:rPr lang="en-IN" dirty="0">
                    <a:solidFill>
                      <a:srgbClr val="C00000"/>
                    </a:solidFill>
                  </a:rPr>
                  <a:t> should be taken as Zero</a:t>
                </a:r>
                <a:r>
                  <a:rPr lang="en-IN" dirty="0">
                    <a:solidFill>
                      <a:schemeClr val="tx1"/>
                    </a:solidFill>
                  </a:rPr>
                  <a:t>. These variables are called </a:t>
                </a:r>
                <a:r>
                  <a:rPr lang="en-IN" dirty="0">
                    <a:solidFill>
                      <a:srgbClr val="0070C0"/>
                    </a:solidFill>
                  </a:rPr>
                  <a:t>Non-basic Variables</a:t>
                </a:r>
                <a:r>
                  <a:rPr lang="en-IN" dirty="0">
                    <a:solidFill>
                      <a:schemeClr val="tx1"/>
                    </a:solidFill>
                  </a:rPr>
                  <a:t>. </a:t>
                </a:r>
              </a:p>
              <a:p>
                <a:r>
                  <a:rPr lang="en-IN" dirty="0"/>
                  <a:t>Substituting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=0</m:t>
                    </m:r>
                  </m:oMath>
                </a14:m>
                <a:r>
                  <a:rPr lang="en-IN" dirty="0"/>
                  <a:t> in the constraints to get the </a:t>
                </a:r>
                <a:r>
                  <a:rPr lang="en-IN" dirty="0">
                    <a:solidFill>
                      <a:srgbClr val="0070C0"/>
                    </a:solidFill>
                  </a:rPr>
                  <a:t>Basic Variables</a:t>
                </a:r>
                <a:r>
                  <a:rPr lang="en-IN"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oMath>
                </a14:m>
                <a:r>
                  <a:rPr lang="en-IN"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oMath>
                </a14:m>
                <a:r>
                  <a:rPr lang="en-IN" dirty="0"/>
                  <a:t>. </a:t>
                </a:r>
              </a:p>
              <a:p>
                <a:pPr marL="282575" indent="0">
                  <a:buNone/>
                </a:pPr>
                <a:r>
                  <a:rPr lang="en-IN" dirty="0">
                    <a:solidFill>
                      <a:schemeClr val="tx1"/>
                    </a:solidFill>
                  </a:rPr>
                  <a:t>Therefore,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=450</m:t>
                      </m:r>
                    </m:oMath>
                  </m:oMathPara>
                </a14:m>
                <a:endParaRPr lang="en-US" b="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=600</m:t>
                      </m:r>
                    </m:oMath>
                  </m:oMathPara>
                </a14:m>
                <a:endParaRPr lang="en-IN" dirty="0">
                  <a:solidFill>
                    <a:schemeClr val="tx1"/>
                  </a:solidFill>
                </a:endParaRPr>
              </a:p>
              <a:p>
                <a:pPr marL="282575" indent="0">
                  <a:buNone/>
                </a:pPr>
                <a:r>
                  <a:rPr lang="en-IN" dirty="0"/>
                  <a:t>and hence,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=0</m:t>
                      </m:r>
                    </m:oMath>
                  </m:oMathPara>
                </a14:m>
                <a:endParaRPr lang="en-IN" dirty="0"/>
              </a:p>
              <a:p>
                <a:r>
                  <a:rPr lang="en-IN" dirty="0"/>
                  <a:t>Which is called the </a:t>
                </a:r>
                <a:r>
                  <a:rPr lang="en-IN" b="1" dirty="0"/>
                  <a:t>Initial Basic Feasible Solution</a:t>
                </a:r>
                <a:r>
                  <a:rPr lang="en-IN" dirty="0"/>
                  <a:t>. </a:t>
                </a:r>
              </a:p>
              <a:p>
                <a:pPr marL="0" indent="0">
                  <a:buNone/>
                </a:pPr>
                <a:endParaRPr lang="en-IN" dirty="0">
                  <a:solidFill>
                    <a:schemeClr val="tx1"/>
                  </a:solidFill>
                </a:endParaRPr>
              </a:p>
            </p:txBody>
          </p:sp>
        </mc:Choice>
        <mc:Fallback xmlns="">
          <p:sp>
            <p:nvSpPr>
              <p:cNvPr id="4" name="Content Placeholder 2">
                <a:extLst>
                  <a:ext uri="{FF2B5EF4-FFF2-40B4-BE49-F238E27FC236}">
                    <a16:creationId xmlns:a16="http://schemas.microsoft.com/office/drawing/2014/main" id="{735FFED9-EA7B-4EBA-92F4-F2C0C668A13A}"/>
                  </a:ext>
                </a:extLst>
              </p:cNvPr>
              <p:cNvSpPr>
                <a:spLocks noGrp="1" noRot="1" noChangeAspect="1" noMove="1" noResize="1" noEditPoints="1" noAdjustHandles="1" noChangeArrowheads="1" noChangeShapeType="1" noTextEdit="1"/>
              </p:cNvSpPr>
              <p:nvPr>
                <p:ph idx="1"/>
              </p:nvPr>
            </p:nvSpPr>
            <p:spPr>
              <a:xfrm>
                <a:off x="131181" y="863444"/>
                <a:ext cx="7923322" cy="5624905"/>
              </a:xfrm>
              <a:blipFill>
                <a:blip r:embed="rId2"/>
                <a:stretch>
                  <a:fillRect l="-1232" t="-1410" r="-12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Content Placeholder 4">
                <a:extLst>
                  <a:ext uri="{FF2B5EF4-FFF2-40B4-BE49-F238E27FC236}">
                    <a16:creationId xmlns:a16="http://schemas.microsoft.com/office/drawing/2014/main" id="{5780AA4A-77CA-13B7-3C52-D3C7FDEE7BC6}"/>
                  </a:ext>
                </a:extLst>
              </p:cNvPr>
              <p:cNvSpPr txBox="1">
                <a:spLocks/>
              </p:cNvSpPr>
              <p:nvPr/>
            </p:nvSpPr>
            <p:spPr>
              <a:xfrm>
                <a:off x="8219872" y="1505626"/>
                <a:ext cx="3840365" cy="3854314"/>
              </a:xfrm>
              <a:prstGeom prst="rect">
                <a:avLst/>
              </a:prstGeom>
              <a:solidFill>
                <a:schemeClr val="accent6">
                  <a:lumMod val="20000"/>
                  <a:lumOff val="80000"/>
                </a:schemeClr>
              </a:solidFill>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b="1" u="sng" dirty="0"/>
                  <a:t>Standard Form</a:t>
                </a:r>
              </a:p>
              <a:p>
                <a:r>
                  <a:rPr lang="en-IN" dirty="0">
                    <a:solidFill>
                      <a:schemeClr val="tx2"/>
                    </a:solidFill>
                  </a:rPr>
                  <a:t>Objective Function</a:t>
                </a:r>
              </a:p>
              <a:p>
                <a:pPr marL="0" indent="0">
                  <a:buNone/>
                </a:pPr>
                <a:r>
                  <a:rPr lang="en-US" dirty="0"/>
                  <a:t>Maximize,</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m:oMathPara>
                </a14:m>
                <a:endParaRPr lang="en-IN" dirty="0"/>
              </a:p>
              <a:p>
                <a:pPr>
                  <a:buClr>
                    <a:schemeClr val="accent6"/>
                  </a:buClr>
                </a:pPr>
                <a:r>
                  <a:rPr lang="en-US" dirty="0">
                    <a:solidFill>
                      <a:schemeClr val="tx2"/>
                    </a:solidFill>
                  </a:rPr>
                  <a:t>Subject to Constraints</a:t>
                </a:r>
              </a:p>
              <a:p>
                <a:pPr marL="0" indent="0">
                  <a:buClr>
                    <a:schemeClr val="accent6"/>
                  </a:buCl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=450</m:t>
                      </m:r>
                    </m:oMath>
                  </m:oMathPara>
                </a14:m>
                <a:endParaRPr lang="en-US" i="1" dirty="0">
                  <a:latin typeface="Cambria Math" panose="02040503050406030204" pitchFamily="18" charset="0"/>
                </a:endParaRPr>
              </a:p>
              <a:p>
                <a:pPr marL="0" indent="0">
                  <a:buClr>
                    <a:schemeClr val="accent6"/>
                  </a:buCl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=600</m:t>
                      </m:r>
                    </m:oMath>
                  </m:oMathPara>
                </a14:m>
                <a:endParaRPr lang="en-IN" i="1" dirty="0"/>
              </a:p>
              <a:p>
                <a:pPr>
                  <a:buClr>
                    <a:schemeClr val="accent6"/>
                  </a:buClr>
                </a:pPr>
                <a:r>
                  <a:rPr lang="en-US" dirty="0">
                    <a:solidFill>
                      <a:schemeClr val="tx2"/>
                    </a:solidFill>
                  </a:rPr>
                  <a:t>Non-negativity Constraint</a:t>
                </a:r>
              </a:p>
              <a:p>
                <a:pPr marL="0" indent="0">
                  <a:buNone/>
                </a:pP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≥0</m:t>
                    </m:r>
                  </m:oMath>
                </a14:m>
                <a:endParaRPr lang="en-IN" dirty="0">
                  <a:solidFill>
                    <a:schemeClr val="tx2"/>
                  </a:solidFill>
                </a:endParaRPr>
              </a:p>
              <a:p>
                <a:pPr marL="0" indent="0">
                  <a:buNone/>
                </a:pPr>
                <a:endParaRPr lang="en-IN" dirty="0"/>
              </a:p>
              <a:p>
                <a:pPr marL="0" indent="0">
                  <a:buNone/>
                </a:pPr>
                <a:endParaRPr lang="en-US" dirty="0"/>
              </a:p>
              <a:p>
                <a:endParaRPr lang="en-IN" dirty="0"/>
              </a:p>
            </p:txBody>
          </p:sp>
        </mc:Choice>
        <mc:Fallback xmlns="">
          <p:sp>
            <p:nvSpPr>
              <p:cNvPr id="6" name="Content Placeholder 4">
                <a:extLst>
                  <a:ext uri="{FF2B5EF4-FFF2-40B4-BE49-F238E27FC236}">
                    <a16:creationId xmlns:a16="http://schemas.microsoft.com/office/drawing/2014/main" id="{5780AA4A-77CA-13B7-3C52-D3C7FDEE7BC6}"/>
                  </a:ext>
                </a:extLst>
              </p:cNvPr>
              <p:cNvSpPr txBox="1">
                <a:spLocks noRot="1" noChangeAspect="1" noMove="1" noResize="1" noEditPoints="1" noAdjustHandles="1" noChangeArrowheads="1" noChangeShapeType="1" noTextEdit="1"/>
              </p:cNvSpPr>
              <p:nvPr/>
            </p:nvSpPr>
            <p:spPr>
              <a:xfrm>
                <a:off x="8219872" y="1505626"/>
                <a:ext cx="3840365" cy="3854314"/>
              </a:xfrm>
              <a:prstGeom prst="rect">
                <a:avLst/>
              </a:prstGeom>
              <a:blipFill>
                <a:blip r:embed="rId3"/>
                <a:stretch>
                  <a:fillRect l="-2381" t="-2057"/>
                </a:stretch>
              </a:blipFill>
            </p:spPr>
            <p:txBody>
              <a:bodyPr/>
              <a:lstStyle/>
              <a:p>
                <a:r>
                  <a:rPr lang="en-IN">
                    <a:noFill/>
                  </a:rPr>
                  <a:t> </a:t>
                </a:r>
              </a:p>
            </p:txBody>
          </p:sp>
        </mc:Fallback>
      </mc:AlternateContent>
      <p:sp>
        <p:nvSpPr>
          <p:cNvPr id="7" name="Content Placeholder 4">
            <a:extLst>
              <a:ext uri="{FF2B5EF4-FFF2-40B4-BE49-F238E27FC236}">
                <a16:creationId xmlns:a16="http://schemas.microsoft.com/office/drawing/2014/main" id="{48163874-68AF-A708-8B54-D246032512B7}"/>
              </a:ext>
            </a:extLst>
          </p:cNvPr>
          <p:cNvSpPr txBox="1">
            <a:spLocks/>
          </p:cNvSpPr>
          <p:nvPr/>
        </p:nvSpPr>
        <p:spPr>
          <a:xfrm>
            <a:off x="8729592" y="1705705"/>
            <a:ext cx="5819677"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dirty="0"/>
          </a:p>
        </p:txBody>
      </p:sp>
    </p:spTree>
    <p:extLst>
      <p:ext uri="{BB962C8B-B14F-4D97-AF65-F5344CB8AC3E}">
        <p14:creationId xmlns:p14="http://schemas.microsoft.com/office/powerpoint/2010/main" val="48447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fade">
                                      <p:cBhvr>
                                        <p:cTn id="30" dur="500"/>
                                        <p:tgtEl>
                                          <p:spTgt spid="4">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6" end="6"/>
                                            </p:txEl>
                                          </p:spTgt>
                                        </p:tgtEl>
                                        <p:attrNameLst>
                                          <p:attrName>style.visibility</p:attrName>
                                        </p:attrNameLst>
                                      </p:cBhvr>
                                      <p:to>
                                        <p:strVal val="visible"/>
                                      </p:to>
                                    </p:set>
                                    <p:animEffect transition="in" filter="fade">
                                      <p:cBhvr>
                                        <p:cTn id="38" dur="500"/>
                                        <p:tgtEl>
                                          <p:spTgt spid="4">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Effect transition="in" filter="fade">
                                      <p:cBhvr>
                                        <p:cTn id="43" dur="500"/>
                                        <p:tgtEl>
                                          <p:spTgt spid="4">
                                            <p:txEl>
                                              <p:pRg st="7" end="7"/>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8" end="8"/>
                                            </p:txEl>
                                          </p:spTgt>
                                        </p:tgtEl>
                                        <p:attrNameLst>
                                          <p:attrName>style.visibility</p:attrName>
                                        </p:attrNameLst>
                                      </p:cBhvr>
                                      <p:to>
                                        <p:strVal val="visible"/>
                                      </p:to>
                                    </p:set>
                                    <p:animEffect transition="in" filter="fade">
                                      <p:cBhvr>
                                        <p:cTn id="46" dur="500"/>
                                        <p:tgtEl>
                                          <p:spTgt spid="4">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
                                            <p:txEl>
                                              <p:pRg st="9" end="9"/>
                                            </p:txEl>
                                          </p:spTgt>
                                        </p:tgtEl>
                                        <p:attrNameLst>
                                          <p:attrName>style.visibility</p:attrName>
                                        </p:attrNameLst>
                                      </p:cBhvr>
                                      <p:to>
                                        <p:strVal val="visible"/>
                                      </p:to>
                                    </p:set>
                                    <p:animEffect transition="in" filter="fade">
                                      <p:cBhvr>
                                        <p:cTn id="5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4AB46-8489-CA4D-C297-3C948C2FF8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7A3E85-DD58-E3A8-8A41-BFE05A358D6E}"/>
              </a:ext>
            </a:extLst>
          </p:cNvPr>
          <p:cNvSpPr>
            <a:spLocks noGrp="1"/>
          </p:cNvSpPr>
          <p:nvPr>
            <p:ph type="title"/>
          </p:nvPr>
        </p:nvSpPr>
        <p:spPr/>
        <p:txBody>
          <a:bodyPr/>
          <a:lstStyle/>
          <a:p>
            <a:r>
              <a:rPr lang="en-US" dirty="0"/>
              <a:t>Problem – 5 </a:t>
            </a:r>
            <a:r>
              <a:rPr lang="en-US" dirty="0">
                <a:solidFill>
                  <a:schemeClr val="accent6"/>
                </a:solidFill>
              </a:rPr>
              <a:t>Simplex Method</a:t>
            </a:r>
            <a:endParaRPr lang="en-IN" dirty="0"/>
          </a:p>
        </p:txBody>
      </p:sp>
      <p:sp>
        <p:nvSpPr>
          <p:cNvPr id="4" name="Content Placeholder 2">
            <a:extLst>
              <a:ext uri="{FF2B5EF4-FFF2-40B4-BE49-F238E27FC236}">
                <a16:creationId xmlns:a16="http://schemas.microsoft.com/office/drawing/2014/main" id="{C5F2049A-C53F-4BD4-90F8-176CF857F8BD}"/>
              </a:ext>
            </a:extLst>
          </p:cNvPr>
          <p:cNvSpPr>
            <a:spLocks noGrp="1"/>
          </p:cNvSpPr>
          <p:nvPr>
            <p:ph idx="1"/>
          </p:nvPr>
        </p:nvSpPr>
        <p:spPr>
          <a:xfrm>
            <a:off x="131181" y="863444"/>
            <a:ext cx="8598412" cy="1101543"/>
          </a:xfrm>
        </p:spPr>
        <p:txBody>
          <a:bodyPr/>
          <a:lstStyle/>
          <a:p>
            <a:pPr marL="0" indent="0">
              <a:buNone/>
            </a:pPr>
            <a:r>
              <a:rPr lang="en-US" dirty="0">
                <a:solidFill>
                  <a:srgbClr val="C00000"/>
                </a:solidFill>
              </a:rPr>
              <a:t>Step-4 : Prepare a Simplex Table</a:t>
            </a:r>
          </a:p>
          <a:p>
            <a:r>
              <a:rPr lang="en-US" sz="2000" dirty="0"/>
              <a:t>The initial basic feasible solution obtained and the problem in standard form can be expressed in the form of a table, called </a:t>
            </a:r>
            <a:r>
              <a:rPr lang="en-US" sz="2000" b="1" dirty="0"/>
              <a:t>Simplex Table</a:t>
            </a:r>
            <a:r>
              <a:rPr lang="en-US" sz="2000" dirty="0"/>
              <a:t>.</a:t>
            </a:r>
          </a:p>
        </p:txBody>
      </p:sp>
      <mc:AlternateContent xmlns:mc="http://schemas.openxmlformats.org/markup-compatibility/2006" xmlns:a14="http://schemas.microsoft.com/office/drawing/2010/main">
        <mc:Choice Requires="a14">
          <p:sp>
            <p:nvSpPr>
              <p:cNvPr id="6" name="Content Placeholder 4">
                <a:extLst>
                  <a:ext uri="{FF2B5EF4-FFF2-40B4-BE49-F238E27FC236}">
                    <a16:creationId xmlns:a16="http://schemas.microsoft.com/office/drawing/2014/main" id="{FE2BB71C-3C43-92C9-4E31-6EA243F61236}"/>
                  </a:ext>
                </a:extLst>
              </p:cNvPr>
              <p:cNvSpPr txBox="1">
                <a:spLocks/>
              </p:cNvSpPr>
              <p:nvPr/>
            </p:nvSpPr>
            <p:spPr>
              <a:xfrm>
                <a:off x="8803532" y="863444"/>
                <a:ext cx="3257287" cy="4447703"/>
              </a:xfrm>
              <a:prstGeom prst="rect">
                <a:avLst/>
              </a:prstGeom>
              <a:solidFill>
                <a:schemeClr val="accent6">
                  <a:lumMod val="20000"/>
                  <a:lumOff val="80000"/>
                </a:schemeClr>
              </a:solidFill>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000" b="1" u="sng" dirty="0"/>
                  <a:t>Standard Form</a:t>
                </a:r>
              </a:p>
              <a:p>
                <a:r>
                  <a:rPr lang="en-IN" sz="2000" dirty="0">
                    <a:solidFill>
                      <a:schemeClr val="tx2"/>
                    </a:solidFill>
                  </a:rPr>
                  <a:t>Objective Function</a:t>
                </a:r>
              </a:p>
              <a:p>
                <a:pPr marL="0" indent="0">
                  <a:buNone/>
                </a:pPr>
                <a:r>
                  <a:rPr lang="en-US" sz="2000" dirty="0"/>
                  <a:t>Maximize,</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=3</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+4</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1</m:t>
                          </m:r>
                        </m:sub>
                      </m:sSub>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2</m:t>
                          </m:r>
                        </m:sub>
                      </m:sSub>
                    </m:oMath>
                  </m:oMathPara>
                </a14:m>
                <a:endParaRPr lang="en-IN" sz="2000" dirty="0"/>
              </a:p>
              <a:p>
                <a:pPr>
                  <a:buClr>
                    <a:schemeClr val="accent6"/>
                  </a:buClr>
                </a:pPr>
                <a:r>
                  <a:rPr lang="en-US" sz="2000" dirty="0">
                    <a:solidFill>
                      <a:schemeClr val="tx2"/>
                    </a:solidFill>
                  </a:rPr>
                  <a:t>Subject to Constraints</a:t>
                </a:r>
              </a:p>
              <a:p>
                <a:pPr marL="0" indent="0">
                  <a:buClr>
                    <a:schemeClr val="accent6"/>
                  </a:buClr>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1</m:t>
                          </m:r>
                        </m:sub>
                      </m:sSub>
                      <m:r>
                        <a:rPr lang="en-US" sz="2000" i="1">
                          <a:latin typeface="Cambria Math" panose="02040503050406030204" pitchFamily="18" charset="0"/>
                        </a:rPr>
                        <m:t>=450</m:t>
                      </m:r>
                    </m:oMath>
                  </m:oMathPara>
                </a14:m>
                <a:endParaRPr lang="en-US" sz="2000" i="1" dirty="0">
                  <a:latin typeface="Cambria Math" panose="02040503050406030204" pitchFamily="18" charset="0"/>
                </a:endParaRPr>
              </a:p>
              <a:p>
                <a:pPr marL="0" indent="0">
                  <a:buClr>
                    <a:schemeClr val="accent6"/>
                  </a:buClr>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2</m:t>
                          </m:r>
                        </m:sub>
                      </m:sSub>
                      <m:r>
                        <a:rPr lang="en-US" sz="2000" i="1">
                          <a:latin typeface="Cambria Math" panose="02040503050406030204" pitchFamily="18" charset="0"/>
                        </a:rPr>
                        <m:t>=600</m:t>
                      </m:r>
                    </m:oMath>
                  </m:oMathPara>
                </a14:m>
                <a:endParaRPr lang="en-IN" sz="2000" i="1" dirty="0"/>
              </a:p>
              <a:p>
                <a:pPr>
                  <a:buClr>
                    <a:schemeClr val="accent6"/>
                  </a:buClr>
                </a:pPr>
                <a:r>
                  <a:rPr lang="en-US" sz="2000" dirty="0">
                    <a:solidFill>
                      <a:schemeClr val="tx2"/>
                    </a:solidFill>
                  </a:rPr>
                  <a:t>Non-negativity Constraint</a:t>
                </a:r>
              </a:p>
              <a:p>
                <a:pPr marL="0" indent="0">
                  <a:buNone/>
                </a:pPr>
                <a:r>
                  <a:rPr lang="en-US" sz="2000" dirty="0"/>
                  <a:t>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2</m:t>
                        </m:r>
                      </m:sub>
                    </m:sSub>
                    <m:r>
                      <a:rPr lang="en-US" sz="2000" i="1">
                        <a:latin typeface="Cambria Math" panose="02040503050406030204" pitchFamily="18" charset="0"/>
                      </a:rPr>
                      <m:t>≥0</m:t>
                    </m:r>
                  </m:oMath>
                </a14:m>
                <a:endParaRPr lang="en-IN" sz="2000" dirty="0">
                  <a:solidFill>
                    <a:schemeClr val="tx2"/>
                  </a:solidFill>
                </a:endParaRPr>
              </a:p>
              <a:p>
                <a:pPr marL="0" indent="0">
                  <a:buNone/>
                </a:pPr>
                <a:r>
                  <a:rPr lang="en-IN" sz="2000" b="1" u="sng" dirty="0"/>
                  <a:t>Initial Basic Feasible Solution</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1</m:t>
                          </m:r>
                        </m:sub>
                      </m:sSub>
                      <m:r>
                        <a:rPr lang="en-US" sz="2000" i="1">
                          <a:latin typeface="Cambria Math" panose="02040503050406030204" pitchFamily="18" charset="0"/>
                        </a:rPr>
                        <m:t>=450</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2</m:t>
                          </m:r>
                        </m:sub>
                      </m:sSub>
                      <m:r>
                        <a:rPr lang="en-US" sz="2000" i="1">
                          <a:latin typeface="Cambria Math" panose="02040503050406030204" pitchFamily="18" charset="0"/>
                        </a:rPr>
                        <m:t>=600</m:t>
                      </m:r>
                    </m:oMath>
                  </m:oMathPara>
                </a14:m>
                <a:endParaRPr lang="en-IN"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=0</m:t>
                      </m:r>
                    </m:oMath>
                  </m:oMathPara>
                </a14:m>
                <a:endParaRPr lang="en-IN" sz="2000" dirty="0"/>
              </a:p>
            </p:txBody>
          </p:sp>
        </mc:Choice>
        <mc:Fallback xmlns="">
          <p:sp>
            <p:nvSpPr>
              <p:cNvPr id="6" name="Content Placeholder 4">
                <a:extLst>
                  <a:ext uri="{FF2B5EF4-FFF2-40B4-BE49-F238E27FC236}">
                    <a16:creationId xmlns:a16="http://schemas.microsoft.com/office/drawing/2014/main" id="{FE2BB71C-3C43-92C9-4E31-6EA243F61236}"/>
                  </a:ext>
                </a:extLst>
              </p:cNvPr>
              <p:cNvSpPr txBox="1">
                <a:spLocks noRot="1" noChangeAspect="1" noMove="1" noResize="1" noEditPoints="1" noAdjustHandles="1" noChangeArrowheads="1" noChangeShapeType="1" noTextEdit="1"/>
              </p:cNvSpPr>
              <p:nvPr/>
            </p:nvSpPr>
            <p:spPr>
              <a:xfrm>
                <a:off x="8803532" y="863444"/>
                <a:ext cx="3257287" cy="4447703"/>
              </a:xfrm>
              <a:prstGeom prst="rect">
                <a:avLst/>
              </a:prstGeom>
              <a:blipFill>
                <a:blip r:embed="rId2"/>
                <a:stretch>
                  <a:fillRect l="-1873" t="-1372" r="-936"/>
                </a:stretch>
              </a:blipFill>
            </p:spPr>
            <p:txBody>
              <a:bodyPr/>
              <a:lstStyle/>
              <a:p>
                <a:r>
                  <a:rPr lang="en-IN">
                    <a:noFill/>
                  </a:rPr>
                  <a:t> </a:t>
                </a:r>
              </a:p>
            </p:txBody>
          </p:sp>
        </mc:Fallback>
      </mc:AlternateContent>
      <p:sp>
        <p:nvSpPr>
          <p:cNvPr id="7" name="Content Placeholder 4">
            <a:extLst>
              <a:ext uri="{FF2B5EF4-FFF2-40B4-BE49-F238E27FC236}">
                <a16:creationId xmlns:a16="http://schemas.microsoft.com/office/drawing/2014/main" id="{2D32CE43-90E3-024E-F416-1C1BC3DF0B1A}"/>
              </a:ext>
            </a:extLst>
          </p:cNvPr>
          <p:cNvSpPr txBox="1">
            <a:spLocks/>
          </p:cNvSpPr>
          <p:nvPr/>
        </p:nvSpPr>
        <p:spPr>
          <a:xfrm>
            <a:off x="8729592" y="1705705"/>
            <a:ext cx="5819677"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dirty="0"/>
          </a:p>
        </p:txBody>
      </p:sp>
      <p:cxnSp>
        <p:nvCxnSpPr>
          <p:cNvPr id="3" name="Straight Connector 2">
            <a:extLst>
              <a:ext uri="{FF2B5EF4-FFF2-40B4-BE49-F238E27FC236}">
                <a16:creationId xmlns:a16="http://schemas.microsoft.com/office/drawing/2014/main" id="{DA911FB7-6D05-E483-C57A-E42C12CB274A}"/>
              </a:ext>
            </a:extLst>
          </p:cNvPr>
          <p:cNvCxnSpPr>
            <a:cxnSpLocks/>
          </p:cNvCxnSpPr>
          <p:nvPr/>
        </p:nvCxnSpPr>
        <p:spPr>
          <a:xfrm>
            <a:off x="349633" y="3424092"/>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45E6EA-D754-105A-2F57-190559F973A3}"/>
              </a:ext>
            </a:extLst>
          </p:cNvPr>
          <p:cNvSpPr txBox="1"/>
          <p:nvPr/>
        </p:nvSpPr>
        <p:spPr>
          <a:xfrm>
            <a:off x="1733745" y="3609325"/>
            <a:ext cx="1561645" cy="707886"/>
          </a:xfrm>
          <a:prstGeom prst="rect">
            <a:avLst/>
          </a:prstGeom>
          <a:noFill/>
        </p:spPr>
        <p:txBody>
          <a:bodyPr wrap="none" rtlCol="0">
            <a:spAutoFit/>
          </a:bodyPr>
          <a:lstStyle/>
          <a:p>
            <a:pPr algn="ctr"/>
            <a:r>
              <a:rPr lang="en-US" sz="2400" b="1" dirty="0"/>
              <a:t>Basis</a:t>
            </a:r>
            <a:endParaRPr lang="en-US" b="1" dirty="0"/>
          </a:p>
          <a:p>
            <a:pPr algn="ctr"/>
            <a:r>
              <a:rPr lang="en-US" sz="1600" dirty="0"/>
              <a:t>(Basic Variables)</a:t>
            </a:r>
            <a:endParaRPr lang="en-IN" sz="1600" dirty="0"/>
          </a:p>
        </p:txBody>
      </p:sp>
      <p:cxnSp>
        <p:nvCxnSpPr>
          <p:cNvPr id="9" name="Straight Connector 8">
            <a:extLst>
              <a:ext uri="{FF2B5EF4-FFF2-40B4-BE49-F238E27FC236}">
                <a16:creationId xmlns:a16="http://schemas.microsoft.com/office/drawing/2014/main" id="{0B1CB84F-BC56-DFDB-7FA9-FE311C85EF2C}"/>
              </a:ext>
            </a:extLst>
          </p:cNvPr>
          <p:cNvCxnSpPr>
            <a:cxnSpLocks/>
          </p:cNvCxnSpPr>
          <p:nvPr/>
        </p:nvCxnSpPr>
        <p:spPr>
          <a:xfrm>
            <a:off x="349633" y="4317211"/>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A38176F-226C-CCC0-5A80-93205F1D75FC}"/>
                  </a:ext>
                </a:extLst>
              </p:cNvPr>
              <p:cNvSpPr txBox="1"/>
              <p:nvPr/>
            </p:nvSpPr>
            <p:spPr>
              <a:xfrm>
                <a:off x="2244237" y="4436114"/>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14" name="TextBox 13">
                <a:extLst>
                  <a:ext uri="{FF2B5EF4-FFF2-40B4-BE49-F238E27FC236}">
                    <a16:creationId xmlns:a16="http://schemas.microsoft.com/office/drawing/2014/main" id="{FA38176F-226C-CCC0-5A80-93205F1D75FC}"/>
                  </a:ext>
                </a:extLst>
              </p:cNvPr>
              <p:cNvSpPr txBox="1">
                <a:spLocks noRot="1" noChangeAspect="1" noMove="1" noResize="1" noEditPoints="1" noAdjustHandles="1" noChangeArrowheads="1" noChangeShapeType="1" noTextEdit="1"/>
              </p:cNvSpPr>
              <p:nvPr/>
            </p:nvSpPr>
            <p:spPr>
              <a:xfrm>
                <a:off x="2244237" y="4436114"/>
                <a:ext cx="540661" cy="461665"/>
              </a:xfrm>
              <a:prstGeom prst="rect">
                <a:avLst/>
              </a:prstGeom>
              <a:blipFill>
                <a:blip r:embed="rId3"/>
                <a:stretch>
                  <a:fillRect l="-2247"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CBD90B5-6E59-2384-A22E-355EA69C31A6}"/>
                  </a:ext>
                </a:extLst>
              </p:cNvPr>
              <p:cNvSpPr txBox="1"/>
              <p:nvPr/>
            </p:nvSpPr>
            <p:spPr>
              <a:xfrm>
                <a:off x="2240678" y="4954254"/>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15" name="TextBox 14">
                <a:extLst>
                  <a:ext uri="{FF2B5EF4-FFF2-40B4-BE49-F238E27FC236}">
                    <a16:creationId xmlns:a16="http://schemas.microsoft.com/office/drawing/2014/main" id="{9CBD90B5-6E59-2384-A22E-355EA69C31A6}"/>
                  </a:ext>
                </a:extLst>
              </p:cNvPr>
              <p:cNvSpPr txBox="1">
                <a:spLocks noRot="1" noChangeAspect="1" noMove="1" noResize="1" noEditPoints="1" noAdjustHandles="1" noChangeArrowheads="1" noChangeShapeType="1" noTextEdit="1"/>
              </p:cNvSpPr>
              <p:nvPr/>
            </p:nvSpPr>
            <p:spPr>
              <a:xfrm>
                <a:off x="2240678" y="4954254"/>
                <a:ext cx="547779" cy="461665"/>
              </a:xfrm>
              <a:prstGeom prst="rect">
                <a:avLst/>
              </a:prstGeom>
              <a:blipFill>
                <a:blip r:embed="rId4"/>
                <a:stretch>
                  <a:fillRect l="-3371"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DAEF076-86AE-DB5E-40C7-A8971B9C20D7}"/>
                  </a:ext>
                </a:extLst>
              </p:cNvPr>
              <p:cNvSpPr txBox="1"/>
              <p:nvPr/>
            </p:nvSpPr>
            <p:spPr>
              <a:xfrm>
                <a:off x="188029" y="3424659"/>
                <a:ext cx="1340431" cy="89255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𝑩</m:t>
                          </m:r>
                        </m:sub>
                      </m:sSub>
                    </m:oMath>
                  </m:oMathPara>
                </a14:m>
                <a:endParaRPr lang="en-US" b="1" dirty="0"/>
              </a:p>
              <a:p>
                <a:pPr algn="ctr"/>
                <a:r>
                  <a:rPr lang="en-US" sz="1400" dirty="0"/>
                  <a:t>(Co-efficient of </a:t>
                </a:r>
              </a:p>
              <a:p>
                <a:pPr algn="ctr"/>
                <a:r>
                  <a:rPr lang="en-US" sz="1400" dirty="0"/>
                  <a:t>Basic Variables)</a:t>
                </a:r>
                <a:endParaRPr lang="en-IN" sz="1400" dirty="0"/>
              </a:p>
            </p:txBody>
          </p:sp>
        </mc:Choice>
        <mc:Fallback xmlns="">
          <p:sp>
            <p:nvSpPr>
              <p:cNvPr id="16" name="TextBox 15">
                <a:extLst>
                  <a:ext uri="{FF2B5EF4-FFF2-40B4-BE49-F238E27FC236}">
                    <a16:creationId xmlns:a16="http://schemas.microsoft.com/office/drawing/2014/main" id="{ADAEF076-86AE-DB5E-40C7-A8971B9C20D7}"/>
                  </a:ext>
                </a:extLst>
              </p:cNvPr>
              <p:cNvSpPr txBox="1">
                <a:spLocks noRot="1" noChangeAspect="1" noMove="1" noResize="1" noEditPoints="1" noAdjustHandles="1" noChangeArrowheads="1" noChangeShapeType="1" noTextEdit="1"/>
              </p:cNvSpPr>
              <p:nvPr/>
            </p:nvSpPr>
            <p:spPr>
              <a:xfrm>
                <a:off x="188029" y="3424659"/>
                <a:ext cx="1340431" cy="892552"/>
              </a:xfrm>
              <a:prstGeom prst="rect">
                <a:avLst/>
              </a:prstGeom>
              <a:blipFill>
                <a:blip r:embed="rId5"/>
                <a:stretch>
                  <a:fillRect l="-909" r="-455" b="-616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4ED89D-8FF6-0BF9-45B4-7D185C1B3DDD}"/>
                  </a:ext>
                </a:extLst>
              </p:cNvPr>
              <p:cNvSpPr txBox="1"/>
              <p:nvPr/>
            </p:nvSpPr>
            <p:spPr>
              <a:xfrm>
                <a:off x="645685" y="443611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7" name="TextBox 16">
                <a:extLst>
                  <a:ext uri="{FF2B5EF4-FFF2-40B4-BE49-F238E27FC236}">
                    <a16:creationId xmlns:a16="http://schemas.microsoft.com/office/drawing/2014/main" id="{2C4ED89D-8FF6-0BF9-45B4-7D185C1B3DDD}"/>
                  </a:ext>
                </a:extLst>
              </p:cNvPr>
              <p:cNvSpPr txBox="1">
                <a:spLocks noRot="1" noChangeAspect="1" noMove="1" noResize="1" noEditPoints="1" noAdjustHandles="1" noChangeArrowheads="1" noChangeShapeType="1" noTextEdit="1"/>
              </p:cNvSpPr>
              <p:nvPr/>
            </p:nvSpPr>
            <p:spPr>
              <a:xfrm>
                <a:off x="645685" y="4436114"/>
                <a:ext cx="425116" cy="461665"/>
              </a:xfrm>
              <a:prstGeom prst="rect">
                <a:avLst/>
              </a:prstGeom>
              <a:blipFill>
                <a:blip r:embed="rId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D89EA6-F174-88BF-022D-41B40806BAE1}"/>
                  </a:ext>
                </a:extLst>
              </p:cNvPr>
              <p:cNvSpPr txBox="1"/>
              <p:nvPr/>
            </p:nvSpPr>
            <p:spPr>
              <a:xfrm>
                <a:off x="642126" y="495425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8" name="TextBox 17">
                <a:extLst>
                  <a:ext uri="{FF2B5EF4-FFF2-40B4-BE49-F238E27FC236}">
                    <a16:creationId xmlns:a16="http://schemas.microsoft.com/office/drawing/2014/main" id="{51D89EA6-F174-88BF-022D-41B40806BAE1}"/>
                  </a:ext>
                </a:extLst>
              </p:cNvPr>
              <p:cNvSpPr txBox="1">
                <a:spLocks noRot="1" noChangeAspect="1" noMove="1" noResize="1" noEditPoints="1" noAdjustHandles="1" noChangeArrowheads="1" noChangeShapeType="1" noTextEdit="1"/>
              </p:cNvSpPr>
              <p:nvPr/>
            </p:nvSpPr>
            <p:spPr>
              <a:xfrm>
                <a:off x="642126" y="4954254"/>
                <a:ext cx="425116" cy="461665"/>
              </a:xfrm>
              <a:prstGeom prst="rect">
                <a:avLst/>
              </a:prstGeom>
              <a:blipFill>
                <a:blip r:embed="rId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AE30291-6858-E424-86B6-A595531ECE54}"/>
                  </a:ext>
                </a:extLst>
              </p:cNvPr>
              <p:cNvSpPr txBox="1"/>
              <p:nvPr/>
            </p:nvSpPr>
            <p:spPr>
              <a:xfrm>
                <a:off x="1627150" y="2703067"/>
                <a:ext cx="1774845" cy="74289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𝒋</m:t>
                          </m:r>
                        </m:sub>
                      </m:sSub>
                    </m:oMath>
                  </m:oMathPara>
                </a14:m>
                <a:endParaRPr lang="en-US" b="1" dirty="0"/>
              </a:p>
              <a:p>
                <a:pPr algn="ctr"/>
                <a:r>
                  <a:rPr lang="en-US" sz="1600" dirty="0"/>
                  <a:t>(Contribution Units)</a:t>
                </a:r>
                <a:endParaRPr lang="en-IN" sz="1600" dirty="0"/>
              </a:p>
            </p:txBody>
          </p:sp>
        </mc:Choice>
        <mc:Fallback xmlns="">
          <p:sp>
            <p:nvSpPr>
              <p:cNvPr id="19" name="TextBox 18">
                <a:extLst>
                  <a:ext uri="{FF2B5EF4-FFF2-40B4-BE49-F238E27FC236}">
                    <a16:creationId xmlns:a16="http://schemas.microsoft.com/office/drawing/2014/main" id="{4AE30291-6858-E424-86B6-A595531ECE54}"/>
                  </a:ext>
                </a:extLst>
              </p:cNvPr>
              <p:cNvSpPr txBox="1">
                <a:spLocks noRot="1" noChangeAspect="1" noMove="1" noResize="1" noEditPoints="1" noAdjustHandles="1" noChangeArrowheads="1" noChangeShapeType="1" noTextEdit="1"/>
              </p:cNvSpPr>
              <p:nvPr/>
            </p:nvSpPr>
            <p:spPr>
              <a:xfrm>
                <a:off x="1627150" y="2703067"/>
                <a:ext cx="1774845" cy="742896"/>
              </a:xfrm>
              <a:prstGeom prst="rect">
                <a:avLst/>
              </a:prstGeom>
              <a:blipFill>
                <a:blip r:embed="rId8"/>
                <a:stretch>
                  <a:fillRect l="-1718" r="-1375" b="-90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A2856-6EAB-20C1-9143-489D63247BC6}"/>
                  </a:ext>
                </a:extLst>
              </p:cNvPr>
              <p:cNvSpPr txBox="1"/>
              <p:nvPr/>
            </p:nvSpPr>
            <p:spPr>
              <a:xfrm>
                <a:off x="3613470" y="3855546"/>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20" name="TextBox 19">
                <a:extLst>
                  <a:ext uri="{FF2B5EF4-FFF2-40B4-BE49-F238E27FC236}">
                    <a16:creationId xmlns:a16="http://schemas.microsoft.com/office/drawing/2014/main" id="{A40A2856-6EAB-20C1-9143-489D63247BC6}"/>
                  </a:ext>
                </a:extLst>
              </p:cNvPr>
              <p:cNvSpPr txBox="1">
                <a:spLocks noRot="1" noChangeAspect="1" noMove="1" noResize="1" noEditPoints="1" noAdjustHandles="1" noChangeArrowheads="1" noChangeShapeType="1" noTextEdit="1"/>
              </p:cNvSpPr>
              <p:nvPr/>
            </p:nvSpPr>
            <p:spPr>
              <a:xfrm>
                <a:off x="3613470" y="3855546"/>
                <a:ext cx="551177" cy="461665"/>
              </a:xfrm>
              <a:prstGeom prst="rect">
                <a:avLst/>
              </a:prstGeom>
              <a:blipFill>
                <a:blip r:embed="rId9"/>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FD6B3A3-72EB-D9C7-35EF-D0BD28D70C6E}"/>
                  </a:ext>
                </a:extLst>
              </p:cNvPr>
              <p:cNvSpPr txBox="1"/>
              <p:nvPr/>
            </p:nvSpPr>
            <p:spPr>
              <a:xfrm>
                <a:off x="4504655" y="3855546"/>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21" name="TextBox 20">
                <a:extLst>
                  <a:ext uri="{FF2B5EF4-FFF2-40B4-BE49-F238E27FC236}">
                    <a16:creationId xmlns:a16="http://schemas.microsoft.com/office/drawing/2014/main" id="{6FD6B3A3-72EB-D9C7-35EF-D0BD28D70C6E}"/>
                  </a:ext>
                </a:extLst>
              </p:cNvPr>
              <p:cNvSpPr txBox="1">
                <a:spLocks noRot="1" noChangeAspect="1" noMove="1" noResize="1" noEditPoints="1" noAdjustHandles="1" noChangeArrowheads="1" noChangeShapeType="1" noTextEdit="1"/>
              </p:cNvSpPr>
              <p:nvPr/>
            </p:nvSpPr>
            <p:spPr>
              <a:xfrm>
                <a:off x="4504655" y="3855546"/>
                <a:ext cx="558293" cy="461665"/>
              </a:xfrm>
              <a:prstGeom prst="rect">
                <a:avLst/>
              </a:prstGeom>
              <a:blipFill>
                <a:blip r:embed="rId10"/>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642389E-ED57-2778-5ED5-59C8815C1B03}"/>
                  </a:ext>
                </a:extLst>
              </p:cNvPr>
              <p:cNvSpPr txBox="1"/>
              <p:nvPr/>
            </p:nvSpPr>
            <p:spPr>
              <a:xfrm>
                <a:off x="5402956" y="3855546"/>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22" name="TextBox 21">
                <a:extLst>
                  <a:ext uri="{FF2B5EF4-FFF2-40B4-BE49-F238E27FC236}">
                    <a16:creationId xmlns:a16="http://schemas.microsoft.com/office/drawing/2014/main" id="{A642389E-ED57-2778-5ED5-59C8815C1B03}"/>
                  </a:ext>
                </a:extLst>
              </p:cNvPr>
              <p:cNvSpPr txBox="1">
                <a:spLocks noRot="1" noChangeAspect="1" noMove="1" noResize="1" noEditPoints="1" noAdjustHandles="1" noChangeArrowheads="1" noChangeShapeType="1" noTextEdit="1"/>
              </p:cNvSpPr>
              <p:nvPr/>
            </p:nvSpPr>
            <p:spPr>
              <a:xfrm>
                <a:off x="5402956" y="3855546"/>
                <a:ext cx="540661" cy="461665"/>
              </a:xfrm>
              <a:prstGeom prst="rect">
                <a:avLst/>
              </a:prstGeom>
              <a:blipFill>
                <a:blip r:embed="rId11"/>
                <a:stretch>
                  <a:fillRect l="-2247"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6DADDCB-2579-AE84-A6F3-4EC9E177624A}"/>
                  </a:ext>
                </a:extLst>
              </p:cNvPr>
              <p:cNvSpPr txBox="1"/>
              <p:nvPr/>
            </p:nvSpPr>
            <p:spPr>
              <a:xfrm>
                <a:off x="6283624" y="3855546"/>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23" name="TextBox 22">
                <a:extLst>
                  <a:ext uri="{FF2B5EF4-FFF2-40B4-BE49-F238E27FC236}">
                    <a16:creationId xmlns:a16="http://schemas.microsoft.com/office/drawing/2014/main" id="{D6DADDCB-2579-AE84-A6F3-4EC9E177624A}"/>
                  </a:ext>
                </a:extLst>
              </p:cNvPr>
              <p:cNvSpPr txBox="1">
                <a:spLocks noRot="1" noChangeAspect="1" noMove="1" noResize="1" noEditPoints="1" noAdjustHandles="1" noChangeArrowheads="1" noChangeShapeType="1" noTextEdit="1"/>
              </p:cNvSpPr>
              <p:nvPr/>
            </p:nvSpPr>
            <p:spPr>
              <a:xfrm>
                <a:off x="6283624" y="3855546"/>
                <a:ext cx="547779" cy="461665"/>
              </a:xfrm>
              <a:prstGeom prst="rect">
                <a:avLst/>
              </a:prstGeom>
              <a:blipFill>
                <a:blip r:embed="rId12"/>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7629D64-3D86-7355-A0C5-894B36905B24}"/>
                  </a:ext>
                </a:extLst>
              </p:cNvPr>
              <p:cNvSpPr txBox="1"/>
              <p:nvPr/>
            </p:nvSpPr>
            <p:spPr>
              <a:xfrm>
                <a:off x="7019027" y="3363104"/>
                <a:ext cx="1460656" cy="95410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𝒃</m:t>
                      </m:r>
                    </m:oMath>
                  </m:oMathPara>
                </a14:m>
                <a:endParaRPr lang="en-US" b="1" dirty="0"/>
              </a:p>
              <a:p>
                <a:pPr algn="ctr"/>
                <a:r>
                  <a:rPr lang="en-US" sz="1600" dirty="0"/>
                  <a:t>(Solution Value </a:t>
                </a:r>
              </a:p>
              <a:p>
                <a:pPr algn="ctr"/>
                <a:r>
                  <a:rPr lang="en-US" sz="1600" dirty="0"/>
                  <a:t>Column)</a:t>
                </a:r>
                <a:endParaRPr lang="en-IN" sz="1600" dirty="0"/>
              </a:p>
            </p:txBody>
          </p:sp>
        </mc:Choice>
        <mc:Fallback xmlns="">
          <p:sp>
            <p:nvSpPr>
              <p:cNvPr id="25" name="TextBox 24">
                <a:extLst>
                  <a:ext uri="{FF2B5EF4-FFF2-40B4-BE49-F238E27FC236}">
                    <a16:creationId xmlns:a16="http://schemas.microsoft.com/office/drawing/2014/main" id="{37629D64-3D86-7355-A0C5-894B36905B24}"/>
                  </a:ext>
                </a:extLst>
              </p:cNvPr>
              <p:cNvSpPr txBox="1">
                <a:spLocks noRot="1" noChangeAspect="1" noMove="1" noResize="1" noEditPoints="1" noAdjustHandles="1" noChangeArrowheads="1" noChangeShapeType="1" noTextEdit="1"/>
              </p:cNvSpPr>
              <p:nvPr/>
            </p:nvSpPr>
            <p:spPr>
              <a:xfrm>
                <a:off x="7019027" y="3363104"/>
                <a:ext cx="1460656" cy="954107"/>
              </a:xfrm>
              <a:prstGeom prst="rect">
                <a:avLst/>
              </a:prstGeom>
              <a:blipFill>
                <a:blip r:embed="rId13"/>
                <a:stretch>
                  <a:fillRect l="-1667" r="-1667" b="-769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942ACAB-C4B1-6F62-CB61-124298EB39B8}"/>
                  </a:ext>
                </a:extLst>
              </p:cNvPr>
              <p:cNvSpPr txBox="1"/>
              <p:nvPr/>
            </p:nvSpPr>
            <p:spPr>
              <a:xfrm>
                <a:off x="3613470" y="443611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5" name="TextBox 4">
                <a:extLst>
                  <a:ext uri="{FF2B5EF4-FFF2-40B4-BE49-F238E27FC236}">
                    <a16:creationId xmlns:a16="http://schemas.microsoft.com/office/drawing/2014/main" id="{F942ACAB-C4B1-6F62-CB61-124298EB39B8}"/>
                  </a:ext>
                </a:extLst>
              </p:cNvPr>
              <p:cNvSpPr txBox="1">
                <a:spLocks noRot="1" noChangeAspect="1" noMove="1" noResize="1" noEditPoints="1" noAdjustHandles="1" noChangeArrowheads="1" noChangeShapeType="1" noTextEdit="1"/>
              </p:cNvSpPr>
              <p:nvPr/>
            </p:nvSpPr>
            <p:spPr>
              <a:xfrm>
                <a:off x="3613470" y="4436114"/>
                <a:ext cx="425116" cy="461665"/>
              </a:xfrm>
              <a:prstGeom prst="rect">
                <a:avLst/>
              </a:prstGeom>
              <a:blipFill>
                <a:blip r:embed="rId14"/>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4F637B-97EB-864C-3A1F-31A5B2BA2E8B}"/>
                  </a:ext>
                </a:extLst>
              </p:cNvPr>
              <p:cNvSpPr txBox="1"/>
              <p:nvPr/>
            </p:nvSpPr>
            <p:spPr>
              <a:xfrm>
                <a:off x="4544469" y="443611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a:latin typeface="Cambria Math" panose="02040503050406030204" pitchFamily="18" charset="0"/>
                        </a:rPr>
                        <m:t>1</m:t>
                      </m:r>
                    </m:oMath>
                  </m:oMathPara>
                </a14:m>
                <a:endParaRPr lang="en-IN" sz="2400" dirty="0"/>
              </a:p>
            </p:txBody>
          </p:sp>
        </mc:Choice>
        <mc:Fallback xmlns="">
          <p:sp>
            <p:nvSpPr>
              <p:cNvPr id="10" name="TextBox 9">
                <a:extLst>
                  <a:ext uri="{FF2B5EF4-FFF2-40B4-BE49-F238E27FC236}">
                    <a16:creationId xmlns:a16="http://schemas.microsoft.com/office/drawing/2014/main" id="{2E4F637B-97EB-864C-3A1F-31A5B2BA2E8B}"/>
                  </a:ext>
                </a:extLst>
              </p:cNvPr>
              <p:cNvSpPr txBox="1">
                <a:spLocks noRot="1" noChangeAspect="1" noMove="1" noResize="1" noEditPoints="1" noAdjustHandles="1" noChangeArrowheads="1" noChangeShapeType="1" noTextEdit="1"/>
              </p:cNvSpPr>
              <p:nvPr/>
            </p:nvSpPr>
            <p:spPr>
              <a:xfrm>
                <a:off x="4544469" y="4436114"/>
                <a:ext cx="425116" cy="461665"/>
              </a:xfrm>
              <a:prstGeom prst="rect">
                <a:avLst/>
              </a:prstGeom>
              <a:blipFill>
                <a:blip r:embed="rId1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0906282-3CB6-73F1-1B71-1AC9E2026CE8}"/>
                  </a:ext>
                </a:extLst>
              </p:cNvPr>
              <p:cNvSpPr txBox="1"/>
              <p:nvPr/>
            </p:nvSpPr>
            <p:spPr>
              <a:xfrm>
                <a:off x="5475467" y="443611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12" name="TextBox 11">
                <a:extLst>
                  <a:ext uri="{FF2B5EF4-FFF2-40B4-BE49-F238E27FC236}">
                    <a16:creationId xmlns:a16="http://schemas.microsoft.com/office/drawing/2014/main" id="{B0906282-3CB6-73F1-1B71-1AC9E2026CE8}"/>
                  </a:ext>
                </a:extLst>
              </p:cNvPr>
              <p:cNvSpPr txBox="1">
                <a:spLocks noRot="1" noChangeAspect="1" noMove="1" noResize="1" noEditPoints="1" noAdjustHandles="1" noChangeArrowheads="1" noChangeShapeType="1" noTextEdit="1"/>
              </p:cNvSpPr>
              <p:nvPr/>
            </p:nvSpPr>
            <p:spPr>
              <a:xfrm>
                <a:off x="5475467" y="4436114"/>
                <a:ext cx="425116" cy="461665"/>
              </a:xfrm>
              <a:prstGeom prst="rect">
                <a:avLst/>
              </a:prstGeom>
              <a:blipFill>
                <a:blip r:embed="rId1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41E960-2085-0D60-835F-2CF651B8CC23}"/>
                  </a:ext>
                </a:extLst>
              </p:cNvPr>
              <p:cNvSpPr txBox="1"/>
              <p:nvPr/>
            </p:nvSpPr>
            <p:spPr>
              <a:xfrm>
                <a:off x="6406467" y="443611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4" name="TextBox 23">
                <a:extLst>
                  <a:ext uri="{FF2B5EF4-FFF2-40B4-BE49-F238E27FC236}">
                    <a16:creationId xmlns:a16="http://schemas.microsoft.com/office/drawing/2014/main" id="{5841E960-2085-0D60-835F-2CF651B8CC23}"/>
                  </a:ext>
                </a:extLst>
              </p:cNvPr>
              <p:cNvSpPr txBox="1">
                <a:spLocks noRot="1" noChangeAspect="1" noMove="1" noResize="1" noEditPoints="1" noAdjustHandles="1" noChangeArrowheads="1" noChangeShapeType="1" noTextEdit="1"/>
              </p:cNvSpPr>
              <p:nvPr/>
            </p:nvSpPr>
            <p:spPr>
              <a:xfrm>
                <a:off x="6406467" y="4436114"/>
                <a:ext cx="425116" cy="461665"/>
              </a:xfrm>
              <a:prstGeom prst="rect">
                <a:avLst/>
              </a:prstGeom>
              <a:blipFill>
                <a:blip r:embed="rId1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AEE8AF-8634-28D6-4615-EAC2DF16C2D4}"/>
                  </a:ext>
                </a:extLst>
              </p:cNvPr>
              <p:cNvSpPr txBox="1"/>
              <p:nvPr/>
            </p:nvSpPr>
            <p:spPr>
              <a:xfrm>
                <a:off x="3613289" y="495425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m:t>
                      </m:r>
                    </m:oMath>
                  </m:oMathPara>
                </a14:m>
                <a:endParaRPr lang="en-IN" sz="2400" dirty="0"/>
              </a:p>
            </p:txBody>
          </p:sp>
        </mc:Choice>
        <mc:Fallback xmlns="">
          <p:sp>
            <p:nvSpPr>
              <p:cNvPr id="26" name="TextBox 25">
                <a:extLst>
                  <a:ext uri="{FF2B5EF4-FFF2-40B4-BE49-F238E27FC236}">
                    <a16:creationId xmlns:a16="http://schemas.microsoft.com/office/drawing/2014/main" id="{49AEE8AF-8634-28D6-4615-EAC2DF16C2D4}"/>
                  </a:ext>
                </a:extLst>
              </p:cNvPr>
              <p:cNvSpPr txBox="1">
                <a:spLocks noRot="1" noChangeAspect="1" noMove="1" noResize="1" noEditPoints="1" noAdjustHandles="1" noChangeArrowheads="1" noChangeShapeType="1" noTextEdit="1"/>
              </p:cNvSpPr>
              <p:nvPr/>
            </p:nvSpPr>
            <p:spPr>
              <a:xfrm>
                <a:off x="3613289" y="4954254"/>
                <a:ext cx="425116" cy="461665"/>
              </a:xfrm>
              <a:prstGeom prst="rect">
                <a:avLst/>
              </a:prstGeom>
              <a:blipFill>
                <a:blip r:embed="rId18"/>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AF637C3-0221-301A-13C9-F1EDDACB6628}"/>
                  </a:ext>
                </a:extLst>
              </p:cNvPr>
              <p:cNvSpPr txBox="1"/>
              <p:nvPr/>
            </p:nvSpPr>
            <p:spPr>
              <a:xfrm>
                <a:off x="4544288" y="495425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a:latin typeface="Cambria Math" panose="02040503050406030204" pitchFamily="18" charset="0"/>
                        </a:rPr>
                        <m:t>1</m:t>
                      </m:r>
                    </m:oMath>
                  </m:oMathPara>
                </a14:m>
                <a:endParaRPr lang="en-IN" sz="2400" dirty="0"/>
              </a:p>
            </p:txBody>
          </p:sp>
        </mc:Choice>
        <mc:Fallback xmlns="">
          <p:sp>
            <p:nvSpPr>
              <p:cNvPr id="27" name="TextBox 26">
                <a:extLst>
                  <a:ext uri="{FF2B5EF4-FFF2-40B4-BE49-F238E27FC236}">
                    <a16:creationId xmlns:a16="http://schemas.microsoft.com/office/drawing/2014/main" id="{FAF637C3-0221-301A-13C9-F1EDDACB6628}"/>
                  </a:ext>
                </a:extLst>
              </p:cNvPr>
              <p:cNvSpPr txBox="1">
                <a:spLocks noRot="1" noChangeAspect="1" noMove="1" noResize="1" noEditPoints="1" noAdjustHandles="1" noChangeArrowheads="1" noChangeShapeType="1" noTextEdit="1"/>
              </p:cNvSpPr>
              <p:nvPr/>
            </p:nvSpPr>
            <p:spPr>
              <a:xfrm>
                <a:off x="4544288" y="4954254"/>
                <a:ext cx="425116" cy="461665"/>
              </a:xfrm>
              <a:prstGeom prst="rect">
                <a:avLst/>
              </a:prstGeom>
              <a:blipFill>
                <a:blip r:embed="rId1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AFBF6E2-687C-22E2-5B8B-2A35F4FEC969}"/>
                  </a:ext>
                </a:extLst>
              </p:cNvPr>
              <p:cNvSpPr txBox="1"/>
              <p:nvPr/>
            </p:nvSpPr>
            <p:spPr>
              <a:xfrm>
                <a:off x="5475288" y="495425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8" name="TextBox 27">
                <a:extLst>
                  <a:ext uri="{FF2B5EF4-FFF2-40B4-BE49-F238E27FC236}">
                    <a16:creationId xmlns:a16="http://schemas.microsoft.com/office/drawing/2014/main" id="{8AFBF6E2-687C-22E2-5B8B-2A35F4FEC969}"/>
                  </a:ext>
                </a:extLst>
              </p:cNvPr>
              <p:cNvSpPr txBox="1">
                <a:spLocks noRot="1" noChangeAspect="1" noMove="1" noResize="1" noEditPoints="1" noAdjustHandles="1" noChangeArrowheads="1" noChangeShapeType="1" noTextEdit="1"/>
              </p:cNvSpPr>
              <p:nvPr/>
            </p:nvSpPr>
            <p:spPr>
              <a:xfrm>
                <a:off x="5475288" y="4954254"/>
                <a:ext cx="425116" cy="461665"/>
              </a:xfrm>
              <a:prstGeom prst="rect">
                <a:avLst/>
              </a:prstGeom>
              <a:blipFill>
                <a:blip r:embed="rId2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546B212-3BE5-119B-BF19-E45FCB72D9C6}"/>
                  </a:ext>
                </a:extLst>
              </p:cNvPr>
              <p:cNvSpPr txBox="1"/>
              <p:nvPr/>
            </p:nvSpPr>
            <p:spPr>
              <a:xfrm>
                <a:off x="6406286" y="495425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9" name="TextBox 28">
                <a:extLst>
                  <a:ext uri="{FF2B5EF4-FFF2-40B4-BE49-F238E27FC236}">
                    <a16:creationId xmlns:a16="http://schemas.microsoft.com/office/drawing/2014/main" id="{6546B212-3BE5-119B-BF19-E45FCB72D9C6}"/>
                  </a:ext>
                </a:extLst>
              </p:cNvPr>
              <p:cNvSpPr txBox="1">
                <a:spLocks noRot="1" noChangeAspect="1" noMove="1" noResize="1" noEditPoints="1" noAdjustHandles="1" noChangeArrowheads="1" noChangeShapeType="1" noTextEdit="1"/>
              </p:cNvSpPr>
              <p:nvPr/>
            </p:nvSpPr>
            <p:spPr>
              <a:xfrm>
                <a:off x="6406286" y="4954254"/>
                <a:ext cx="425116" cy="461665"/>
              </a:xfrm>
              <a:prstGeom prst="rect">
                <a:avLst/>
              </a:prstGeom>
              <a:blipFill>
                <a:blip r:embed="rId21"/>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36D89C9-5B80-7294-7202-A78473279260}"/>
                  </a:ext>
                </a:extLst>
              </p:cNvPr>
              <p:cNvSpPr txBox="1"/>
              <p:nvPr/>
            </p:nvSpPr>
            <p:spPr>
              <a:xfrm>
                <a:off x="7402942" y="4436114"/>
                <a:ext cx="76495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450</m:t>
                      </m:r>
                    </m:oMath>
                  </m:oMathPara>
                </a14:m>
                <a:endParaRPr lang="en-IN" sz="2400" dirty="0"/>
              </a:p>
            </p:txBody>
          </p:sp>
        </mc:Choice>
        <mc:Fallback xmlns="">
          <p:sp>
            <p:nvSpPr>
              <p:cNvPr id="30" name="TextBox 29">
                <a:extLst>
                  <a:ext uri="{FF2B5EF4-FFF2-40B4-BE49-F238E27FC236}">
                    <a16:creationId xmlns:a16="http://schemas.microsoft.com/office/drawing/2014/main" id="{336D89C9-5B80-7294-7202-A78473279260}"/>
                  </a:ext>
                </a:extLst>
              </p:cNvPr>
              <p:cNvSpPr txBox="1">
                <a:spLocks noRot="1" noChangeAspect="1" noMove="1" noResize="1" noEditPoints="1" noAdjustHandles="1" noChangeArrowheads="1" noChangeShapeType="1" noTextEdit="1"/>
              </p:cNvSpPr>
              <p:nvPr/>
            </p:nvSpPr>
            <p:spPr>
              <a:xfrm>
                <a:off x="7402942" y="4436114"/>
                <a:ext cx="764953" cy="461665"/>
              </a:xfrm>
              <a:prstGeom prst="rect">
                <a:avLst/>
              </a:prstGeom>
              <a:blipFill>
                <a:blip r:embed="rId22"/>
                <a:stretch>
                  <a:fillRect l="-238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EA52A0D-D42D-8ECF-E5A0-C3388A86667C}"/>
                  </a:ext>
                </a:extLst>
              </p:cNvPr>
              <p:cNvSpPr txBox="1"/>
              <p:nvPr/>
            </p:nvSpPr>
            <p:spPr>
              <a:xfrm>
                <a:off x="7402761" y="4954254"/>
                <a:ext cx="76495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600</m:t>
                      </m:r>
                    </m:oMath>
                  </m:oMathPara>
                </a14:m>
                <a:endParaRPr lang="en-IN" sz="2400" dirty="0"/>
              </a:p>
            </p:txBody>
          </p:sp>
        </mc:Choice>
        <mc:Fallback xmlns="">
          <p:sp>
            <p:nvSpPr>
              <p:cNvPr id="31" name="TextBox 30">
                <a:extLst>
                  <a:ext uri="{FF2B5EF4-FFF2-40B4-BE49-F238E27FC236}">
                    <a16:creationId xmlns:a16="http://schemas.microsoft.com/office/drawing/2014/main" id="{2EA52A0D-D42D-8ECF-E5A0-C3388A86667C}"/>
                  </a:ext>
                </a:extLst>
              </p:cNvPr>
              <p:cNvSpPr txBox="1">
                <a:spLocks noRot="1" noChangeAspect="1" noMove="1" noResize="1" noEditPoints="1" noAdjustHandles="1" noChangeArrowheads="1" noChangeShapeType="1" noTextEdit="1"/>
              </p:cNvSpPr>
              <p:nvPr/>
            </p:nvSpPr>
            <p:spPr>
              <a:xfrm>
                <a:off x="7402761" y="4954254"/>
                <a:ext cx="764953" cy="461665"/>
              </a:xfrm>
              <a:prstGeom prst="rect">
                <a:avLst/>
              </a:prstGeom>
              <a:blipFill>
                <a:blip r:embed="rId23"/>
                <a:stretch>
                  <a:fillRect l="-158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D2E784B-8CF5-9CF6-0F4D-510E0F9BD365}"/>
                  </a:ext>
                </a:extLst>
              </p:cNvPr>
              <p:cNvSpPr txBox="1"/>
              <p:nvPr/>
            </p:nvSpPr>
            <p:spPr>
              <a:xfrm>
                <a:off x="3613288" y="284368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32" name="TextBox 31">
                <a:extLst>
                  <a:ext uri="{FF2B5EF4-FFF2-40B4-BE49-F238E27FC236}">
                    <a16:creationId xmlns:a16="http://schemas.microsoft.com/office/drawing/2014/main" id="{AD2E784B-8CF5-9CF6-0F4D-510E0F9BD365}"/>
                  </a:ext>
                </a:extLst>
              </p:cNvPr>
              <p:cNvSpPr txBox="1">
                <a:spLocks noRot="1" noChangeAspect="1" noMove="1" noResize="1" noEditPoints="1" noAdjustHandles="1" noChangeArrowheads="1" noChangeShapeType="1" noTextEdit="1"/>
              </p:cNvSpPr>
              <p:nvPr/>
            </p:nvSpPr>
            <p:spPr>
              <a:xfrm>
                <a:off x="3613288" y="2843683"/>
                <a:ext cx="425116" cy="461665"/>
              </a:xfrm>
              <a:prstGeom prst="rect">
                <a:avLst/>
              </a:prstGeom>
              <a:blipFill>
                <a:blip r:embed="rId24"/>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676DC6-E105-7115-96FC-226A02FFAB9C}"/>
                  </a:ext>
                </a:extLst>
              </p:cNvPr>
              <p:cNvSpPr txBox="1"/>
              <p:nvPr/>
            </p:nvSpPr>
            <p:spPr>
              <a:xfrm>
                <a:off x="4544288" y="284368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4</m:t>
                      </m:r>
                    </m:oMath>
                  </m:oMathPara>
                </a14:m>
                <a:endParaRPr lang="en-IN" sz="2400" dirty="0"/>
              </a:p>
            </p:txBody>
          </p:sp>
        </mc:Choice>
        <mc:Fallback xmlns="">
          <p:sp>
            <p:nvSpPr>
              <p:cNvPr id="33" name="TextBox 32">
                <a:extLst>
                  <a:ext uri="{FF2B5EF4-FFF2-40B4-BE49-F238E27FC236}">
                    <a16:creationId xmlns:a16="http://schemas.microsoft.com/office/drawing/2014/main" id="{A7676DC6-E105-7115-96FC-226A02FFAB9C}"/>
                  </a:ext>
                </a:extLst>
              </p:cNvPr>
              <p:cNvSpPr txBox="1">
                <a:spLocks noRot="1" noChangeAspect="1" noMove="1" noResize="1" noEditPoints="1" noAdjustHandles="1" noChangeArrowheads="1" noChangeShapeType="1" noTextEdit="1"/>
              </p:cNvSpPr>
              <p:nvPr/>
            </p:nvSpPr>
            <p:spPr>
              <a:xfrm>
                <a:off x="4544288" y="2843683"/>
                <a:ext cx="425116" cy="461665"/>
              </a:xfrm>
              <a:prstGeom prst="rect">
                <a:avLst/>
              </a:prstGeom>
              <a:blipFill>
                <a:blip r:embed="rId2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A134531-3BC1-0778-5A07-906A19B7813F}"/>
                  </a:ext>
                </a:extLst>
              </p:cNvPr>
              <p:cNvSpPr txBox="1"/>
              <p:nvPr/>
            </p:nvSpPr>
            <p:spPr>
              <a:xfrm>
                <a:off x="5475286" y="284368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4" name="TextBox 33">
                <a:extLst>
                  <a:ext uri="{FF2B5EF4-FFF2-40B4-BE49-F238E27FC236}">
                    <a16:creationId xmlns:a16="http://schemas.microsoft.com/office/drawing/2014/main" id="{AA134531-3BC1-0778-5A07-906A19B7813F}"/>
                  </a:ext>
                </a:extLst>
              </p:cNvPr>
              <p:cNvSpPr txBox="1">
                <a:spLocks noRot="1" noChangeAspect="1" noMove="1" noResize="1" noEditPoints="1" noAdjustHandles="1" noChangeArrowheads="1" noChangeShapeType="1" noTextEdit="1"/>
              </p:cNvSpPr>
              <p:nvPr/>
            </p:nvSpPr>
            <p:spPr>
              <a:xfrm>
                <a:off x="5475286" y="2843683"/>
                <a:ext cx="425116" cy="461665"/>
              </a:xfrm>
              <a:prstGeom prst="rect">
                <a:avLst/>
              </a:prstGeom>
              <a:blipFill>
                <a:blip r:embed="rId2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F67376A-0816-9B26-E52F-875211E7FE7C}"/>
                  </a:ext>
                </a:extLst>
              </p:cNvPr>
              <p:cNvSpPr txBox="1"/>
              <p:nvPr/>
            </p:nvSpPr>
            <p:spPr>
              <a:xfrm>
                <a:off x="6406286" y="284368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5" name="TextBox 34">
                <a:extLst>
                  <a:ext uri="{FF2B5EF4-FFF2-40B4-BE49-F238E27FC236}">
                    <a16:creationId xmlns:a16="http://schemas.microsoft.com/office/drawing/2014/main" id="{DF67376A-0816-9B26-E52F-875211E7FE7C}"/>
                  </a:ext>
                </a:extLst>
              </p:cNvPr>
              <p:cNvSpPr txBox="1">
                <a:spLocks noRot="1" noChangeAspect="1" noMove="1" noResize="1" noEditPoints="1" noAdjustHandles="1" noChangeArrowheads="1" noChangeShapeType="1" noTextEdit="1"/>
              </p:cNvSpPr>
              <p:nvPr/>
            </p:nvSpPr>
            <p:spPr>
              <a:xfrm>
                <a:off x="6406286" y="2843683"/>
                <a:ext cx="425116" cy="461665"/>
              </a:xfrm>
              <a:prstGeom prst="rect">
                <a:avLst/>
              </a:prstGeom>
              <a:blipFill>
                <a:blip r:embed="rId27"/>
                <a:stretch>
                  <a:fillRect l="-2857"/>
                </a:stretch>
              </a:blipFill>
            </p:spPr>
            <p:txBody>
              <a:bodyPr/>
              <a:lstStyle/>
              <a:p>
                <a:r>
                  <a:rPr lang="en-IN">
                    <a:noFill/>
                  </a:rPr>
                  <a:t> </a:t>
                </a:r>
              </a:p>
            </p:txBody>
          </p:sp>
        </mc:Fallback>
      </mc:AlternateContent>
      <p:sp>
        <p:nvSpPr>
          <p:cNvPr id="39" name="Left Bracket 38">
            <a:extLst>
              <a:ext uri="{FF2B5EF4-FFF2-40B4-BE49-F238E27FC236}">
                <a16:creationId xmlns:a16="http://schemas.microsoft.com/office/drawing/2014/main" id="{D04CFD9C-7AAA-FA85-95D9-39E8F0649BF0}"/>
              </a:ext>
            </a:extLst>
          </p:cNvPr>
          <p:cNvSpPr/>
          <p:nvPr/>
        </p:nvSpPr>
        <p:spPr>
          <a:xfrm rot="5400000">
            <a:off x="4182926" y="2215218"/>
            <a:ext cx="127363" cy="1218617"/>
          </a:xfrm>
          <a:prstGeom prst="leftBracket">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40" name="Left Bracket 39">
            <a:extLst>
              <a:ext uri="{FF2B5EF4-FFF2-40B4-BE49-F238E27FC236}">
                <a16:creationId xmlns:a16="http://schemas.microsoft.com/office/drawing/2014/main" id="{CD5CA0E5-FADD-EE91-B5CB-4760F309BC03}"/>
              </a:ext>
            </a:extLst>
          </p:cNvPr>
          <p:cNvSpPr/>
          <p:nvPr/>
        </p:nvSpPr>
        <p:spPr>
          <a:xfrm rot="5400000">
            <a:off x="6053672" y="2215218"/>
            <a:ext cx="127363" cy="1218617"/>
          </a:xfrm>
          <a:prstGeom prst="leftBracket">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a:p>
        </p:txBody>
      </p:sp>
      <p:sp>
        <p:nvSpPr>
          <p:cNvPr id="41" name="TextBox 40">
            <a:extLst>
              <a:ext uri="{FF2B5EF4-FFF2-40B4-BE49-F238E27FC236}">
                <a16:creationId xmlns:a16="http://schemas.microsoft.com/office/drawing/2014/main" id="{7FAF30FC-BBD1-EADE-055D-F05CF3B2883B}"/>
              </a:ext>
            </a:extLst>
          </p:cNvPr>
          <p:cNvSpPr txBox="1"/>
          <p:nvPr/>
        </p:nvSpPr>
        <p:spPr>
          <a:xfrm>
            <a:off x="3600437" y="2392476"/>
            <a:ext cx="1292341" cy="369332"/>
          </a:xfrm>
          <a:prstGeom prst="rect">
            <a:avLst/>
          </a:prstGeom>
          <a:noFill/>
        </p:spPr>
        <p:txBody>
          <a:bodyPr wrap="none" rtlCol="0">
            <a:spAutoFit/>
          </a:bodyPr>
          <a:lstStyle/>
          <a:p>
            <a:r>
              <a:rPr lang="en-US" b="1" dirty="0"/>
              <a:t>Body Matrix</a:t>
            </a:r>
            <a:endParaRPr lang="en-IN" b="1" dirty="0"/>
          </a:p>
        </p:txBody>
      </p:sp>
      <p:sp>
        <p:nvSpPr>
          <p:cNvPr id="42" name="TextBox 41">
            <a:extLst>
              <a:ext uri="{FF2B5EF4-FFF2-40B4-BE49-F238E27FC236}">
                <a16:creationId xmlns:a16="http://schemas.microsoft.com/office/drawing/2014/main" id="{3DE65025-AB85-8063-F5D8-83BEDE7B54A5}"/>
              </a:ext>
            </a:extLst>
          </p:cNvPr>
          <p:cNvSpPr txBox="1"/>
          <p:nvPr/>
        </p:nvSpPr>
        <p:spPr>
          <a:xfrm>
            <a:off x="5350957" y="2392476"/>
            <a:ext cx="1532792" cy="369332"/>
          </a:xfrm>
          <a:prstGeom prst="rect">
            <a:avLst/>
          </a:prstGeom>
          <a:noFill/>
        </p:spPr>
        <p:txBody>
          <a:bodyPr wrap="none" rtlCol="0">
            <a:spAutoFit/>
          </a:bodyPr>
          <a:lstStyle/>
          <a:p>
            <a:r>
              <a:rPr lang="en-US" b="1" dirty="0"/>
              <a:t>Identity Matrix</a:t>
            </a:r>
            <a:endParaRPr lang="en-IN" b="1" dirty="0"/>
          </a:p>
        </p:txBody>
      </p:sp>
    </p:spTree>
    <p:extLst>
      <p:ext uri="{BB962C8B-B14F-4D97-AF65-F5344CB8AC3E}">
        <p14:creationId xmlns:p14="http://schemas.microsoft.com/office/powerpoint/2010/main" val="213337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wipe(left)">
                                      <p:cBhvr>
                                        <p:cTn id="48" dur="500"/>
                                        <p:tgtEl>
                                          <p:spTgt spid="3"/>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childTnLst>
                                </p:cTn>
                              </p:par>
                            </p:childTnLst>
                          </p:cTn>
                        </p:par>
                        <p:par>
                          <p:cTn id="66" fill="hold">
                            <p:stCondLst>
                              <p:cond delay="1500"/>
                            </p:stCondLst>
                            <p:childTnLst>
                              <p:par>
                                <p:cTn id="67" presetID="10"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500"/>
                                        <p:tgtEl>
                                          <p:spTgt spid="1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500"/>
                                        <p:tgtEl>
                                          <p:spTgt spid="1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childTnLst>
                          </p:cTn>
                        </p:par>
                      </p:childTnLst>
                    </p:cTn>
                  </p:par>
                  <p:par>
                    <p:cTn id="85" fill="hold">
                      <p:stCondLst>
                        <p:cond delay="indefinite"/>
                      </p:stCondLst>
                      <p:childTnLst>
                        <p:par>
                          <p:cTn id="86" fill="hold">
                            <p:stCondLst>
                              <p:cond delay="0"/>
                            </p:stCondLst>
                            <p:childTnLst>
                              <p:par>
                                <p:cTn id="87" presetID="35" presetClass="emph" presetSubtype="0" fill="hold" nodeType="clickEffect">
                                  <p:stCondLst>
                                    <p:cond delay="0"/>
                                  </p:stCondLst>
                                  <p:childTnLst>
                                    <p:anim calcmode="discrete" valueType="str">
                                      <p:cBhvr>
                                        <p:cTn id="88" dur="1000" fill="hold"/>
                                        <p:tgtEl>
                                          <p:spTgt spid="6">
                                            <p:txEl>
                                              <p:pRg st="5" end="5"/>
                                            </p:txEl>
                                          </p:spTgt>
                                        </p:tgtEl>
                                        <p:attrNameLst>
                                          <p:attrName>style.visibility</p:attrName>
                                        </p:attrNameLst>
                                      </p:cBhvr>
                                      <p:tavLst>
                                        <p:tav tm="0">
                                          <p:val>
                                            <p:strVal val="hidden"/>
                                          </p:val>
                                        </p:tav>
                                        <p:tav tm="50000">
                                          <p:val>
                                            <p:strVal val="visible"/>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fade">
                                      <p:cBhvr>
                                        <p:cTn id="93" dur="500"/>
                                        <p:tgtEl>
                                          <p:spTgt spid="5"/>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0"/>
                                        </p:tgtEl>
                                        <p:attrNameLst>
                                          <p:attrName>style.visibility</p:attrName>
                                        </p:attrNameLst>
                                      </p:cBhvr>
                                      <p:to>
                                        <p:strVal val="visible"/>
                                      </p:to>
                                    </p:set>
                                    <p:animEffect transition="in" filter="fade">
                                      <p:cBhvr>
                                        <p:cTn id="98" dur="500"/>
                                        <p:tgtEl>
                                          <p:spTgt spid="10"/>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2"/>
                                        </p:tgtEl>
                                        <p:attrNameLst>
                                          <p:attrName>style.visibility</p:attrName>
                                        </p:attrNameLst>
                                      </p:cBhvr>
                                      <p:to>
                                        <p:strVal val="visible"/>
                                      </p:to>
                                    </p:set>
                                    <p:animEffect transition="in" filter="fade">
                                      <p:cBhvr>
                                        <p:cTn id="103" dur="500"/>
                                        <p:tgtEl>
                                          <p:spTgt spid="1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fade">
                                      <p:cBhvr>
                                        <p:cTn id="108" dur="500"/>
                                        <p:tgtEl>
                                          <p:spTgt spid="24"/>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fade">
                                      <p:cBhvr>
                                        <p:cTn id="113" dur="500"/>
                                        <p:tgtEl>
                                          <p:spTgt spid="25"/>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fade">
                                      <p:cBhvr>
                                        <p:cTn id="118" dur="500"/>
                                        <p:tgtEl>
                                          <p:spTgt spid="30"/>
                                        </p:tgtEl>
                                      </p:cBhvr>
                                    </p:animEffect>
                                  </p:childTnLst>
                                </p:cTn>
                              </p:par>
                            </p:childTnLst>
                          </p:cTn>
                        </p:par>
                      </p:childTnLst>
                    </p:cTn>
                  </p:par>
                  <p:par>
                    <p:cTn id="119" fill="hold">
                      <p:stCondLst>
                        <p:cond delay="indefinite"/>
                      </p:stCondLst>
                      <p:childTnLst>
                        <p:par>
                          <p:cTn id="120" fill="hold">
                            <p:stCondLst>
                              <p:cond delay="0"/>
                            </p:stCondLst>
                            <p:childTnLst>
                              <p:par>
                                <p:cTn id="121" presetID="35" presetClass="emph" presetSubtype="0" fill="hold" nodeType="clickEffect">
                                  <p:stCondLst>
                                    <p:cond delay="0"/>
                                  </p:stCondLst>
                                  <p:childTnLst>
                                    <p:anim calcmode="discrete" valueType="str">
                                      <p:cBhvr>
                                        <p:cTn id="122" dur="1000" fill="hold"/>
                                        <p:tgtEl>
                                          <p:spTgt spid="6">
                                            <p:txEl>
                                              <p:pRg st="6" end="6"/>
                                            </p:txEl>
                                          </p:spTgt>
                                        </p:tgtEl>
                                        <p:attrNameLst>
                                          <p:attrName>style.visibility</p:attrName>
                                        </p:attrNameLst>
                                      </p:cBhvr>
                                      <p:tavLst>
                                        <p:tav tm="0">
                                          <p:val>
                                            <p:strVal val="hidden"/>
                                          </p:val>
                                        </p:tav>
                                        <p:tav tm="50000">
                                          <p:val>
                                            <p:strVal val="visible"/>
                                          </p:val>
                                        </p:tav>
                                      </p:tavLst>
                                    </p:anim>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fade">
                                      <p:cBhvr>
                                        <p:cTn id="127" dur="500"/>
                                        <p:tgtEl>
                                          <p:spTgt spid="26"/>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27"/>
                                        </p:tgtEl>
                                        <p:attrNameLst>
                                          <p:attrName>style.visibility</p:attrName>
                                        </p:attrNameLst>
                                      </p:cBhvr>
                                      <p:to>
                                        <p:strVal val="visible"/>
                                      </p:to>
                                    </p:set>
                                    <p:animEffect transition="in" filter="fade">
                                      <p:cBhvr>
                                        <p:cTn id="132" dur="500"/>
                                        <p:tgtEl>
                                          <p:spTgt spid="27"/>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28"/>
                                        </p:tgtEl>
                                        <p:attrNameLst>
                                          <p:attrName>style.visibility</p:attrName>
                                        </p:attrNameLst>
                                      </p:cBhvr>
                                      <p:to>
                                        <p:strVal val="visible"/>
                                      </p:to>
                                    </p:set>
                                    <p:animEffect transition="in" filter="fade">
                                      <p:cBhvr>
                                        <p:cTn id="137" dur="500"/>
                                        <p:tgtEl>
                                          <p:spTgt spid="28"/>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fade">
                                      <p:cBhvr>
                                        <p:cTn id="142" dur="500"/>
                                        <p:tgtEl>
                                          <p:spTgt spid="29"/>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31"/>
                                        </p:tgtEl>
                                        <p:attrNameLst>
                                          <p:attrName>style.visibility</p:attrName>
                                        </p:attrNameLst>
                                      </p:cBhvr>
                                      <p:to>
                                        <p:strVal val="visible"/>
                                      </p:to>
                                    </p:set>
                                    <p:animEffect transition="in" filter="fade">
                                      <p:cBhvr>
                                        <p:cTn id="147" dur="500"/>
                                        <p:tgtEl>
                                          <p:spTgt spid="31"/>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1" fill="hold" grpId="0" nodeType="clickEffect">
                                  <p:stCondLst>
                                    <p:cond delay="0"/>
                                  </p:stCondLst>
                                  <p:childTnLst>
                                    <p:set>
                                      <p:cBhvr>
                                        <p:cTn id="151" dur="1" fill="hold">
                                          <p:stCondLst>
                                            <p:cond delay="0"/>
                                          </p:stCondLst>
                                        </p:cTn>
                                        <p:tgtEl>
                                          <p:spTgt spid="39"/>
                                        </p:tgtEl>
                                        <p:attrNameLst>
                                          <p:attrName>style.visibility</p:attrName>
                                        </p:attrNameLst>
                                      </p:cBhvr>
                                      <p:to>
                                        <p:strVal val="visible"/>
                                      </p:to>
                                    </p:set>
                                    <p:animEffect transition="in" filter="wipe(up)">
                                      <p:cBhvr>
                                        <p:cTn id="152" dur="500"/>
                                        <p:tgtEl>
                                          <p:spTgt spid="39"/>
                                        </p:tgtEl>
                                      </p:cBhvr>
                                    </p:animEffect>
                                  </p:childTnLst>
                                </p:cTn>
                              </p:par>
                            </p:childTnLst>
                          </p:cTn>
                        </p:par>
                        <p:par>
                          <p:cTn id="153" fill="hold">
                            <p:stCondLst>
                              <p:cond delay="500"/>
                            </p:stCondLst>
                            <p:childTnLst>
                              <p:par>
                                <p:cTn id="154" presetID="10" presetClass="entr" presetSubtype="0" fill="hold" grpId="0" nodeType="afterEffect">
                                  <p:stCondLst>
                                    <p:cond delay="0"/>
                                  </p:stCondLst>
                                  <p:childTnLst>
                                    <p:set>
                                      <p:cBhvr>
                                        <p:cTn id="155" dur="1" fill="hold">
                                          <p:stCondLst>
                                            <p:cond delay="0"/>
                                          </p:stCondLst>
                                        </p:cTn>
                                        <p:tgtEl>
                                          <p:spTgt spid="41"/>
                                        </p:tgtEl>
                                        <p:attrNameLst>
                                          <p:attrName>style.visibility</p:attrName>
                                        </p:attrNameLst>
                                      </p:cBhvr>
                                      <p:to>
                                        <p:strVal val="visible"/>
                                      </p:to>
                                    </p:set>
                                    <p:animEffect transition="in" filter="fade">
                                      <p:cBhvr>
                                        <p:cTn id="156" dur="500"/>
                                        <p:tgtEl>
                                          <p:spTgt spid="41"/>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1" fill="hold" grpId="0" nodeType="clickEffect">
                                  <p:stCondLst>
                                    <p:cond delay="0"/>
                                  </p:stCondLst>
                                  <p:childTnLst>
                                    <p:set>
                                      <p:cBhvr>
                                        <p:cTn id="160" dur="1" fill="hold">
                                          <p:stCondLst>
                                            <p:cond delay="0"/>
                                          </p:stCondLst>
                                        </p:cTn>
                                        <p:tgtEl>
                                          <p:spTgt spid="40"/>
                                        </p:tgtEl>
                                        <p:attrNameLst>
                                          <p:attrName>style.visibility</p:attrName>
                                        </p:attrNameLst>
                                      </p:cBhvr>
                                      <p:to>
                                        <p:strVal val="visible"/>
                                      </p:to>
                                    </p:set>
                                    <p:animEffect transition="in" filter="wipe(up)">
                                      <p:cBhvr>
                                        <p:cTn id="161" dur="500"/>
                                        <p:tgtEl>
                                          <p:spTgt spid="40"/>
                                        </p:tgtEl>
                                      </p:cBhvr>
                                    </p:animEffect>
                                  </p:childTnLst>
                                </p:cTn>
                              </p:par>
                            </p:childTnLst>
                          </p:cTn>
                        </p:par>
                        <p:par>
                          <p:cTn id="162" fill="hold">
                            <p:stCondLst>
                              <p:cond delay="500"/>
                            </p:stCondLst>
                            <p:childTnLst>
                              <p:par>
                                <p:cTn id="163" presetID="10" presetClass="entr" presetSubtype="0" fill="hold" grpId="0" nodeType="afterEffect">
                                  <p:stCondLst>
                                    <p:cond delay="0"/>
                                  </p:stCondLst>
                                  <p:childTnLst>
                                    <p:set>
                                      <p:cBhvr>
                                        <p:cTn id="164" dur="1" fill="hold">
                                          <p:stCondLst>
                                            <p:cond delay="0"/>
                                          </p:stCondLst>
                                        </p:cTn>
                                        <p:tgtEl>
                                          <p:spTgt spid="42"/>
                                        </p:tgtEl>
                                        <p:attrNameLst>
                                          <p:attrName>style.visibility</p:attrName>
                                        </p:attrNameLst>
                                      </p:cBhvr>
                                      <p:to>
                                        <p:strVal val="visible"/>
                                      </p:to>
                                    </p:set>
                                    <p:animEffect transition="in" filter="fade">
                                      <p:cBhvr>
                                        <p:cTn id="1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P spid="16" grpId="0"/>
      <p:bldP spid="17" grpId="0"/>
      <p:bldP spid="18" grpId="0"/>
      <p:bldP spid="19" grpId="0"/>
      <p:bldP spid="20" grpId="0"/>
      <p:bldP spid="21" grpId="0"/>
      <p:bldP spid="22" grpId="0"/>
      <p:bldP spid="23" grpId="0"/>
      <p:bldP spid="25" grpId="0"/>
      <p:bldP spid="5" grpId="0"/>
      <p:bldP spid="10" grpId="0"/>
      <p:bldP spid="12" grpId="0"/>
      <p:bldP spid="24" grpId="0"/>
      <p:bldP spid="26" grpId="0"/>
      <p:bldP spid="27" grpId="0"/>
      <p:bldP spid="28" grpId="0"/>
      <p:bldP spid="29" grpId="0"/>
      <p:bldP spid="30" grpId="0"/>
      <p:bldP spid="31" grpId="0"/>
      <p:bldP spid="32" grpId="0"/>
      <p:bldP spid="33" grpId="0"/>
      <p:bldP spid="34" grpId="0"/>
      <p:bldP spid="35" grpId="0"/>
      <p:bldP spid="39" grpId="0" animBg="1"/>
      <p:bldP spid="40" grpId="0" animBg="1"/>
      <p:bldP spid="41" grpId="0"/>
      <p:bldP spid="4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7B5BA-57D7-E3FE-F501-CD4657B560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CF5808-4CD1-7681-00D8-91472B909459}"/>
              </a:ext>
            </a:extLst>
          </p:cNvPr>
          <p:cNvSpPr>
            <a:spLocks noGrp="1"/>
          </p:cNvSpPr>
          <p:nvPr>
            <p:ph type="title"/>
          </p:nvPr>
        </p:nvSpPr>
        <p:spPr/>
        <p:txBody>
          <a:bodyPr/>
          <a:lstStyle/>
          <a:p>
            <a:r>
              <a:rPr lang="en-US" dirty="0"/>
              <a:t>Problem – 5 </a:t>
            </a:r>
            <a:r>
              <a:rPr lang="en-US" dirty="0">
                <a:solidFill>
                  <a:schemeClr val="accent6"/>
                </a:solidFill>
              </a:rPr>
              <a:t>Simplex Method</a:t>
            </a:r>
            <a:endParaRPr lang="en-IN"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C309B45-754E-11F3-F84E-B99DBBA88445}"/>
                  </a:ext>
                </a:extLst>
              </p:cNvPr>
              <p:cNvSpPr>
                <a:spLocks noGrp="1"/>
              </p:cNvSpPr>
              <p:nvPr>
                <p:ph idx="1"/>
              </p:nvPr>
            </p:nvSpPr>
            <p:spPr>
              <a:xfrm>
                <a:off x="131180" y="863445"/>
                <a:ext cx="11357185" cy="849286"/>
              </a:xfrm>
            </p:spPr>
            <p:txBody>
              <a:bodyPr/>
              <a:lstStyle/>
              <a:p>
                <a:pPr marL="0" indent="0">
                  <a:buNone/>
                </a:pPr>
                <a:r>
                  <a:rPr lang="en-US" dirty="0">
                    <a:solidFill>
                      <a:srgbClr val="C00000"/>
                    </a:solidFill>
                  </a:rPr>
                  <a:t>Step-5 : Perform Optimality Test</a:t>
                </a:r>
              </a:p>
              <a:p>
                <a:r>
                  <a:rPr lang="en-US" sz="2000" dirty="0"/>
                  <a:t>The next step is to check whether the initial basic feasible solution found can be improved or not?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pPr>
                  <a:spcBef>
                    <a:spcPts val="2400"/>
                  </a:spcBef>
                </a:pP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𝒁</m:t>
                        </m:r>
                      </m:e>
                      <m:sub>
                        <m:r>
                          <a:rPr lang="en-US" sz="2000" b="1" i="1">
                            <a:latin typeface="Cambria Math" panose="02040503050406030204" pitchFamily="18" charset="0"/>
                          </a:rPr>
                          <m:t>𝒋</m:t>
                        </m:r>
                      </m:sub>
                    </m:sSub>
                  </m:oMath>
                </a14:m>
                <a:r>
                  <a:rPr lang="en-IN" sz="2000" b="1" dirty="0"/>
                  <a:t> </a:t>
                </a:r>
                <a:r>
                  <a:rPr lang="en-IN" sz="2000" dirty="0"/>
                  <a:t>represents the </a:t>
                </a:r>
                <a:r>
                  <a:rPr lang="en-IN" sz="2000" b="1" dirty="0"/>
                  <a:t>current contribution to the objective function </a:t>
                </a:r>
                <a:r>
                  <a:rPr lang="en-IN" sz="2000" dirty="0"/>
                  <a:t>from the respective variables.</a:t>
                </a:r>
              </a:p>
              <a:p>
                <a14:m>
                  <m:oMath xmlns:m="http://schemas.openxmlformats.org/officeDocument/2006/math">
                    <m:sSub>
                      <m:sSubPr>
                        <m:ctrlPr>
                          <a:rPr lang="en-US" sz="2000" b="1" i="1">
                            <a:latin typeface="Cambria Math" panose="02040503050406030204" pitchFamily="18" charset="0"/>
                          </a:rPr>
                        </m:ctrlPr>
                      </m:sSub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𝑪</m:t>
                            </m:r>
                          </m:e>
                          <m:sub>
                            <m:r>
                              <a:rPr lang="en-US" sz="2000" b="1" i="1" smtClean="0">
                                <a:latin typeface="Cambria Math" panose="02040503050406030204" pitchFamily="18" charset="0"/>
                              </a:rPr>
                              <m:t>𝒋</m:t>
                            </m:r>
                          </m:sub>
                        </m:sSub>
                        <m:r>
                          <a:rPr lang="en-US" sz="2000" b="1" i="1" smtClean="0">
                            <a:latin typeface="Cambria Math" panose="02040503050406030204" pitchFamily="18" charset="0"/>
                          </a:rPr>
                          <m:t>−</m:t>
                        </m:r>
                        <m:r>
                          <a:rPr lang="en-US" sz="2000" b="1" i="1">
                            <a:latin typeface="Cambria Math" panose="02040503050406030204" pitchFamily="18" charset="0"/>
                          </a:rPr>
                          <m:t>𝒁</m:t>
                        </m:r>
                      </m:e>
                      <m:sub>
                        <m:r>
                          <a:rPr lang="en-US" sz="2000" b="1" i="1">
                            <a:latin typeface="Cambria Math" panose="02040503050406030204" pitchFamily="18" charset="0"/>
                          </a:rPr>
                          <m:t>𝒋</m:t>
                        </m:r>
                      </m:sub>
                    </m:sSub>
                  </m:oMath>
                </a14:m>
                <a:r>
                  <a:rPr lang="en-IN" sz="2000" b="1" dirty="0"/>
                  <a:t> </a:t>
                </a:r>
                <a:r>
                  <a:rPr lang="en-IN" sz="2000" dirty="0"/>
                  <a:t>row is called index row or Net Evaluation Row (NER). It </a:t>
                </a:r>
                <a:r>
                  <a:rPr lang="en-US" sz="2000" dirty="0"/>
                  <a:t>shows the </a:t>
                </a:r>
                <a:r>
                  <a:rPr lang="en-US" sz="2000" b="1" dirty="0"/>
                  <a:t>net effect (profit or loss)</a:t>
                </a:r>
                <a:r>
                  <a:rPr lang="en-US" sz="2000" dirty="0"/>
                  <a:t> </a:t>
                </a:r>
                <a:r>
                  <a:rPr lang="en-US" sz="2000" b="1" dirty="0"/>
                  <a:t>per unit</a:t>
                </a:r>
                <a:r>
                  <a:rPr lang="en-US" sz="2000" dirty="0"/>
                  <a:t> </a:t>
                </a:r>
                <a:r>
                  <a:rPr lang="en-US" sz="2000" b="1" dirty="0"/>
                  <a:t>if we include a non-basic variable</a:t>
                </a:r>
                <a:r>
                  <a:rPr lang="en-US" sz="2000" dirty="0"/>
                  <a:t> into the current solution. </a:t>
                </a:r>
              </a:p>
              <a:p>
                <a14:m>
                  <m:oMath xmlns:m="http://schemas.openxmlformats.org/officeDocument/2006/math">
                    <m:sSub>
                      <m:sSubPr>
                        <m:ctrlPr>
                          <a:rPr lang="en-US" sz="2000" b="1" i="1">
                            <a:latin typeface="Cambria Math" panose="02040503050406030204" pitchFamily="18" charset="0"/>
                          </a:rPr>
                        </m:ctrlPr>
                      </m:sSubPr>
                      <m:e>
                        <m:sSub>
                          <m:sSubPr>
                            <m:ctrlPr>
                              <a:rPr lang="en-US" sz="2000" b="1" i="1">
                                <a:latin typeface="Cambria Math" panose="02040503050406030204" pitchFamily="18" charset="0"/>
                              </a:rPr>
                            </m:ctrlPr>
                          </m:sSubPr>
                          <m:e>
                            <m:r>
                              <a:rPr lang="en-US" sz="2000" b="1" i="1">
                                <a:latin typeface="Cambria Math" panose="02040503050406030204" pitchFamily="18" charset="0"/>
                              </a:rPr>
                              <m:t>𝑪</m:t>
                            </m:r>
                          </m:e>
                          <m:sub>
                            <m:r>
                              <a:rPr lang="en-US" sz="2000" b="1" i="1">
                                <a:latin typeface="Cambria Math" panose="02040503050406030204" pitchFamily="18" charset="0"/>
                              </a:rPr>
                              <m:t>𝒋</m:t>
                            </m:r>
                          </m:sub>
                        </m:sSub>
                        <m:r>
                          <a:rPr lang="en-US" sz="2000" b="1" i="1">
                            <a:latin typeface="Cambria Math" panose="02040503050406030204" pitchFamily="18" charset="0"/>
                          </a:rPr>
                          <m:t>−</m:t>
                        </m:r>
                        <m:r>
                          <a:rPr lang="en-US" sz="2000" b="1" i="1">
                            <a:latin typeface="Cambria Math" panose="02040503050406030204" pitchFamily="18" charset="0"/>
                          </a:rPr>
                          <m:t>𝒁</m:t>
                        </m:r>
                      </m:e>
                      <m:sub>
                        <m:r>
                          <a:rPr lang="en-US" sz="2000" b="1" i="1">
                            <a:latin typeface="Cambria Math" panose="02040503050406030204" pitchFamily="18" charset="0"/>
                          </a:rPr>
                          <m:t>𝒋</m:t>
                        </m:r>
                      </m:sub>
                    </m:sSub>
                  </m:oMath>
                </a14:m>
                <a:r>
                  <a:rPr lang="en-IN" sz="2000" dirty="0"/>
                  <a:t> also determines whether the </a:t>
                </a:r>
                <a:r>
                  <a:rPr lang="en-IN" sz="2000" b="1" dirty="0"/>
                  <a:t>current solution is optimal or not</a:t>
                </a:r>
                <a:r>
                  <a:rPr lang="en-IN" sz="2000" dirty="0"/>
                  <a:t>.</a:t>
                </a:r>
              </a:p>
              <a:p>
                <a:endParaRPr lang="en-US" sz="2000" dirty="0"/>
              </a:p>
            </p:txBody>
          </p:sp>
        </mc:Choice>
        <mc:Fallback xmlns="">
          <p:sp>
            <p:nvSpPr>
              <p:cNvPr id="4" name="Content Placeholder 2">
                <a:extLst>
                  <a:ext uri="{FF2B5EF4-FFF2-40B4-BE49-F238E27FC236}">
                    <a16:creationId xmlns:a16="http://schemas.microsoft.com/office/drawing/2014/main" id="{EC309B45-754E-11F3-F84E-B99DBBA88445}"/>
                  </a:ext>
                </a:extLst>
              </p:cNvPr>
              <p:cNvSpPr>
                <a:spLocks noGrp="1" noRot="1" noChangeAspect="1" noMove="1" noResize="1" noEditPoints="1" noAdjustHandles="1" noChangeArrowheads="1" noChangeShapeType="1" noTextEdit="1"/>
              </p:cNvSpPr>
              <p:nvPr>
                <p:ph idx="1"/>
              </p:nvPr>
            </p:nvSpPr>
            <p:spPr>
              <a:xfrm>
                <a:off x="131180" y="863445"/>
                <a:ext cx="11357185" cy="849286"/>
              </a:xfrm>
              <a:blipFill>
                <a:blip r:embed="rId2"/>
                <a:stretch>
                  <a:fillRect l="-859" t="-9353" r="-537" b="-591367"/>
                </a:stretch>
              </a:blipFill>
            </p:spPr>
            <p:txBody>
              <a:bodyPr/>
              <a:lstStyle/>
              <a:p>
                <a:r>
                  <a:rPr lang="en-IN">
                    <a:noFill/>
                  </a:rPr>
                  <a:t> </a:t>
                </a:r>
              </a:p>
            </p:txBody>
          </p:sp>
        </mc:Fallback>
      </mc:AlternateContent>
      <p:cxnSp>
        <p:nvCxnSpPr>
          <p:cNvPr id="3" name="Straight Connector 2">
            <a:extLst>
              <a:ext uri="{FF2B5EF4-FFF2-40B4-BE49-F238E27FC236}">
                <a16:creationId xmlns:a16="http://schemas.microsoft.com/office/drawing/2014/main" id="{B4804D62-2812-6163-885D-0D5F433B594B}"/>
              </a:ext>
            </a:extLst>
          </p:cNvPr>
          <p:cNvCxnSpPr>
            <a:cxnSpLocks/>
          </p:cNvCxnSpPr>
          <p:nvPr/>
        </p:nvCxnSpPr>
        <p:spPr>
          <a:xfrm>
            <a:off x="262083" y="2474765"/>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71DB385-25AA-CBA9-F2B5-468DE25E08FA}"/>
              </a:ext>
            </a:extLst>
          </p:cNvPr>
          <p:cNvSpPr txBox="1"/>
          <p:nvPr/>
        </p:nvSpPr>
        <p:spPr>
          <a:xfrm>
            <a:off x="1161476" y="2494264"/>
            <a:ext cx="857927" cy="461665"/>
          </a:xfrm>
          <a:prstGeom prst="rect">
            <a:avLst/>
          </a:prstGeom>
          <a:noFill/>
        </p:spPr>
        <p:txBody>
          <a:bodyPr wrap="none" rtlCol="0">
            <a:spAutoFit/>
          </a:bodyPr>
          <a:lstStyle/>
          <a:p>
            <a:pPr algn="ctr"/>
            <a:r>
              <a:rPr lang="en-US" sz="2400" b="1" dirty="0"/>
              <a:t>Basis</a:t>
            </a:r>
            <a:endParaRPr lang="en-US" b="1" dirty="0"/>
          </a:p>
        </p:txBody>
      </p:sp>
      <p:cxnSp>
        <p:nvCxnSpPr>
          <p:cNvPr id="9" name="Straight Connector 8">
            <a:extLst>
              <a:ext uri="{FF2B5EF4-FFF2-40B4-BE49-F238E27FC236}">
                <a16:creationId xmlns:a16="http://schemas.microsoft.com/office/drawing/2014/main" id="{ECDB7E5D-0023-0711-B38B-DCFCF27053FA}"/>
              </a:ext>
            </a:extLst>
          </p:cNvPr>
          <p:cNvCxnSpPr>
            <a:cxnSpLocks/>
          </p:cNvCxnSpPr>
          <p:nvPr/>
        </p:nvCxnSpPr>
        <p:spPr>
          <a:xfrm>
            <a:off x="262083" y="2955929"/>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4BA1086-4FCA-A2A2-847F-761796C9C2B3}"/>
                  </a:ext>
                </a:extLst>
              </p:cNvPr>
              <p:cNvSpPr txBox="1"/>
              <p:nvPr/>
            </p:nvSpPr>
            <p:spPr>
              <a:xfrm>
                <a:off x="1320109" y="3074832"/>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14" name="TextBox 13">
                <a:extLst>
                  <a:ext uri="{FF2B5EF4-FFF2-40B4-BE49-F238E27FC236}">
                    <a16:creationId xmlns:a16="http://schemas.microsoft.com/office/drawing/2014/main" id="{24BA1086-4FCA-A2A2-847F-761796C9C2B3}"/>
                  </a:ext>
                </a:extLst>
              </p:cNvPr>
              <p:cNvSpPr txBox="1">
                <a:spLocks noRot="1" noChangeAspect="1" noMove="1" noResize="1" noEditPoints="1" noAdjustHandles="1" noChangeArrowheads="1" noChangeShapeType="1" noTextEdit="1"/>
              </p:cNvSpPr>
              <p:nvPr/>
            </p:nvSpPr>
            <p:spPr>
              <a:xfrm>
                <a:off x="1320109" y="3074832"/>
                <a:ext cx="540661" cy="461665"/>
              </a:xfrm>
              <a:prstGeom prst="rect">
                <a:avLst/>
              </a:prstGeom>
              <a:blipFill>
                <a:blip r:embed="rId3"/>
                <a:stretch>
                  <a:fillRect l="-3409"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FE13DA2-CE29-D430-F388-2B97491DC1FC}"/>
                  </a:ext>
                </a:extLst>
              </p:cNvPr>
              <p:cNvSpPr txBox="1"/>
              <p:nvPr/>
            </p:nvSpPr>
            <p:spPr>
              <a:xfrm>
                <a:off x="1316550" y="3592972"/>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15" name="TextBox 14">
                <a:extLst>
                  <a:ext uri="{FF2B5EF4-FFF2-40B4-BE49-F238E27FC236}">
                    <a16:creationId xmlns:a16="http://schemas.microsoft.com/office/drawing/2014/main" id="{BFE13DA2-CE29-D430-F388-2B97491DC1FC}"/>
                  </a:ext>
                </a:extLst>
              </p:cNvPr>
              <p:cNvSpPr txBox="1">
                <a:spLocks noRot="1" noChangeAspect="1" noMove="1" noResize="1" noEditPoints="1" noAdjustHandles="1" noChangeArrowheads="1" noChangeShapeType="1" noTextEdit="1"/>
              </p:cNvSpPr>
              <p:nvPr/>
            </p:nvSpPr>
            <p:spPr>
              <a:xfrm>
                <a:off x="1316550" y="3592972"/>
                <a:ext cx="547779" cy="461665"/>
              </a:xfrm>
              <a:prstGeom prst="rect">
                <a:avLst/>
              </a:prstGeom>
              <a:blipFill>
                <a:blip r:embed="rId4"/>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F4F7231-07F8-52EB-918A-48C4520D66F1}"/>
                  </a:ext>
                </a:extLst>
              </p:cNvPr>
              <p:cNvSpPr txBox="1"/>
              <p:nvPr/>
            </p:nvSpPr>
            <p:spPr>
              <a:xfrm>
                <a:off x="459583" y="2494264"/>
                <a:ext cx="622222"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𝑩</m:t>
                          </m:r>
                        </m:sub>
                      </m:sSub>
                    </m:oMath>
                  </m:oMathPara>
                </a14:m>
                <a:endParaRPr lang="en-US" b="1" dirty="0"/>
              </a:p>
            </p:txBody>
          </p:sp>
        </mc:Choice>
        <mc:Fallback xmlns="">
          <p:sp>
            <p:nvSpPr>
              <p:cNvPr id="16" name="TextBox 15">
                <a:extLst>
                  <a:ext uri="{FF2B5EF4-FFF2-40B4-BE49-F238E27FC236}">
                    <a16:creationId xmlns:a16="http://schemas.microsoft.com/office/drawing/2014/main" id="{3F4F7231-07F8-52EB-918A-48C4520D66F1}"/>
                  </a:ext>
                </a:extLst>
              </p:cNvPr>
              <p:cNvSpPr txBox="1">
                <a:spLocks noRot="1" noChangeAspect="1" noMove="1" noResize="1" noEditPoints="1" noAdjustHandles="1" noChangeArrowheads="1" noChangeShapeType="1" noTextEdit="1"/>
              </p:cNvSpPr>
              <p:nvPr/>
            </p:nvSpPr>
            <p:spPr>
              <a:xfrm>
                <a:off x="459583" y="2494264"/>
                <a:ext cx="622222" cy="461665"/>
              </a:xfrm>
              <a:prstGeom prst="rect">
                <a:avLst/>
              </a:prstGeom>
              <a:blipFill>
                <a:blip r:embed="rId5"/>
                <a:stretch>
                  <a:fillRect l="-1961" b="-39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888D489-833A-E4BB-9B1B-0D3096604DD2}"/>
                  </a:ext>
                </a:extLst>
              </p:cNvPr>
              <p:cNvSpPr txBox="1"/>
              <p:nvPr/>
            </p:nvSpPr>
            <p:spPr>
              <a:xfrm>
                <a:off x="558136" y="307483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7" name="TextBox 16">
                <a:extLst>
                  <a:ext uri="{FF2B5EF4-FFF2-40B4-BE49-F238E27FC236}">
                    <a16:creationId xmlns:a16="http://schemas.microsoft.com/office/drawing/2014/main" id="{E888D489-833A-E4BB-9B1B-0D3096604DD2}"/>
                  </a:ext>
                </a:extLst>
              </p:cNvPr>
              <p:cNvSpPr txBox="1">
                <a:spLocks noRot="1" noChangeAspect="1" noMove="1" noResize="1" noEditPoints="1" noAdjustHandles="1" noChangeArrowheads="1" noChangeShapeType="1" noTextEdit="1"/>
              </p:cNvSpPr>
              <p:nvPr/>
            </p:nvSpPr>
            <p:spPr>
              <a:xfrm>
                <a:off x="558136" y="3074832"/>
                <a:ext cx="425116" cy="461665"/>
              </a:xfrm>
              <a:prstGeom prst="rect">
                <a:avLst/>
              </a:prstGeom>
              <a:blipFill>
                <a:blip r:embed="rId6"/>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4476296-A7C7-5A86-13A5-7A5BBAD28F71}"/>
                  </a:ext>
                </a:extLst>
              </p:cNvPr>
              <p:cNvSpPr txBox="1"/>
              <p:nvPr/>
            </p:nvSpPr>
            <p:spPr>
              <a:xfrm>
                <a:off x="558136" y="359297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8" name="TextBox 17">
                <a:extLst>
                  <a:ext uri="{FF2B5EF4-FFF2-40B4-BE49-F238E27FC236}">
                    <a16:creationId xmlns:a16="http://schemas.microsoft.com/office/drawing/2014/main" id="{F4476296-A7C7-5A86-13A5-7A5BBAD28F71}"/>
                  </a:ext>
                </a:extLst>
              </p:cNvPr>
              <p:cNvSpPr txBox="1">
                <a:spLocks noRot="1" noChangeAspect="1" noMove="1" noResize="1" noEditPoints="1" noAdjustHandles="1" noChangeArrowheads="1" noChangeShapeType="1" noTextEdit="1"/>
              </p:cNvSpPr>
              <p:nvPr/>
            </p:nvSpPr>
            <p:spPr>
              <a:xfrm>
                <a:off x="558136" y="3592972"/>
                <a:ext cx="425116" cy="461665"/>
              </a:xfrm>
              <a:prstGeom prst="rect">
                <a:avLst/>
              </a:prstGeom>
              <a:blipFill>
                <a:blip r:embed="rId7"/>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51CCA5-17BE-D127-8123-799A37F5E816}"/>
                  </a:ext>
                </a:extLst>
              </p:cNvPr>
              <p:cNvSpPr txBox="1"/>
              <p:nvPr/>
            </p:nvSpPr>
            <p:spPr>
              <a:xfrm>
                <a:off x="1316199" y="1916284"/>
                <a:ext cx="548483"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19" name="TextBox 18">
                <a:extLst>
                  <a:ext uri="{FF2B5EF4-FFF2-40B4-BE49-F238E27FC236}">
                    <a16:creationId xmlns:a16="http://schemas.microsoft.com/office/drawing/2014/main" id="{8551CCA5-17BE-D127-8123-799A37F5E816}"/>
                  </a:ext>
                </a:extLst>
              </p:cNvPr>
              <p:cNvSpPr txBox="1">
                <a:spLocks noRot="1" noChangeAspect="1" noMove="1" noResize="1" noEditPoints="1" noAdjustHandles="1" noChangeArrowheads="1" noChangeShapeType="1" noTextEdit="1"/>
              </p:cNvSpPr>
              <p:nvPr/>
            </p:nvSpPr>
            <p:spPr>
              <a:xfrm>
                <a:off x="1316199" y="1916284"/>
                <a:ext cx="548483" cy="496674"/>
              </a:xfrm>
              <a:prstGeom prst="rect">
                <a:avLst/>
              </a:prstGeom>
              <a:blipFill>
                <a:blip r:embed="rId8"/>
                <a:stretch>
                  <a:fillRect l="-2222"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0A6DE20-AADB-6107-230E-2D495207C2DC}"/>
                  </a:ext>
                </a:extLst>
              </p:cNvPr>
              <p:cNvSpPr txBox="1"/>
              <p:nvPr/>
            </p:nvSpPr>
            <p:spPr>
              <a:xfrm>
                <a:off x="2212591" y="2494264"/>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20" name="TextBox 19">
                <a:extLst>
                  <a:ext uri="{FF2B5EF4-FFF2-40B4-BE49-F238E27FC236}">
                    <a16:creationId xmlns:a16="http://schemas.microsoft.com/office/drawing/2014/main" id="{70A6DE20-AADB-6107-230E-2D495207C2DC}"/>
                  </a:ext>
                </a:extLst>
              </p:cNvPr>
              <p:cNvSpPr txBox="1">
                <a:spLocks noRot="1" noChangeAspect="1" noMove="1" noResize="1" noEditPoints="1" noAdjustHandles="1" noChangeArrowheads="1" noChangeShapeType="1" noTextEdit="1"/>
              </p:cNvSpPr>
              <p:nvPr/>
            </p:nvSpPr>
            <p:spPr>
              <a:xfrm>
                <a:off x="2212591" y="2494264"/>
                <a:ext cx="551177" cy="461665"/>
              </a:xfrm>
              <a:prstGeom prst="rect">
                <a:avLst/>
              </a:prstGeom>
              <a:blipFill>
                <a:blip r:embed="rId9"/>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B3CDCF8-D0FF-2E33-0750-B61ED6E6CB24}"/>
                  </a:ext>
                </a:extLst>
              </p:cNvPr>
              <p:cNvSpPr txBox="1"/>
              <p:nvPr/>
            </p:nvSpPr>
            <p:spPr>
              <a:xfrm>
                <a:off x="3103867" y="2494264"/>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21" name="TextBox 20">
                <a:extLst>
                  <a:ext uri="{FF2B5EF4-FFF2-40B4-BE49-F238E27FC236}">
                    <a16:creationId xmlns:a16="http://schemas.microsoft.com/office/drawing/2014/main" id="{5B3CDCF8-D0FF-2E33-0750-B61ED6E6CB24}"/>
                  </a:ext>
                </a:extLst>
              </p:cNvPr>
              <p:cNvSpPr txBox="1">
                <a:spLocks noRot="1" noChangeAspect="1" noMove="1" noResize="1" noEditPoints="1" noAdjustHandles="1" noChangeArrowheads="1" noChangeShapeType="1" noTextEdit="1"/>
              </p:cNvSpPr>
              <p:nvPr/>
            </p:nvSpPr>
            <p:spPr>
              <a:xfrm>
                <a:off x="3103867" y="2494264"/>
                <a:ext cx="558293" cy="461665"/>
              </a:xfrm>
              <a:prstGeom prst="rect">
                <a:avLst/>
              </a:prstGeom>
              <a:blipFill>
                <a:blip r:embed="rId10"/>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1CDE395-0F0B-1A3E-4A4B-36B0E48A6D65}"/>
                  </a:ext>
                </a:extLst>
              </p:cNvPr>
              <p:cNvSpPr txBox="1"/>
              <p:nvPr/>
            </p:nvSpPr>
            <p:spPr>
              <a:xfrm>
                <a:off x="4002168" y="2494264"/>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22" name="TextBox 21">
                <a:extLst>
                  <a:ext uri="{FF2B5EF4-FFF2-40B4-BE49-F238E27FC236}">
                    <a16:creationId xmlns:a16="http://schemas.microsoft.com/office/drawing/2014/main" id="{31CDE395-0F0B-1A3E-4A4B-36B0E48A6D65}"/>
                  </a:ext>
                </a:extLst>
              </p:cNvPr>
              <p:cNvSpPr txBox="1">
                <a:spLocks noRot="1" noChangeAspect="1" noMove="1" noResize="1" noEditPoints="1" noAdjustHandles="1" noChangeArrowheads="1" noChangeShapeType="1" noTextEdit="1"/>
              </p:cNvSpPr>
              <p:nvPr/>
            </p:nvSpPr>
            <p:spPr>
              <a:xfrm>
                <a:off x="4002168" y="2494264"/>
                <a:ext cx="540661" cy="461665"/>
              </a:xfrm>
              <a:prstGeom prst="rect">
                <a:avLst/>
              </a:prstGeom>
              <a:blipFill>
                <a:blip r:embed="rId11"/>
                <a:stretch>
                  <a:fillRect l="-3409"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1E8E209-83C9-49D6-C438-09FD2966A3BF}"/>
                  </a:ext>
                </a:extLst>
              </p:cNvPr>
              <p:cNvSpPr txBox="1"/>
              <p:nvPr/>
            </p:nvSpPr>
            <p:spPr>
              <a:xfrm>
                <a:off x="4882926" y="2494264"/>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23" name="TextBox 22">
                <a:extLst>
                  <a:ext uri="{FF2B5EF4-FFF2-40B4-BE49-F238E27FC236}">
                    <a16:creationId xmlns:a16="http://schemas.microsoft.com/office/drawing/2014/main" id="{71E8E209-83C9-49D6-C438-09FD2966A3BF}"/>
                  </a:ext>
                </a:extLst>
              </p:cNvPr>
              <p:cNvSpPr txBox="1">
                <a:spLocks noRot="1" noChangeAspect="1" noMove="1" noResize="1" noEditPoints="1" noAdjustHandles="1" noChangeArrowheads="1" noChangeShapeType="1" noTextEdit="1"/>
              </p:cNvSpPr>
              <p:nvPr/>
            </p:nvSpPr>
            <p:spPr>
              <a:xfrm>
                <a:off x="4882926" y="2494264"/>
                <a:ext cx="547779" cy="461665"/>
              </a:xfrm>
              <a:prstGeom prst="rect">
                <a:avLst/>
              </a:prstGeom>
              <a:blipFill>
                <a:blip r:embed="rId12"/>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55826FC-DAEA-646C-0B23-2F7C65957DF6}"/>
                  </a:ext>
                </a:extLst>
              </p:cNvPr>
              <p:cNvSpPr txBox="1"/>
              <p:nvPr/>
            </p:nvSpPr>
            <p:spPr>
              <a:xfrm>
                <a:off x="5881062" y="2494264"/>
                <a:ext cx="442749"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𝒃</m:t>
                      </m:r>
                    </m:oMath>
                  </m:oMathPara>
                </a14:m>
                <a:endParaRPr lang="en-US" b="1" dirty="0"/>
              </a:p>
            </p:txBody>
          </p:sp>
        </mc:Choice>
        <mc:Fallback xmlns="">
          <p:sp>
            <p:nvSpPr>
              <p:cNvPr id="25" name="TextBox 24">
                <a:extLst>
                  <a:ext uri="{FF2B5EF4-FFF2-40B4-BE49-F238E27FC236}">
                    <a16:creationId xmlns:a16="http://schemas.microsoft.com/office/drawing/2014/main" id="{055826FC-DAEA-646C-0B23-2F7C65957DF6}"/>
                  </a:ext>
                </a:extLst>
              </p:cNvPr>
              <p:cNvSpPr txBox="1">
                <a:spLocks noRot="1" noChangeAspect="1" noMove="1" noResize="1" noEditPoints="1" noAdjustHandles="1" noChangeArrowheads="1" noChangeShapeType="1" noTextEdit="1"/>
              </p:cNvSpPr>
              <p:nvPr/>
            </p:nvSpPr>
            <p:spPr>
              <a:xfrm>
                <a:off x="5881062" y="2494264"/>
                <a:ext cx="442749" cy="461665"/>
              </a:xfrm>
              <a:prstGeom prst="rect">
                <a:avLst/>
              </a:prstGeom>
              <a:blipFill>
                <a:blip r:embed="rId13"/>
                <a:stretch>
                  <a:fillRect l="-41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0D8158-4C6E-AE38-A8F3-237DE353A0FA}"/>
                  </a:ext>
                </a:extLst>
              </p:cNvPr>
              <p:cNvSpPr txBox="1"/>
              <p:nvPr/>
            </p:nvSpPr>
            <p:spPr>
              <a:xfrm>
                <a:off x="2275621" y="307483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5" name="TextBox 4">
                <a:extLst>
                  <a:ext uri="{FF2B5EF4-FFF2-40B4-BE49-F238E27FC236}">
                    <a16:creationId xmlns:a16="http://schemas.microsoft.com/office/drawing/2014/main" id="{220D8158-4C6E-AE38-A8F3-237DE353A0FA}"/>
                  </a:ext>
                </a:extLst>
              </p:cNvPr>
              <p:cNvSpPr txBox="1">
                <a:spLocks noRot="1" noChangeAspect="1" noMove="1" noResize="1" noEditPoints="1" noAdjustHandles="1" noChangeArrowheads="1" noChangeShapeType="1" noTextEdit="1"/>
              </p:cNvSpPr>
              <p:nvPr/>
            </p:nvSpPr>
            <p:spPr>
              <a:xfrm>
                <a:off x="2275621" y="3074832"/>
                <a:ext cx="425116" cy="461665"/>
              </a:xfrm>
              <a:prstGeom prst="rect">
                <a:avLst/>
              </a:prstGeom>
              <a:blipFill>
                <a:blip r:embed="rId1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49C093-8665-4282-4EF8-BB608A1E33FF}"/>
                  </a:ext>
                </a:extLst>
              </p:cNvPr>
              <p:cNvSpPr txBox="1"/>
              <p:nvPr/>
            </p:nvSpPr>
            <p:spPr>
              <a:xfrm>
                <a:off x="3170455" y="307483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a:latin typeface="Cambria Math" panose="02040503050406030204" pitchFamily="18" charset="0"/>
                        </a:rPr>
                        <m:t>1</m:t>
                      </m:r>
                    </m:oMath>
                  </m:oMathPara>
                </a14:m>
                <a:endParaRPr lang="en-IN" sz="2400" dirty="0"/>
              </a:p>
            </p:txBody>
          </p:sp>
        </mc:Choice>
        <mc:Fallback xmlns="">
          <p:sp>
            <p:nvSpPr>
              <p:cNvPr id="10" name="TextBox 9">
                <a:extLst>
                  <a:ext uri="{FF2B5EF4-FFF2-40B4-BE49-F238E27FC236}">
                    <a16:creationId xmlns:a16="http://schemas.microsoft.com/office/drawing/2014/main" id="{0E49C093-8665-4282-4EF8-BB608A1E33FF}"/>
                  </a:ext>
                </a:extLst>
              </p:cNvPr>
              <p:cNvSpPr txBox="1">
                <a:spLocks noRot="1" noChangeAspect="1" noMove="1" noResize="1" noEditPoints="1" noAdjustHandles="1" noChangeArrowheads="1" noChangeShapeType="1" noTextEdit="1"/>
              </p:cNvSpPr>
              <p:nvPr/>
            </p:nvSpPr>
            <p:spPr>
              <a:xfrm>
                <a:off x="3170455" y="3074832"/>
                <a:ext cx="425116" cy="461665"/>
              </a:xfrm>
              <a:prstGeom prst="rect">
                <a:avLst/>
              </a:prstGeom>
              <a:blipFill>
                <a:blip r:embed="rId1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385AB16-CED2-E888-50E9-FC19ABDFCE4A}"/>
                  </a:ext>
                </a:extLst>
              </p:cNvPr>
              <p:cNvSpPr txBox="1"/>
              <p:nvPr/>
            </p:nvSpPr>
            <p:spPr>
              <a:xfrm>
                <a:off x="4059940" y="307483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12" name="TextBox 11">
                <a:extLst>
                  <a:ext uri="{FF2B5EF4-FFF2-40B4-BE49-F238E27FC236}">
                    <a16:creationId xmlns:a16="http://schemas.microsoft.com/office/drawing/2014/main" id="{D385AB16-CED2-E888-50E9-FC19ABDFCE4A}"/>
                  </a:ext>
                </a:extLst>
              </p:cNvPr>
              <p:cNvSpPr txBox="1">
                <a:spLocks noRot="1" noChangeAspect="1" noMove="1" noResize="1" noEditPoints="1" noAdjustHandles="1" noChangeArrowheads="1" noChangeShapeType="1" noTextEdit="1"/>
              </p:cNvSpPr>
              <p:nvPr/>
            </p:nvSpPr>
            <p:spPr>
              <a:xfrm>
                <a:off x="4059940" y="3074832"/>
                <a:ext cx="425116" cy="461665"/>
              </a:xfrm>
              <a:prstGeom prst="rect">
                <a:avLst/>
              </a:prstGeom>
              <a:blipFill>
                <a:blip r:embed="rId1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3231D8B-3A35-F609-A98A-5F8026D38CBF}"/>
                  </a:ext>
                </a:extLst>
              </p:cNvPr>
              <p:cNvSpPr txBox="1"/>
              <p:nvPr/>
            </p:nvSpPr>
            <p:spPr>
              <a:xfrm>
                <a:off x="4944257" y="307483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4" name="TextBox 23">
                <a:extLst>
                  <a:ext uri="{FF2B5EF4-FFF2-40B4-BE49-F238E27FC236}">
                    <a16:creationId xmlns:a16="http://schemas.microsoft.com/office/drawing/2014/main" id="{93231D8B-3A35-F609-A98A-5F8026D38CBF}"/>
                  </a:ext>
                </a:extLst>
              </p:cNvPr>
              <p:cNvSpPr txBox="1">
                <a:spLocks noRot="1" noChangeAspect="1" noMove="1" noResize="1" noEditPoints="1" noAdjustHandles="1" noChangeArrowheads="1" noChangeShapeType="1" noTextEdit="1"/>
              </p:cNvSpPr>
              <p:nvPr/>
            </p:nvSpPr>
            <p:spPr>
              <a:xfrm>
                <a:off x="4944257" y="3074832"/>
                <a:ext cx="425116" cy="461665"/>
              </a:xfrm>
              <a:prstGeom prst="rect">
                <a:avLst/>
              </a:prstGeom>
              <a:blipFill>
                <a:blip r:embed="rId1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B91BDD0-88EA-8B6A-A7C1-2EB38800E5EA}"/>
                  </a:ext>
                </a:extLst>
              </p:cNvPr>
              <p:cNvSpPr txBox="1"/>
              <p:nvPr/>
            </p:nvSpPr>
            <p:spPr>
              <a:xfrm>
                <a:off x="2275621" y="359297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m:t>
                      </m:r>
                    </m:oMath>
                  </m:oMathPara>
                </a14:m>
                <a:endParaRPr lang="en-IN" sz="2400" dirty="0"/>
              </a:p>
            </p:txBody>
          </p:sp>
        </mc:Choice>
        <mc:Fallback xmlns="">
          <p:sp>
            <p:nvSpPr>
              <p:cNvPr id="26" name="TextBox 25">
                <a:extLst>
                  <a:ext uri="{FF2B5EF4-FFF2-40B4-BE49-F238E27FC236}">
                    <a16:creationId xmlns:a16="http://schemas.microsoft.com/office/drawing/2014/main" id="{CB91BDD0-88EA-8B6A-A7C1-2EB38800E5EA}"/>
                  </a:ext>
                </a:extLst>
              </p:cNvPr>
              <p:cNvSpPr txBox="1">
                <a:spLocks noRot="1" noChangeAspect="1" noMove="1" noResize="1" noEditPoints="1" noAdjustHandles="1" noChangeArrowheads="1" noChangeShapeType="1" noTextEdit="1"/>
              </p:cNvSpPr>
              <p:nvPr/>
            </p:nvSpPr>
            <p:spPr>
              <a:xfrm>
                <a:off x="2275621" y="3592972"/>
                <a:ext cx="425116" cy="461665"/>
              </a:xfrm>
              <a:prstGeom prst="rect">
                <a:avLst/>
              </a:prstGeom>
              <a:blipFill>
                <a:blip r:embed="rId18"/>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4F36343-5782-421C-082F-A7282B663668}"/>
                  </a:ext>
                </a:extLst>
              </p:cNvPr>
              <p:cNvSpPr txBox="1"/>
              <p:nvPr/>
            </p:nvSpPr>
            <p:spPr>
              <a:xfrm>
                <a:off x="3170455" y="359297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a:latin typeface="Cambria Math" panose="02040503050406030204" pitchFamily="18" charset="0"/>
                        </a:rPr>
                        <m:t>1</m:t>
                      </m:r>
                    </m:oMath>
                  </m:oMathPara>
                </a14:m>
                <a:endParaRPr lang="en-IN" sz="2400" dirty="0"/>
              </a:p>
            </p:txBody>
          </p:sp>
        </mc:Choice>
        <mc:Fallback xmlns="">
          <p:sp>
            <p:nvSpPr>
              <p:cNvPr id="27" name="TextBox 26">
                <a:extLst>
                  <a:ext uri="{FF2B5EF4-FFF2-40B4-BE49-F238E27FC236}">
                    <a16:creationId xmlns:a16="http://schemas.microsoft.com/office/drawing/2014/main" id="{A4F36343-5782-421C-082F-A7282B663668}"/>
                  </a:ext>
                </a:extLst>
              </p:cNvPr>
              <p:cNvSpPr txBox="1">
                <a:spLocks noRot="1" noChangeAspect="1" noMove="1" noResize="1" noEditPoints="1" noAdjustHandles="1" noChangeArrowheads="1" noChangeShapeType="1" noTextEdit="1"/>
              </p:cNvSpPr>
              <p:nvPr/>
            </p:nvSpPr>
            <p:spPr>
              <a:xfrm>
                <a:off x="3170455" y="3592972"/>
                <a:ext cx="425116" cy="461665"/>
              </a:xfrm>
              <a:prstGeom prst="rect">
                <a:avLst/>
              </a:prstGeom>
              <a:blipFill>
                <a:blip r:embed="rId1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CBC16F5-BAB6-AF0F-99E1-26B3C4FA15C2}"/>
                  </a:ext>
                </a:extLst>
              </p:cNvPr>
              <p:cNvSpPr txBox="1"/>
              <p:nvPr/>
            </p:nvSpPr>
            <p:spPr>
              <a:xfrm>
                <a:off x="4059940" y="359297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8" name="TextBox 27">
                <a:extLst>
                  <a:ext uri="{FF2B5EF4-FFF2-40B4-BE49-F238E27FC236}">
                    <a16:creationId xmlns:a16="http://schemas.microsoft.com/office/drawing/2014/main" id="{7CBC16F5-BAB6-AF0F-99E1-26B3C4FA15C2}"/>
                  </a:ext>
                </a:extLst>
              </p:cNvPr>
              <p:cNvSpPr txBox="1">
                <a:spLocks noRot="1" noChangeAspect="1" noMove="1" noResize="1" noEditPoints="1" noAdjustHandles="1" noChangeArrowheads="1" noChangeShapeType="1" noTextEdit="1"/>
              </p:cNvSpPr>
              <p:nvPr/>
            </p:nvSpPr>
            <p:spPr>
              <a:xfrm>
                <a:off x="4059940" y="3592972"/>
                <a:ext cx="425116" cy="461665"/>
              </a:xfrm>
              <a:prstGeom prst="rect">
                <a:avLst/>
              </a:prstGeom>
              <a:blipFill>
                <a:blip r:embed="rId2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7AC6225-6085-8C16-CE9B-01EAF083126B}"/>
                  </a:ext>
                </a:extLst>
              </p:cNvPr>
              <p:cNvSpPr txBox="1"/>
              <p:nvPr/>
            </p:nvSpPr>
            <p:spPr>
              <a:xfrm>
                <a:off x="4944257" y="359297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9" name="TextBox 28">
                <a:extLst>
                  <a:ext uri="{FF2B5EF4-FFF2-40B4-BE49-F238E27FC236}">
                    <a16:creationId xmlns:a16="http://schemas.microsoft.com/office/drawing/2014/main" id="{87AC6225-6085-8C16-CE9B-01EAF083126B}"/>
                  </a:ext>
                </a:extLst>
              </p:cNvPr>
              <p:cNvSpPr txBox="1">
                <a:spLocks noRot="1" noChangeAspect="1" noMove="1" noResize="1" noEditPoints="1" noAdjustHandles="1" noChangeArrowheads="1" noChangeShapeType="1" noTextEdit="1"/>
              </p:cNvSpPr>
              <p:nvPr/>
            </p:nvSpPr>
            <p:spPr>
              <a:xfrm>
                <a:off x="4944257" y="3592972"/>
                <a:ext cx="425116" cy="461665"/>
              </a:xfrm>
              <a:prstGeom prst="rect">
                <a:avLst/>
              </a:prstGeom>
              <a:blipFill>
                <a:blip r:embed="rId21"/>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2489D38-FEAE-7856-EC29-B14C8456C524}"/>
                  </a:ext>
                </a:extLst>
              </p:cNvPr>
              <p:cNvSpPr txBox="1"/>
              <p:nvPr/>
            </p:nvSpPr>
            <p:spPr>
              <a:xfrm>
                <a:off x="5719960" y="3074832"/>
                <a:ext cx="76495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450</m:t>
                      </m:r>
                    </m:oMath>
                  </m:oMathPara>
                </a14:m>
                <a:endParaRPr lang="en-IN" sz="2400" dirty="0"/>
              </a:p>
            </p:txBody>
          </p:sp>
        </mc:Choice>
        <mc:Fallback xmlns="">
          <p:sp>
            <p:nvSpPr>
              <p:cNvPr id="30" name="TextBox 29">
                <a:extLst>
                  <a:ext uri="{FF2B5EF4-FFF2-40B4-BE49-F238E27FC236}">
                    <a16:creationId xmlns:a16="http://schemas.microsoft.com/office/drawing/2014/main" id="{B2489D38-FEAE-7856-EC29-B14C8456C524}"/>
                  </a:ext>
                </a:extLst>
              </p:cNvPr>
              <p:cNvSpPr txBox="1">
                <a:spLocks noRot="1" noChangeAspect="1" noMove="1" noResize="1" noEditPoints="1" noAdjustHandles="1" noChangeArrowheads="1" noChangeShapeType="1" noTextEdit="1"/>
              </p:cNvSpPr>
              <p:nvPr/>
            </p:nvSpPr>
            <p:spPr>
              <a:xfrm>
                <a:off x="5719960" y="3074832"/>
                <a:ext cx="764953" cy="461665"/>
              </a:xfrm>
              <a:prstGeom prst="rect">
                <a:avLst/>
              </a:prstGeom>
              <a:blipFill>
                <a:blip r:embed="rId22"/>
                <a:stretch>
                  <a:fillRect l="-238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B9017D1-7C9B-C748-5392-D6C872FC0B34}"/>
                  </a:ext>
                </a:extLst>
              </p:cNvPr>
              <p:cNvSpPr txBox="1"/>
              <p:nvPr/>
            </p:nvSpPr>
            <p:spPr>
              <a:xfrm>
                <a:off x="5719960" y="3592972"/>
                <a:ext cx="76495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600</m:t>
                      </m:r>
                    </m:oMath>
                  </m:oMathPara>
                </a14:m>
                <a:endParaRPr lang="en-IN" sz="2400" dirty="0"/>
              </a:p>
            </p:txBody>
          </p:sp>
        </mc:Choice>
        <mc:Fallback xmlns="">
          <p:sp>
            <p:nvSpPr>
              <p:cNvPr id="31" name="TextBox 30">
                <a:extLst>
                  <a:ext uri="{FF2B5EF4-FFF2-40B4-BE49-F238E27FC236}">
                    <a16:creationId xmlns:a16="http://schemas.microsoft.com/office/drawing/2014/main" id="{CB9017D1-7C9B-C748-5392-D6C872FC0B34}"/>
                  </a:ext>
                </a:extLst>
              </p:cNvPr>
              <p:cNvSpPr txBox="1">
                <a:spLocks noRot="1" noChangeAspect="1" noMove="1" noResize="1" noEditPoints="1" noAdjustHandles="1" noChangeArrowheads="1" noChangeShapeType="1" noTextEdit="1"/>
              </p:cNvSpPr>
              <p:nvPr/>
            </p:nvSpPr>
            <p:spPr>
              <a:xfrm>
                <a:off x="5719960" y="3592972"/>
                <a:ext cx="764953" cy="461665"/>
              </a:xfrm>
              <a:prstGeom prst="rect">
                <a:avLst/>
              </a:prstGeom>
              <a:blipFill>
                <a:blip r:embed="rId23"/>
                <a:stretch>
                  <a:fillRect l="-158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4E4381A-4C1A-91A4-225E-E7C11803ED13}"/>
                  </a:ext>
                </a:extLst>
              </p:cNvPr>
              <p:cNvSpPr txBox="1"/>
              <p:nvPr/>
            </p:nvSpPr>
            <p:spPr>
              <a:xfrm>
                <a:off x="2275621" y="195129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32" name="TextBox 31">
                <a:extLst>
                  <a:ext uri="{FF2B5EF4-FFF2-40B4-BE49-F238E27FC236}">
                    <a16:creationId xmlns:a16="http://schemas.microsoft.com/office/drawing/2014/main" id="{34E4381A-4C1A-91A4-225E-E7C11803ED13}"/>
                  </a:ext>
                </a:extLst>
              </p:cNvPr>
              <p:cNvSpPr txBox="1">
                <a:spLocks noRot="1" noChangeAspect="1" noMove="1" noResize="1" noEditPoints="1" noAdjustHandles="1" noChangeArrowheads="1" noChangeShapeType="1" noTextEdit="1"/>
              </p:cNvSpPr>
              <p:nvPr/>
            </p:nvSpPr>
            <p:spPr>
              <a:xfrm>
                <a:off x="2275621" y="1951293"/>
                <a:ext cx="425116" cy="461665"/>
              </a:xfrm>
              <a:prstGeom prst="rect">
                <a:avLst/>
              </a:prstGeom>
              <a:blipFill>
                <a:blip r:embed="rId2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912B224-FBA2-6945-1DE7-594A0C01754D}"/>
                  </a:ext>
                </a:extLst>
              </p:cNvPr>
              <p:cNvSpPr txBox="1"/>
              <p:nvPr/>
            </p:nvSpPr>
            <p:spPr>
              <a:xfrm>
                <a:off x="3170455" y="195129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4</m:t>
                      </m:r>
                    </m:oMath>
                  </m:oMathPara>
                </a14:m>
                <a:endParaRPr lang="en-IN" sz="2400" dirty="0"/>
              </a:p>
            </p:txBody>
          </p:sp>
        </mc:Choice>
        <mc:Fallback xmlns="">
          <p:sp>
            <p:nvSpPr>
              <p:cNvPr id="33" name="TextBox 32">
                <a:extLst>
                  <a:ext uri="{FF2B5EF4-FFF2-40B4-BE49-F238E27FC236}">
                    <a16:creationId xmlns:a16="http://schemas.microsoft.com/office/drawing/2014/main" id="{2912B224-FBA2-6945-1DE7-594A0C01754D}"/>
                  </a:ext>
                </a:extLst>
              </p:cNvPr>
              <p:cNvSpPr txBox="1">
                <a:spLocks noRot="1" noChangeAspect="1" noMove="1" noResize="1" noEditPoints="1" noAdjustHandles="1" noChangeArrowheads="1" noChangeShapeType="1" noTextEdit="1"/>
              </p:cNvSpPr>
              <p:nvPr/>
            </p:nvSpPr>
            <p:spPr>
              <a:xfrm>
                <a:off x="3170455" y="1951293"/>
                <a:ext cx="425116" cy="461665"/>
              </a:xfrm>
              <a:prstGeom prst="rect">
                <a:avLst/>
              </a:prstGeom>
              <a:blipFill>
                <a:blip r:embed="rId2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B517086-AA04-63D5-6744-A6CE5438BAF5}"/>
                  </a:ext>
                </a:extLst>
              </p:cNvPr>
              <p:cNvSpPr txBox="1"/>
              <p:nvPr/>
            </p:nvSpPr>
            <p:spPr>
              <a:xfrm>
                <a:off x="4059940" y="195129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4" name="TextBox 33">
                <a:extLst>
                  <a:ext uri="{FF2B5EF4-FFF2-40B4-BE49-F238E27FC236}">
                    <a16:creationId xmlns:a16="http://schemas.microsoft.com/office/drawing/2014/main" id="{8B517086-AA04-63D5-6744-A6CE5438BAF5}"/>
                  </a:ext>
                </a:extLst>
              </p:cNvPr>
              <p:cNvSpPr txBox="1">
                <a:spLocks noRot="1" noChangeAspect="1" noMove="1" noResize="1" noEditPoints="1" noAdjustHandles="1" noChangeArrowheads="1" noChangeShapeType="1" noTextEdit="1"/>
              </p:cNvSpPr>
              <p:nvPr/>
            </p:nvSpPr>
            <p:spPr>
              <a:xfrm>
                <a:off x="4059940" y="1951293"/>
                <a:ext cx="425116" cy="461665"/>
              </a:xfrm>
              <a:prstGeom prst="rect">
                <a:avLst/>
              </a:prstGeom>
              <a:blipFill>
                <a:blip r:embed="rId2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74CA32B-4CB3-66FA-FEAB-A324B85AA724}"/>
                  </a:ext>
                </a:extLst>
              </p:cNvPr>
              <p:cNvSpPr txBox="1"/>
              <p:nvPr/>
            </p:nvSpPr>
            <p:spPr>
              <a:xfrm>
                <a:off x="4944257" y="195129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5" name="TextBox 34">
                <a:extLst>
                  <a:ext uri="{FF2B5EF4-FFF2-40B4-BE49-F238E27FC236}">
                    <a16:creationId xmlns:a16="http://schemas.microsoft.com/office/drawing/2014/main" id="{F74CA32B-4CB3-66FA-FEAB-A324B85AA724}"/>
                  </a:ext>
                </a:extLst>
              </p:cNvPr>
              <p:cNvSpPr txBox="1">
                <a:spLocks noRot="1" noChangeAspect="1" noMove="1" noResize="1" noEditPoints="1" noAdjustHandles="1" noChangeArrowheads="1" noChangeShapeType="1" noTextEdit="1"/>
              </p:cNvSpPr>
              <p:nvPr/>
            </p:nvSpPr>
            <p:spPr>
              <a:xfrm>
                <a:off x="4944257" y="1951293"/>
                <a:ext cx="425116" cy="461665"/>
              </a:xfrm>
              <a:prstGeom prst="rect">
                <a:avLst/>
              </a:prstGeom>
              <a:blipFill>
                <a:blip r:embed="rId27"/>
                <a:stretch>
                  <a:fillRect l="-2857"/>
                </a:stretch>
              </a:blipFill>
            </p:spPr>
            <p:txBody>
              <a:bodyPr/>
              <a:lstStyle/>
              <a:p>
                <a:r>
                  <a:rPr lang="en-IN">
                    <a:noFill/>
                  </a:rPr>
                  <a:t> </a:t>
                </a:r>
              </a:p>
            </p:txBody>
          </p:sp>
        </mc:Fallback>
      </mc:AlternateContent>
      <p:cxnSp>
        <p:nvCxnSpPr>
          <p:cNvPr id="11" name="Straight Connector 10">
            <a:extLst>
              <a:ext uri="{FF2B5EF4-FFF2-40B4-BE49-F238E27FC236}">
                <a16:creationId xmlns:a16="http://schemas.microsoft.com/office/drawing/2014/main" id="{A3C078CC-5704-6451-1893-3E39CD1BC1C3}"/>
              </a:ext>
            </a:extLst>
          </p:cNvPr>
          <p:cNvCxnSpPr>
            <a:cxnSpLocks/>
          </p:cNvCxnSpPr>
          <p:nvPr/>
        </p:nvCxnSpPr>
        <p:spPr>
          <a:xfrm>
            <a:off x="262083" y="4059252"/>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C3368F-9598-C1A1-B49E-532304863C59}"/>
                  </a:ext>
                </a:extLst>
              </p:cNvPr>
              <p:cNvSpPr txBox="1"/>
              <p:nvPr/>
            </p:nvSpPr>
            <p:spPr>
              <a:xfrm>
                <a:off x="1315397" y="4117493"/>
                <a:ext cx="550087"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𝒁</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13" name="TextBox 12">
                <a:extLst>
                  <a:ext uri="{FF2B5EF4-FFF2-40B4-BE49-F238E27FC236}">
                    <a16:creationId xmlns:a16="http://schemas.microsoft.com/office/drawing/2014/main" id="{7AC3368F-9598-C1A1-B49E-532304863C59}"/>
                  </a:ext>
                </a:extLst>
              </p:cNvPr>
              <p:cNvSpPr txBox="1">
                <a:spLocks noRot="1" noChangeAspect="1" noMove="1" noResize="1" noEditPoints="1" noAdjustHandles="1" noChangeArrowheads="1" noChangeShapeType="1" noTextEdit="1"/>
              </p:cNvSpPr>
              <p:nvPr/>
            </p:nvSpPr>
            <p:spPr>
              <a:xfrm>
                <a:off x="1315397" y="4117493"/>
                <a:ext cx="550087" cy="496674"/>
              </a:xfrm>
              <a:prstGeom prst="rect">
                <a:avLst/>
              </a:prstGeom>
              <a:blipFill>
                <a:blip r:embed="rId28"/>
                <a:stretch>
                  <a:fillRect l="-2222"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6D76191-D76F-488C-3D61-1256687F75F1}"/>
                  </a:ext>
                </a:extLst>
              </p:cNvPr>
              <p:cNvSpPr txBox="1"/>
              <p:nvPr/>
            </p:nvSpPr>
            <p:spPr>
              <a:xfrm>
                <a:off x="2275621" y="413499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6" name="TextBox 35">
                <a:extLst>
                  <a:ext uri="{FF2B5EF4-FFF2-40B4-BE49-F238E27FC236}">
                    <a16:creationId xmlns:a16="http://schemas.microsoft.com/office/drawing/2014/main" id="{46D76191-D76F-488C-3D61-1256687F75F1}"/>
                  </a:ext>
                </a:extLst>
              </p:cNvPr>
              <p:cNvSpPr txBox="1">
                <a:spLocks noRot="1" noChangeAspect="1" noMove="1" noResize="1" noEditPoints="1" noAdjustHandles="1" noChangeArrowheads="1" noChangeShapeType="1" noTextEdit="1"/>
              </p:cNvSpPr>
              <p:nvPr/>
            </p:nvSpPr>
            <p:spPr>
              <a:xfrm>
                <a:off x="2275621" y="4134998"/>
                <a:ext cx="425116" cy="461665"/>
              </a:xfrm>
              <a:prstGeom prst="rect">
                <a:avLst/>
              </a:prstGeom>
              <a:blipFill>
                <a:blip r:embed="rId2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F1061A9-E218-F7F2-4988-8EE2EA9D96A1}"/>
                  </a:ext>
                </a:extLst>
              </p:cNvPr>
              <p:cNvSpPr txBox="1"/>
              <p:nvPr/>
            </p:nvSpPr>
            <p:spPr>
              <a:xfrm>
                <a:off x="3170455" y="413499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0</m:t>
                      </m:r>
                    </m:oMath>
                  </m:oMathPara>
                </a14:m>
                <a:endParaRPr lang="en-IN" sz="2400" dirty="0"/>
              </a:p>
            </p:txBody>
          </p:sp>
        </mc:Choice>
        <mc:Fallback xmlns="">
          <p:sp>
            <p:nvSpPr>
              <p:cNvPr id="37" name="TextBox 36">
                <a:extLst>
                  <a:ext uri="{FF2B5EF4-FFF2-40B4-BE49-F238E27FC236}">
                    <a16:creationId xmlns:a16="http://schemas.microsoft.com/office/drawing/2014/main" id="{8F1061A9-E218-F7F2-4988-8EE2EA9D96A1}"/>
                  </a:ext>
                </a:extLst>
              </p:cNvPr>
              <p:cNvSpPr txBox="1">
                <a:spLocks noRot="1" noChangeAspect="1" noMove="1" noResize="1" noEditPoints="1" noAdjustHandles="1" noChangeArrowheads="1" noChangeShapeType="1" noTextEdit="1"/>
              </p:cNvSpPr>
              <p:nvPr/>
            </p:nvSpPr>
            <p:spPr>
              <a:xfrm>
                <a:off x="3170455" y="4134998"/>
                <a:ext cx="425116" cy="461665"/>
              </a:xfrm>
              <a:prstGeom prst="rect">
                <a:avLst/>
              </a:prstGeom>
              <a:blipFill>
                <a:blip r:embed="rId3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3AC6AC1-7099-906B-F5B8-898543871A04}"/>
                  </a:ext>
                </a:extLst>
              </p:cNvPr>
              <p:cNvSpPr txBox="1"/>
              <p:nvPr/>
            </p:nvSpPr>
            <p:spPr>
              <a:xfrm>
                <a:off x="4059940" y="413499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8" name="TextBox 37">
                <a:extLst>
                  <a:ext uri="{FF2B5EF4-FFF2-40B4-BE49-F238E27FC236}">
                    <a16:creationId xmlns:a16="http://schemas.microsoft.com/office/drawing/2014/main" id="{13AC6AC1-7099-906B-F5B8-898543871A04}"/>
                  </a:ext>
                </a:extLst>
              </p:cNvPr>
              <p:cNvSpPr txBox="1">
                <a:spLocks noRot="1" noChangeAspect="1" noMove="1" noResize="1" noEditPoints="1" noAdjustHandles="1" noChangeArrowheads="1" noChangeShapeType="1" noTextEdit="1"/>
              </p:cNvSpPr>
              <p:nvPr/>
            </p:nvSpPr>
            <p:spPr>
              <a:xfrm>
                <a:off x="4059940" y="4134998"/>
                <a:ext cx="425116" cy="461665"/>
              </a:xfrm>
              <a:prstGeom prst="rect">
                <a:avLst/>
              </a:prstGeom>
              <a:blipFill>
                <a:blip r:embed="rId31"/>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50D69E6-3C31-933E-0CBA-BC5CF3005EB4}"/>
                  </a:ext>
                </a:extLst>
              </p:cNvPr>
              <p:cNvSpPr txBox="1"/>
              <p:nvPr/>
            </p:nvSpPr>
            <p:spPr>
              <a:xfrm>
                <a:off x="4944257" y="413499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43" name="TextBox 42">
                <a:extLst>
                  <a:ext uri="{FF2B5EF4-FFF2-40B4-BE49-F238E27FC236}">
                    <a16:creationId xmlns:a16="http://schemas.microsoft.com/office/drawing/2014/main" id="{350D69E6-3C31-933E-0CBA-BC5CF3005EB4}"/>
                  </a:ext>
                </a:extLst>
              </p:cNvPr>
              <p:cNvSpPr txBox="1">
                <a:spLocks noRot="1" noChangeAspect="1" noMove="1" noResize="1" noEditPoints="1" noAdjustHandles="1" noChangeArrowheads="1" noChangeShapeType="1" noTextEdit="1"/>
              </p:cNvSpPr>
              <p:nvPr/>
            </p:nvSpPr>
            <p:spPr>
              <a:xfrm>
                <a:off x="4944257" y="4134998"/>
                <a:ext cx="425116" cy="461665"/>
              </a:xfrm>
              <a:prstGeom prst="rect">
                <a:avLst/>
              </a:prstGeom>
              <a:blipFill>
                <a:blip r:embed="rId32"/>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616A12D-0950-1A9A-36BE-049ABF55BA3D}"/>
                  </a:ext>
                </a:extLst>
              </p:cNvPr>
              <p:cNvSpPr txBox="1"/>
              <p:nvPr/>
            </p:nvSpPr>
            <p:spPr>
              <a:xfrm>
                <a:off x="9469434" y="2117230"/>
                <a:ext cx="1916294" cy="8943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nary>
                        <m:naryPr>
                          <m:chr m:val="∑"/>
                          <m:subHide m:val="on"/>
                          <m:supHide m:val="on"/>
                          <m:ctrlPr>
                            <a:rPr lang="en-US" sz="2400" b="0" i="1" smtClean="0">
                              <a:latin typeface="Cambria Math" panose="02040503050406030204" pitchFamily="18" charset="0"/>
                            </a:rPr>
                          </m:ctrlPr>
                        </m:naryP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𝐵</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𝑖𝑗</m:t>
                              </m:r>
                            </m:sub>
                          </m:sSub>
                        </m:e>
                      </m:nary>
                    </m:oMath>
                  </m:oMathPara>
                </a14:m>
                <a:endParaRPr lang="en-IN" sz="2400" dirty="0"/>
              </a:p>
            </p:txBody>
          </p:sp>
        </mc:Choice>
        <mc:Fallback xmlns="">
          <p:sp>
            <p:nvSpPr>
              <p:cNvPr id="44" name="TextBox 43">
                <a:extLst>
                  <a:ext uri="{FF2B5EF4-FFF2-40B4-BE49-F238E27FC236}">
                    <a16:creationId xmlns:a16="http://schemas.microsoft.com/office/drawing/2014/main" id="{9616A12D-0950-1A9A-36BE-049ABF55BA3D}"/>
                  </a:ext>
                </a:extLst>
              </p:cNvPr>
              <p:cNvSpPr txBox="1">
                <a:spLocks noRot="1" noChangeAspect="1" noMove="1" noResize="1" noEditPoints="1" noAdjustHandles="1" noChangeArrowheads="1" noChangeShapeType="1" noTextEdit="1"/>
              </p:cNvSpPr>
              <p:nvPr/>
            </p:nvSpPr>
            <p:spPr>
              <a:xfrm>
                <a:off x="9469434" y="2117230"/>
                <a:ext cx="1916294" cy="894347"/>
              </a:xfrm>
              <a:prstGeom prst="rect">
                <a:avLst/>
              </a:prstGeom>
              <a:blipFill>
                <a:blip r:embed="rId3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FE052E3-CBAC-3F87-DB05-193DCF5789A4}"/>
                  </a:ext>
                </a:extLst>
              </p:cNvPr>
              <p:cNvSpPr txBox="1"/>
              <p:nvPr/>
            </p:nvSpPr>
            <p:spPr>
              <a:xfrm>
                <a:off x="9469434" y="2967697"/>
                <a:ext cx="2460483" cy="945643"/>
              </a:xfrm>
              <a:prstGeom prst="rect">
                <a:avLst/>
              </a:prstGeom>
              <a:noFill/>
            </p:spPr>
            <p:txBody>
              <a:bodyPr wrap="square" rtlCol="0">
                <a:spAutoFit/>
              </a:bodyPr>
              <a:lstStyle/>
              <a:p>
                <a:r>
                  <a:rPr lang="en-US" dirty="0"/>
                  <a:t>Where,</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oMath>
                </a14:m>
                <a:r>
                  <a:rPr lang="en-IN" dirty="0"/>
                  <a:t> Matrix element in the </a:t>
                </a:r>
                <a:r>
                  <a:rPr lang="en-IN" dirty="0" err="1"/>
                  <a:t>i</a:t>
                </a:r>
                <a:r>
                  <a:rPr lang="en-IN" baseline="30000" dirty="0" err="1"/>
                  <a:t>th</a:t>
                </a:r>
                <a:r>
                  <a:rPr lang="en-IN" dirty="0"/>
                  <a:t> row and </a:t>
                </a:r>
                <a:r>
                  <a:rPr lang="en-IN" dirty="0" err="1"/>
                  <a:t>j</a:t>
                </a:r>
                <a:r>
                  <a:rPr lang="en-IN" baseline="30000" dirty="0" err="1"/>
                  <a:t>th</a:t>
                </a:r>
                <a:r>
                  <a:rPr lang="en-IN" dirty="0"/>
                  <a:t> column</a:t>
                </a:r>
              </a:p>
            </p:txBody>
          </p:sp>
        </mc:Choice>
        <mc:Fallback xmlns="">
          <p:sp>
            <p:nvSpPr>
              <p:cNvPr id="45" name="TextBox 44">
                <a:extLst>
                  <a:ext uri="{FF2B5EF4-FFF2-40B4-BE49-F238E27FC236}">
                    <a16:creationId xmlns:a16="http://schemas.microsoft.com/office/drawing/2014/main" id="{EFE052E3-CBAC-3F87-DB05-193DCF5789A4}"/>
                  </a:ext>
                </a:extLst>
              </p:cNvPr>
              <p:cNvSpPr txBox="1">
                <a:spLocks noRot="1" noChangeAspect="1" noMove="1" noResize="1" noEditPoints="1" noAdjustHandles="1" noChangeArrowheads="1" noChangeShapeType="1" noTextEdit="1"/>
              </p:cNvSpPr>
              <p:nvPr/>
            </p:nvSpPr>
            <p:spPr>
              <a:xfrm>
                <a:off x="9469434" y="2967697"/>
                <a:ext cx="2460483" cy="945643"/>
              </a:xfrm>
              <a:prstGeom prst="rect">
                <a:avLst/>
              </a:prstGeom>
              <a:blipFill>
                <a:blip r:embed="rId34"/>
                <a:stretch>
                  <a:fillRect l="-1980" t="-3226" r="-248" b="-967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029A141-B2FA-D653-3A42-DDF6C09FB986}"/>
                  </a:ext>
                </a:extLst>
              </p:cNvPr>
              <p:cNvSpPr txBox="1"/>
              <p:nvPr/>
            </p:nvSpPr>
            <p:spPr>
              <a:xfrm>
                <a:off x="5873848" y="4134997"/>
                <a:ext cx="439544"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1" i="1" smtClean="0">
                          <a:solidFill>
                            <a:srgbClr val="C00000"/>
                          </a:solidFill>
                          <a:effectLst/>
                          <a:latin typeface="Cambria Math" panose="02040503050406030204" pitchFamily="18" charset="0"/>
                        </a:rPr>
                        <m:t>𝟎</m:t>
                      </m:r>
                    </m:oMath>
                  </m:oMathPara>
                </a14:m>
                <a:endParaRPr lang="en-IN" sz="2400" b="1" dirty="0">
                  <a:solidFill>
                    <a:srgbClr val="C00000"/>
                  </a:solidFill>
                  <a:effectLst/>
                </a:endParaRPr>
              </a:p>
            </p:txBody>
          </p:sp>
        </mc:Choice>
        <mc:Fallback xmlns="">
          <p:sp>
            <p:nvSpPr>
              <p:cNvPr id="46" name="TextBox 45">
                <a:extLst>
                  <a:ext uri="{FF2B5EF4-FFF2-40B4-BE49-F238E27FC236}">
                    <a16:creationId xmlns:a16="http://schemas.microsoft.com/office/drawing/2014/main" id="{1029A141-B2FA-D653-3A42-DDF6C09FB986}"/>
                  </a:ext>
                </a:extLst>
              </p:cNvPr>
              <p:cNvSpPr txBox="1">
                <a:spLocks noRot="1" noChangeAspect="1" noMove="1" noResize="1" noEditPoints="1" noAdjustHandles="1" noChangeArrowheads="1" noChangeShapeType="1" noTextEdit="1"/>
              </p:cNvSpPr>
              <p:nvPr/>
            </p:nvSpPr>
            <p:spPr>
              <a:xfrm>
                <a:off x="5873848" y="4134997"/>
                <a:ext cx="439544" cy="461665"/>
              </a:xfrm>
              <a:prstGeom prst="rect">
                <a:avLst/>
              </a:prstGeom>
              <a:blipFill>
                <a:blip r:embed="rId35"/>
                <a:stretch>
                  <a:fillRect l="-41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31FB26A-6F49-9A89-1DC1-B613C822C56E}"/>
                  </a:ext>
                </a:extLst>
              </p:cNvPr>
              <p:cNvSpPr txBox="1"/>
              <p:nvPr/>
            </p:nvSpPr>
            <p:spPr>
              <a:xfrm>
                <a:off x="959312" y="4614167"/>
                <a:ext cx="1209434"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solidFill>
                                <a:srgbClr val="0070C0"/>
                              </a:solidFill>
                              <a:latin typeface="Cambria Math" panose="02040503050406030204" pitchFamily="18" charset="0"/>
                            </a:rPr>
                          </m:ctrlPr>
                        </m:sSubPr>
                        <m:e>
                          <m:sSub>
                            <m:sSubPr>
                              <m:ctrlPr>
                                <a:rPr lang="en-US" sz="2400" b="1" i="1" dirty="0" smtClean="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𝑪</m:t>
                              </m:r>
                            </m:e>
                            <m:sub>
                              <m:r>
                                <a:rPr lang="en-US" sz="2400" b="1" i="1" dirty="0" smtClean="0">
                                  <a:solidFill>
                                    <a:srgbClr val="0070C0"/>
                                  </a:solidFill>
                                  <a:latin typeface="Cambria Math" panose="02040503050406030204" pitchFamily="18" charset="0"/>
                                </a:rPr>
                                <m:t>𝒋</m:t>
                              </m:r>
                            </m:sub>
                          </m:sSub>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𝒋</m:t>
                          </m:r>
                        </m:sub>
                      </m:sSub>
                    </m:oMath>
                  </m:oMathPara>
                </a14:m>
                <a:endParaRPr lang="en-US" b="1" dirty="0"/>
              </a:p>
            </p:txBody>
          </p:sp>
        </mc:Choice>
        <mc:Fallback xmlns="">
          <p:sp>
            <p:nvSpPr>
              <p:cNvPr id="48" name="TextBox 47">
                <a:extLst>
                  <a:ext uri="{FF2B5EF4-FFF2-40B4-BE49-F238E27FC236}">
                    <a16:creationId xmlns:a16="http://schemas.microsoft.com/office/drawing/2014/main" id="{D31FB26A-6F49-9A89-1DC1-B613C822C56E}"/>
                  </a:ext>
                </a:extLst>
              </p:cNvPr>
              <p:cNvSpPr txBox="1">
                <a:spLocks noRot="1" noChangeAspect="1" noMove="1" noResize="1" noEditPoints="1" noAdjustHandles="1" noChangeArrowheads="1" noChangeShapeType="1" noTextEdit="1"/>
              </p:cNvSpPr>
              <p:nvPr/>
            </p:nvSpPr>
            <p:spPr>
              <a:xfrm>
                <a:off x="959312" y="4614167"/>
                <a:ext cx="1209434" cy="496674"/>
              </a:xfrm>
              <a:prstGeom prst="rect">
                <a:avLst/>
              </a:prstGeom>
              <a:blipFill>
                <a:blip r:embed="rId36"/>
                <a:stretch>
                  <a:fillRect l="-503"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E6A4306-4AF8-2126-8853-06E1C5BC8E00}"/>
                  </a:ext>
                </a:extLst>
              </p:cNvPr>
              <p:cNvSpPr txBox="1"/>
              <p:nvPr/>
            </p:nvSpPr>
            <p:spPr>
              <a:xfrm>
                <a:off x="2275621" y="4631671"/>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3</m:t>
                      </m:r>
                    </m:oMath>
                  </m:oMathPara>
                </a14:m>
                <a:endParaRPr lang="en-IN" sz="2400" dirty="0">
                  <a:solidFill>
                    <a:srgbClr val="0070C0"/>
                  </a:solidFill>
                </a:endParaRPr>
              </a:p>
            </p:txBody>
          </p:sp>
        </mc:Choice>
        <mc:Fallback xmlns="">
          <p:sp>
            <p:nvSpPr>
              <p:cNvPr id="49" name="TextBox 48">
                <a:extLst>
                  <a:ext uri="{FF2B5EF4-FFF2-40B4-BE49-F238E27FC236}">
                    <a16:creationId xmlns:a16="http://schemas.microsoft.com/office/drawing/2014/main" id="{BE6A4306-4AF8-2126-8853-06E1C5BC8E00}"/>
                  </a:ext>
                </a:extLst>
              </p:cNvPr>
              <p:cNvSpPr txBox="1">
                <a:spLocks noRot="1" noChangeAspect="1" noMove="1" noResize="1" noEditPoints="1" noAdjustHandles="1" noChangeArrowheads="1" noChangeShapeType="1" noTextEdit="1"/>
              </p:cNvSpPr>
              <p:nvPr/>
            </p:nvSpPr>
            <p:spPr>
              <a:xfrm>
                <a:off x="2275621" y="4631671"/>
                <a:ext cx="425116" cy="461665"/>
              </a:xfrm>
              <a:prstGeom prst="rect">
                <a:avLst/>
              </a:prstGeom>
              <a:blipFill>
                <a:blip r:embed="rId3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9E7AC86-3CE4-852F-7DA1-5DC483124F32}"/>
                  </a:ext>
                </a:extLst>
              </p:cNvPr>
              <p:cNvSpPr txBox="1"/>
              <p:nvPr/>
            </p:nvSpPr>
            <p:spPr>
              <a:xfrm>
                <a:off x="3170454" y="463634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IN" sz="2400" dirty="0">
                  <a:solidFill>
                    <a:srgbClr val="0070C0"/>
                  </a:solidFill>
                </a:endParaRPr>
              </a:p>
            </p:txBody>
          </p:sp>
        </mc:Choice>
        <mc:Fallback xmlns="">
          <p:sp>
            <p:nvSpPr>
              <p:cNvPr id="50" name="TextBox 49">
                <a:extLst>
                  <a:ext uri="{FF2B5EF4-FFF2-40B4-BE49-F238E27FC236}">
                    <a16:creationId xmlns:a16="http://schemas.microsoft.com/office/drawing/2014/main" id="{59E7AC86-3CE4-852F-7DA1-5DC483124F32}"/>
                  </a:ext>
                </a:extLst>
              </p:cNvPr>
              <p:cNvSpPr txBox="1">
                <a:spLocks noRot="1" noChangeAspect="1" noMove="1" noResize="1" noEditPoints="1" noAdjustHandles="1" noChangeArrowheads="1" noChangeShapeType="1" noTextEdit="1"/>
              </p:cNvSpPr>
              <p:nvPr/>
            </p:nvSpPr>
            <p:spPr>
              <a:xfrm>
                <a:off x="3170454" y="4636340"/>
                <a:ext cx="425116" cy="461665"/>
              </a:xfrm>
              <a:prstGeom prst="rect">
                <a:avLst/>
              </a:prstGeom>
              <a:blipFill>
                <a:blip r:embed="rId38"/>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C0A7BD7-AB2C-AEF5-317B-4F95082FEC8B}"/>
                  </a:ext>
                </a:extLst>
              </p:cNvPr>
              <p:cNvSpPr txBox="1"/>
              <p:nvPr/>
            </p:nvSpPr>
            <p:spPr>
              <a:xfrm>
                <a:off x="4066289" y="463167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51" name="TextBox 50">
                <a:extLst>
                  <a:ext uri="{FF2B5EF4-FFF2-40B4-BE49-F238E27FC236}">
                    <a16:creationId xmlns:a16="http://schemas.microsoft.com/office/drawing/2014/main" id="{CC0A7BD7-AB2C-AEF5-317B-4F95082FEC8B}"/>
                  </a:ext>
                </a:extLst>
              </p:cNvPr>
              <p:cNvSpPr txBox="1">
                <a:spLocks noRot="1" noChangeAspect="1" noMove="1" noResize="1" noEditPoints="1" noAdjustHandles="1" noChangeArrowheads="1" noChangeShapeType="1" noTextEdit="1"/>
              </p:cNvSpPr>
              <p:nvPr/>
            </p:nvSpPr>
            <p:spPr>
              <a:xfrm>
                <a:off x="4066289" y="4631670"/>
                <a:ext cx="425116" cy="461665"/>
              </a:xfrm>
              <a:prstGeom prst="rect">
                <a:avLst/>
              </a:prstGeom>
              <a:blipFill>
                <a:blip r:embed="rId3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5C5E77B-94FF-BBE9-713C-519074AFBE0C}"/>
                  </a:ext>
                </a:extLst>
              </p:cNvPr>
              <p:cNvSpPr txBox="1"/>
              <p:nvPr/>
            </p:nvSpPr>
            <p:spPr>
              <a:xfrm>
                <a:off x="4944256" y="463176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52" name="TextBox 51">
                <a:extLst>
                  <a:ext uri="{FF2B5EF4-FFF2-40B4-BE49-F238E27FC236}">
                    <a16:creationId xmlns:a16="http://schemas.microsoft.com/office/drawing/2014/main" id="{A5C5E77B-94FF-BBE9-713C-519074AFBE0C}"/>
                  </a:ext>
                </a:extLst>
              </p:cNvPr>
              <p:cNvSpPr txBox="1">
                <a:spLocks noRot="1" noChangeAspect="1" noMove="1" noResize="1" noEditPoints="1" noAdjustHandles="1" noChangeArrowheads="1" noChangeShapeType="1" noTextEdit="1"/>
              </p:cNvSpPr>
              <p:nvPr/>
            </p:nvSpPr>
            <p:spPr>
              <a:xfrm>
                <a:off x="4944256" y="4631768"/>
                <a:ext cx="425116" cy="461665"/>
              </a:xfrm>
              <a:prstGeom prst="rect">
                <a:avLst/>
              </a:prstGeom>
              <a:blipFill>
                <a:blip r:embed="rId40"/>
                <a:stretch>
                  <a:fillRect l="-2857"/>
                </a:stretch>
              </a:blipFill>
            </p:spPr>
            <p:txBody>
              <a:bodyPr/>
              <a:lstStyle/>
              <a:p>
                <a:r>
                  <a:rPr lang="en-IN">
                    <a:noFill/>
                  </a:rPr>
                  <a:t> </a:t>
                </a:r>
              </a:p>
            </p:txBody>
          </p:sp>
        </mc:Fallback>
      </mc:AlternateContent>
    </p:spTree>
    <p:extLst>
      <p:ext uri="{BB962C8B-B14F-4D97-AF65-F5344CB8AC3E}">
        <p14:creationId xmlns:p14="http://schemas.microsoft.com/office/powerpoint/2010/main" val="279218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35" presetClass="emph" presetSubtype="0" fill="hold" grpId="0" nodeType="clickEffect">
                                  <p:stCondLst>
                                    <p:cond delay="0"/>
                                  </p:stCondLst>
                                  <p:childTnLst>
                                    <p:anim calcmode="discrete" valueType="str">
                                      <p:cBhvr>
                                        <p:cTn id="24" dur="1000" fill="hold"/>
                                        <p:tgtEl>
                                          <p:spTgt spid="17">
                                            <p:txEl>
                                              <p:pRg st="0" end="0"/>
                                            </p:txEl>
                                          </p:spTgt>
                                        </p:tgtEl>
                                        <p:attrNameLst>
                                          <p:attrName>style.visibility</p:attrName>
                                        </p:attrNameLst>
                                      </p:cBhvr>
                                      <p:tavLst>
                                        <p:tav tm="0">
                                          <p:val>
                                            <p:strVal val="hidden"/>
                                          </p:val>
                                        </p:tav>
                                        <p:tav tm="50000">
                                          <p:val>
                                            <p:strVal val="visible"/>
                                          </p:val>
                                        </p:tav>
                                      </p:tavLst>
                                    </p:anim>
                                  </p:childTnLst>
                                </p:cTn>
                              </p:par>
                            </p:childTnLst>
                          </p:cTn>
                        </p:par>
                        <p:par>
                          <p:cTn id="25" fill="hold">
                            <p:stCondLst>
                              <p:cond delay="1000"/>
                            </p:stCondLst>
                            <p:childTnLst>
                              <p:par>
                                <p:cTn id="26" presetID="35" presetClass="emph" presetSubtype="0" fill="hold" grpId="1" nodeType="afterEffect">
                                  <p:stCondLst>
                                    <p:cond delay="0"/>
                                  </p:stCondLst>
                                  <p:childTnLst>
                                    <p:anim calcmode="discrete" valueType="str">
                                      <p:cBhvr>
                                        <p:cTn id="27" dur="1000" fill="hold"/>
                                        <p:tgtEl>
                                          <p:spTgt spid="5">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28" fill="hold">
                      <p:stCondLst>
                        <p:cond delay="indefinite"/>
                      </p:stCondLst>
                      <p:childTnLst>
                        <p:par>
                          <p:cTn id="29" fill="hold">
                            <p:stCondLst>
                              <p:cond delay="0"/>
                            </p:stCondLst>
                            <p:childTnLst>
                              <p:par>
                                <p:cTn id="30" presetID="35" presetClass="emph" presetSubtype="0" fill="hold" grpId="0" nodeType="clickEffect">
                                  <p:stCondLst>
                                    <p:cond delay="0"/>
                                  </p:stCondLst>
                                  <p:childTnLst>
                                    <p:anim calcmode="discrete" valueType="str">
                                      <p:cBhvr>
                                        <p:cTn id="31" dur="1000" fill="hold"/>
                                        <p:tgtEl>
                                          <p:spTgt spid="18"/>
                                        </p:tgtEl>
                                        <p:attrNameLst>
                                          <p:attrName>style.visibility</p:attrName>
                                        </p:attrNameLst>
                                      </p:cBhvr>
                                      <p:tavLst>
                                        <p:tav tm="0">
                                          <p:val>
                                            <p:strVal val="hidden"/>
                                          </p:val>
                                        </p:tav>
                                        <p:tav tm="50000">
                                          <p:val>
                                            <p:strVal val="visible"/>
                                          </p:val>
                                        </p:tav>
                                      </p:tavLst>
                                    </p:anim>
                                  </p:childTnLst>
                                </p:cTn>
                              </p:par>
                            </p:childTnLst>
                          </p:cTn>
                        </p:par>
                        <p:par>
                          <p:cTn id="32" fill="hold">
                            <p:stCondLst>
                              <p:cond delay="1000"/>
                            </p:stCondLst>
                            <p:childTnLst>
                              <p:par>
                                <p:cTn id="33" presetID="35" presetClass="emph" presetSubtype="0" fill="hold" grpId="0" nodeType="afterEffect">
                                  <p:stCondLst>
                                    <p:cond delay="0"/>
                                  </p:stCondLst>
                                  <p:childTnLst>
                                    <p:anim calcmode="discrete" valueType="str">
                                      <p:cBhvr>
                                        <p:cTn id="34"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6">
                                            <p:txEl>
                                              <p:pRg st="0" end="0"/>
                                            </p:txEl>
                                          </p:spTgt>
                                        </p:tgtEl>
                                        <p:attrNameLst>
                                          <p:attrName>style.visibility</p:attrName>
                                        </p:attrNameLst>
                                      </p:cBhvr>
                                      <p:to>
                                        <p:strVal val="visible"/>
                                      </p:to>
                                    </p:set>
                                    <p:animEffect transition="in" filter="fade">
                                      <p:cBhvr>
                                        <p:cTn id="39" dur="500"/>
                                        <p:tgtEl>
                                          <p:spTgt spid="36">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5" presetClass="emph" presetSubtype="0" fill="hold" grpId="1" nodeType="clickEffect">
                                  <p:stCondLst>
                                    <p:cond delay="0"/>
                                  </p:stCondLst>
                                  <p:childTnLst>
                                    <p:anim calcmode="discrete" valueType="str">
                                      <p:cBhvr>
                                        <p:cTn id="43" dur="1000" fill="hold"/>
                                        <p:tgtEl>
                                          <p:spTgt spid="17">
                                            <p:txEl>
                                              <p:pRg st="0" end="0"/>
                                            </p:txEl>
                                          </p:spTgt>
                                        </p:tgtEl>
                                        <p:attrNameLst>
                                          <p:attrName>style.visibility</p:attrName>
                                        </p:attrNameLst>
                                      </p:cBhvr>
                                      <p:tavLst>
                                        <p:tav tm="0">
                                          <p:val>
                                            <p:strVal val="hidden"/>
                                          </p:val>
                                        </p:tav>
                                        <p:tav tm="50000">
                                          <p:val>
                                            <p:strVal val="visible"/>
                                          </p:val>
                                        </p:tav>
                                      </p:tavLst>
                                    </p:anim>
                                  </p:childTnLst>
                                </p:cTn>
                              </p:par>
                            </p:childTnLst>
                          </p:cTn>
                        </p:par>
                        <p:par>
                          <p:cTn id="44" fill="hold">
                            <p:stCondLst>
                              <p:cond delay="1000"/>
                            </p:stCondLst>
                            <p:childTnLst>
                              <p:par>
                                <p:cTn id="45" presetID="35" presetClass="emph" presetSubtype="0" fill="hold" grpId="0" nodeType="afterEffect">
                                  <p:stCondLst>
                                    <p:cond delay="0"/>
                                  </p:stCondLst>
                                  <p:childTnLst>
                                    <p:anim calcmode="discrete" valueType="str">
                                      <p:cBhvr>
                                        <p:cTn id="46"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35" presetClass="emph" presetSubtype="0" fill="hold" grpId="1" nodeType="clickEffect">
                                  <p:stCondLst>
                                    <p:cond delay="0"/>
                                  </p:stCondLst>
                                  <p:childTnLst>
                                    <p:anim calcmode="discrete" valueType="str">
                                      <p:cBhvr>
                                        <p:cTn id="50" dur="1000" fill="hold"/>
                                        <p:tgtEl>
                                          <p:spTgt spid="18"/>
                                        </p:tgtEl>
                                        <p:attrNameLst>
                                          <p:attrName>style.visibility</p:attrName>
                                        </p:attrNameLst>
                                      </p:cBhvr>
                                      <p:tavLst>
                                        <p:tav tm="0">
                                          <p:val>
                                            <p:strVal val="hidden"/>
                                          </p:val>
                                        </p:tav>
                                        <p:tav tm="50000">
                                          <p:val>
                                            <p:strVal val="visible"/>
                                          </p:val>
                                        </p:tav>
                                      </p:tavLst>
                                    </p:anim>
                                  </p:childTnLst>
                                </p:cTn>
                              </p:par>
                            </p:childTnLst>
                          </p:cTn>
                        </p:par>
                        <p:par>
                          <p:cTn id="51" fill="hold">
                            <p:stCondLst>
                              <p:cond delay="1000"/>
                            </p:stCondLst>
                            <p:childTnLst>
                              <p:par>
                                <p:cTn id="52" presetID="35" presetClass="emph" presetSubtype="0" fill="hold" grpId="0" nodeType="afterEffect">
                                  <p:stCondLst>
                                    <p:cond delay="0"/>
                                  </p:stCondLst>
                                  <p:childTnLst>
                                    <p:anim calcmode="discrete" valueType="str">
                                      <p:cBhvr>
                                        <p:cTn id="53"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7">
                                            <p:txEl>
                                              <p:pRg st="0" end="0"/>
                                            </p:txEl>
                                          </p:spTgt>
                                        </p:tgtEl>
                                        <p:attrNameLst>
                                          <p:attrName>style.visibility</p:attrName>
                                        </p:attrNameLst>
                                      </p:cBhvr>
                                      <p:to>
                                        <p:strVal val="visible"/>
                                      </p:to>
                                    </p:set>
                                    <p:animEffect transition="in" filter="fade">
                                      <p:cBhvr>
                                        <p:cTn id="58" dur="500"/>
                                        <p:tgtEl>
                                          <p:spTgt spid="37">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emph" presetSubtype="0" fill="hold" grpId="2" nodeType="clickEffect">
                                  <p:stCondLst>
                                    <p:cond delay="0"/>
                                  </p:stCondLst>
                                  <p:childTnLst>
                                    <p:anim calcmode="discrete" valueType="str">
                                      <p:cBhvr>
                                        <p:cTn id="62" dur="1000" fill="hold"/>
                                        <p:tgtEl>
                                          <p:spTgt spid="17">
                                            <p:txEl>
                                              <p:pRg st="0" end="0"/>
                                            </p:txEl>
                                          </p:spTgt>
                                        </p:tgtEl>
                                        <p:attrNameLst>
                                          <p:attrName>style.visibility</p:attrName>
                                        </p:attrNameLst>
                                      </p:cBhvr>
                                      <p:tavLst>
                                        <p:tav tm="0">
                                          <p:val>
                                            <p:strVal val="hidden"/>
                                          </p:val>
                                        </p:tav>
                                        <p:tav tm="50000">
                                          <p:val>
                                            <p:strVal val="visible"/>
                                          </p:val>
                                        </p:tav>
                                      </p:tavLst>
                                    </p:anim>
                                  </p:childTnLst>
                                </p:cTn>
                              </p:par>
                            </p:childTnLst>
                          </p:cTn>
                        </p:par>
                        <p:par>
                          <p:cTn id="63" fill="hold">
                            <p:stCondLst>
                              <p:cond delay="1000"/>
                            </p:stCondLst>
                            <p:childTnLst>
                              <p:par>
                                <p:cTn id="64" presetID="35" presetClass="emph" presetSubtype="0" fill="hold" grpId="0" nodeType="afterEffect">
                                  <p:stCondLst>
                                    <p:cond delay="0"/>
                                  </p:stCondLst>
                                  <p:childTnLst>
                                    <p:anim calcmode="discrete" valueType="str">
                                      <p:cBhvr>
                                        <p:cTn id="65"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66" fill="hold">
                      <p:stCondLst>
                        <p:cond delay="indefinite"/>
                      </p:stCondLst>
                      <p:childTnLst>
                        <p:par>
                          <p:cTn id="67" fill="hold">
                            <p:stCondLst>
                              <p:cond delay="0"/>
                            </p:stCondLst>
                            <p:childTnLst>
                              <p:par>
                                <p:cTn id="68" presetID="35" presetClass="emph" presetSubtype="0" fill="hold" grpId="2" nodeType="clickEffect">
                                  <p:stCondLst>
                                    <p:cond delay="0"/>
                                  </p:stCondLst>
                                  <p:childTnLst>
                                    <p:anim calcmode="discrete" valueType="str">
                                      <p:cBhvr>
                                        <p:cTn id="69" dur="1000" fill="hold"/>
                                        <p:tgtEl>
                                          <p:spTgt spid="18"/>
                                        </p:tgtEl>
                                        <p:attrNameLst>
                                          <p:attrName>style.visibility</p:attrName>
                                        </p:attrNameLst>
                                      </p:cBhvr>
                                      <p:tavLst>
                                        <p:tav tm="0">
                                          <p:val>
                                            <p:strVal val="hidden"/>
                                          </p:val>
                                        </p:tav>
                                        <p:tav tm="50000">
                                          <p:val>
                                            <p:strVal val="visible"/>
                                          </p:val>
                                        </p:tav>
                                      </p:tavLst>
                                    </p:anim>
                                  </p:childTnLst>
                                </p:cTn>
                              </p:par>
                            </p:childTnLst>
                          </p:cTn>
                        </p:par>
                        <p:par>
                          <p:cTn id="70" fill="hold">
                            <p:stCondLst>
                              <p:cond delay="1000"/>
                            </p:stCondLst>
                            <p:childTnLst>
                              <p:par>
                                <p:cTn id="71" presetID="35" presetClass="emph" presetSubtype="0" fill="hold" grpId="0" nodeType="afterEffect">
                                  <p:stCondLst>
                                    <p:cond delay="0"/>
                                  </p:stCondLst>
                                  <p:childTnLst>
                                    <p:anim calcmode="discrete" valueType="str">
                                      <p:cBhvr>
                                        <p:cTn id="72"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childTnLst>
                          </p:cTn>
                        </p:par>
                      </p:childTnLst>
                    </p:cTn>
                  </p:par>
                  <p:par>
                    <p:cTn id="78" fill="hold">
                      <p:stCondLst>
                        <p:cond delay="indefinite"/>
                      </p:stCondLst>
                      <p:childTnLst>
                        <p:par>
                          <p:cTn id="79" fill="hold">
                            <p:stCondLst>
                              <p:cond delay="0"/>
                            </p:stCondLst>
                            <p:childTnLst>
                              <p:par>
                                <p:cTn id="80" presetID="35" presetClass="emph" presetSubtype="0" fill="hold" grpId="3" nodeType="clickEffect">
                                  <p:stCondLst>
                                    <p:cond delay="0"/>
                                  </p:stCondLst>
                                  <p:childTnLst>
                                    <p:anim calcmode="discrete" valueType="str">
                                      <p:cBhvr>
                                        <p:cTn id="81" dur="1000" fill="hold"/>
                                        <p:tgtEl>
                                          <p:spTgt spid="17">
                                            <p:txEl>
                                              <p:pRg st="0" end="0"/>
                                            </p:txEl>
                                          </p:spTgt>
                                        </p:tgtEl>
                                        <p:attrNameLst>
                                          <p:attrName>style.visibility</p:attrName>
                                        </p:attrNameLst>
                                      </p:cBhvr>
                                      <p:tavLst>
                                        <p:tav tm="0">
                                          <p:val>
                                            <p:strVal val="hidden"/>
                                          </p:val>
                                        </p:tav>
                                        <p:tav tm="50000">
                                          <p:val>
                                            <p:strVal val="visible"/>
                                          </p:val>
                                        </p:tav>
                                      </p:tavLst>
                                    </p:anim>
                                  </p:childTnLst>
                                </p:cTn>
                              </p:par>
                            </p:childTnLst>
                          </p:cTn>
                        </p:par>
                        <p:par>
                          <p:cTn id="82" fill="hold">
                            <p:stCondLst>
                              <p:cond delay="1000"/>
                            </p:stCondLst>
                            <p:childTnLst>
                              <p:par>
                                <p:cTn id="83" presetID="35" presetClass="emph" presetSubtype="0" fill="hold" grpId="0" nodeType="afterEffect">
                                  <p:stCondLst>
                                    <p:cond delay="0"/>
                                  </p:stCondLst>
                                  <p:childTnLst>
                                    <p:anim calcmode="discrete" valueType="str">
                                      <p:cBhvr>
                                        <p:cTn id="84"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85" fill="hold">
                      <p:stCondLst>
                        <p:cond delay="indefinite"/>
                      </p:stCondLst>
                      <p:childTnLst>
                        <p:par>
                          <p:cTn id="86" fill="hold">
                            <p:stCondLst>
                              <p:cond delay="0"/>
                            </p:stCondLst>
                            <p:childTnLst>
                              <p:par>
                                <p:cTn id="87" presetID="35" presetClass="emph" presetSubtype="0" fill="hold" grpId="3" nodeType="clickEffect">
                                  <p:stCondLst>
                                    <p:cond delay="0"/>
                                  </p:stCondLst>
                                  <p:childTnLst>
                                    <p:anim calcmode="discrete" valueType="str">
                                      <p:cBhvr>
                                        <p:cTn id="88" dur="1000" fill="hold"/>
                                        <p:tgtEl>
                                          <p:spTgt spid="18"/>
                                        </p:tgtEl>
                                        <p:attrNameLst>
                                          <p:attrName>style.visibility</p:attrName>
                                        </p:attrNameLst>
                                      </p:cBhvr>
                                      <p:tavLst>
                                        <p:tav tm="0">
                                          <p:val>
                                            <p:strVal val="hidden"/>
                                          </p:val>
                                        </p:tav>
                                        <p:tav tm="50000">
                                          <p:val>
                                            <p:strVal val="visible"/>
                                          </p:val>
                                        </p:tav>
                                      </p:tavLst>
                                    </p:anim>
                                  </p:childTnLst>
                                </p:cTn>
                              </p:par>
                            </p:childTnLst>
                          </p:cTn>
                        </p:par>
                        <p:par>
                          <p:cTn id="89" fill="hold">
                            <p:stCondLst>
                              <p:cond delay="1000"/>
                            </p:stCondLst>
                            <p:childTnLst>
                              <p:par>
                                <p:cTn id="90" presetID="35" presetClass="emph" presetSubtype="0" fill="hold" grpId="0" nodeType="afterEffect">
                                  <p:stCondLst>
                                    <p:cond delay="0"/>
                                  </p:stCondLst>
                                  <p:childTnLst>
                                    <p:anim calcmode="discrete" valueType="str">
                                      <p:cBhvr>
                                        <p:cTn id="91" dur="1000" fill="hold"/>
                                        <p:tgtEl>
                                          <p:spTgt spid="29"/>
                                        </p:tgtEl>
                                        <p:attrNameLst>
                                          <p:attrName>style.visibility</p:attrName>
                                        </p:attrNameLst>
                                      </p:cBhvr>
                                      <p:tavLst>
                                        <p:tav tm="0">
                                          <p:val>
                                            <p:strVal val="hidden"/>
                                          </p:val>
                                        </p:tav>
                                        <p:tav tm="50000">
                                          <p:val>
                                            <p:strVal val="visible"/>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fade">
                                      <p:cBhvr>
                                        <p:cTn id="96" dur="500"/>
                                        <p:tgtEl>
                                          <p:spTgt spid="43"/>
                                        </p:tgtEl>
                                      </p:cBhvr>
                                    </p:animEffect>
                                  </p:childTnLst>
                                </p:cTn>
                              </p:par>
                            </p:childTnLst>
                          </p:cTn>
                        </p:par>
                      </p:childTnLst>
                    </p:cTn>
                  </p:par>
                  <p:par>
                    <p:cTn id="97" fill="hold">
                      <p:stCondLst>
                        <p:cond delay="indefinite"/>
                      </p:stCondLst>
                      <p:childTnLst>
                        <p:par>
                          <p:cTn id="98" fill="hold">
                            <p:stCondLst>
                              <p:cond delay="0"/>
                            </p:stCondLst>
                            <p:childTnLst>
                              <p:par>
                                <p:cTn id="99" presetID="35" presetClass="emph" presetSubtype="0" fill="hold" grpId="4" nodeType="clickEffect">
                                  <p:stCondLst>
                                    <p:cond delay="0"/>
                                  </p:stCondLst>
                                  <p:childTnLst>
                                    <p:anim calcmode="discrete" valueType="str">
                                      <p:cBhvr>
                                        <p:cTn id="100" dur="1000" fill="hold"/>
                                        <p:tgtEl>
                                          <p:spTgt spid="17">
                                            <p:txEl>
                                              <p:pRg st="0" end="0"/>
                                            </p:txEl>
                                          </p:spTgt>
                                        </p:tgtEl>
                                        <p:attrNameLst>
                                          <p:attrName>style.visibility</p:attrName>
                                        </p:attrNameLst>
                                      </p:cBhvr>
                                      <p:tavLst>
                                        <p:tav tm="0">
                                          <p:val>
                                            <p:strVal val="hidden"/>
                                          </p:val>
                                        </p:tav>
                                        <p:tav tm="50000">
                                          <p:val>
                                            <p:strVal val="visible"/>
                                          </p:val>
                                        </p:tav>
                                      </p:tavLst>
                                    </p:anim>
                                  </p:childTnLst>
                                </p:cTn>
                              </p:par>
                            </p:childTnLst>
                          </p:cTn>
                        </p:par>
                        <p:par>
                          <p:cTn id="101" fill="hold">
                            <p:stCondLst>
                              <p:cond delay="1000"/>
                            </p:stCondLst>
                            <p:childTnLst>
                              <p:par>
                                <p:cTn id="102" presetID="35" presetClass="emph" presetSubtype="0" fill="hold" grpId="0" nodeType="afterEffect">
                                  <p:stCondLst>
                                    <p:cond delay="0"/>
                                  </p:stCondLst>
                                  <p:childTnLst>
                                    <p:anim calcmode="discrete" valueType="str">
                                      <p:cBhvr>
                                        <p:cTn id="103" dur="1000" fill="hold"/>
                                        <p:tgtEl>
                                          <p:spTgt spid="30"/>
                                        </p:tgtEl>
                                        <p:attrNameLst>
                                          <p:attrName>style.visibility</p:attrName>
                                        </p:attrNameLst>
                                      </p:cBhvr>
                                      <p:tavLst>
                                        <p:tav tm="0">
                                          <p:val>
                                            <p:strVal val="hidden"/>
                                          </p:val>
                                        </p:tav>
                                        <p:tav tm="50000">
                                          <p:val>
                                            <p:strVal val="visible"/>
                                          </p:val>
                                        </p:tav>
                                      </p:tavLst>
                                    </p:anim>
                                  </p:childTnLst>
                                </p:cTn>
                              </p:par>
                            </p:childTnLst>
                          </p:cTn>
                        </p:par>
                      </p:childTnLst>
                    </p:cTn>
                  </p:par>
                  <p:par>
                    <p:cTn id="104" fill="hold">
                      <p:stCondLst>
                        <p:cond delay="indefinite"/>
                      </p:stCondLst>
                      <p:childTnLst>
                        <p:par>
                          <p:cTn id="105" fill="hold">
                            <p:stCondLst>
                              <p:cond delay="0"/>
                            </p:stCondLst>
                            <p:childTnLst>
                              <p:par>
                                <p:cTn id="106" presetID="35" presetClass="emph" presetSubtype="0" fill="hold" grpId="4" nodeType="clickEffect">
                                  <p:stCondLst>
                                    <p:cond delay="0"/>
                                  </p:stCondLst>
                                  <p:childTnLst>
                                    <p:anim calcmode="discrete" valueType="str">
                                      <p:cBhvr>
                                        <p:cTn id="107" dur="1000" fill="hold"/>
                                        <p:tgtEl>
                                          <p:spTgt spid="18"/>
                                        </p:tgtEl>
                                        <p:attrNameLst>
                                          <p:attrName>style.visibility</p:attrName>
                                        </p:attrNameLst>
                                      </p:cBhvr>
                                      <p:tavLst>
                                        <p:tav tm="0">
                                          <p:val>
                                            <p:strVal val="hidden"/>
                                          </p:val>
                                        </p:tav>
                                        <p:tav tm="50000">
                                          <p:val>
                                            <p:strVal val="visible"/>
                                          </p:val>
                                        </p:tav>
                                      </p:tavLst>
                                    </p:anim>
                                  </p:childTnLst>
                                </p:cTn>
                              </p:par>
                            </p:childTnLst>
                          </p:cTn>
                        </p:par>
                        <p:par>
                          <p:cTn id="108" fill="hold">
                            <p:stCondLst>
                              <p:cond delay="1000"/>
                            </p:stCondLst>
                            <p:childTnLst>
                              <p:par>
                                <p:cTn id="109" presetID="35" presetClass="emph" presetSubtype="0" fill="hold" grpId="0" nodeType="afterEffect">
                                  <p:stCondLst>
                                    <p:cond delay="0"/>
                                  </p:stCondLst>
                                  <p:childTnLst>
                                    <p:anim calcmode="discrete" valueType="str">
                                      <p:cBhvr>
                                        <p:cTn id="110" dur="1000" fill="hold"/>
                                        <p:tgtEl>
                                          <p:spTgt spid="31"/>
                                        </p:tgtEl>
                                        <p:attrNameLst>
                                          <p:attrName>style.visibility</p:attrName>
                                        </p:attrNameLst>
                                      </p:cBhvr>
                                      <p:tavLst>
                                        <p:tav tm="0">
                                          <p:val>
                                            <p:strVal val="hidden"/>
                                          </p:val>
                                        </p:tav>
                                        <p:tav tm="50000">
                                          <p:val>
                                            <p:strVal val="visible"/>
                                          </p:val>
                                        </p:tav>
                                      </p:tavLst>
                                    </p:anim>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4">
                                            <p:txEl>
                                              <p:pRg st="10" end="10"/>
                                            </p:txEl>
                                          </p:spTgt>
                                        </p:tgtEl>
                                        <p:attrNameLst>
                                          <p:attrName>style.visibility</p:attrName>
                                        </p:attrNameLst>
                                      </p:cBhvr>
                                      <p:to>
                                        <p:strVal val="visible"/>
                                      </p:to>
                                    </p:set>
                                    <p:animEffect transition="in" filter="fade">
                                      <p:cBhvr>
                                        <p:cTn id="120" dur="500"/>
                                        <p:tgtEl>
                                          <p:spTgt spid="4">
                                            <p:txEl>
                                              <p:pRg st="10" end="1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48"/>
                                        </p:tgtEl>
                                        <p:attrNameLst>
                                          <p:attrName>style.visibility</p:attrName>
                                        </p:attrNameLst>
                                      </p:cBhvr>
                                      <p:to>
                                        <p:strVal val="visible"/>
                                      </p:to>
                                    </p:set>
                                    <p:animEffect transition="in" filter="fade">
                                      <p:cBhvr>
                                        <p:cTn id="125" dur="500"/>
                                        <p:tgtEl>
                                          <p:spTgt spid="48"/>
                                        </p:tgtEl>
                                      </p:cBhvr>
                                    </p:animEffect>
                                  </p:childTnLst>
                                </p:cTn>
                              </p:par>
                            </p:childTnLst>
                          </p:cTn>
                        </p:par>
                      </p:childTnLst>
                    </p:cTn>
                  </p:par>
                  <p:par>
                    <p:cTn id="126" fill="hold">
                      <p:stCondLst>
                        <p:cond delay="indefinite"/>
                      </p:stCondLst>
                      <p:childTnLst>
                        <p:par>
                          <p:cTn id="127" fill="hold">
                            <p:stCondLst>
                              <p:cond delay="0"/>
                            </p:stCondLst>
                            <p:childTnLst>
                              <p:par>
                                <p:cTn id="128" presetID="35" presetClass="emph" presetSubtype="0" fill="hold" nodeType="clickEffect">
                                  <p:stCondLst>
                                    <p:cond delay="0"/>
                                  </p:stCondLst>
                                  <p:childTnLst>
                                    <p:anim calcmode="discrete" valueType="str">
                                      <p:cBhvr>
                                        <p:cTn id="129" dur="1000" fill="hold"/>
                                        <p:tgtEl>
                                          <p:spTgt spid="32">
                                            <p:txEl>
                                              <p:pRg st="0" end="0"/>
                                            </p:txEl>
                                          </p:spTgt>
                                        </p:tgtEl>
                                        <p:attrNameLst>
                                          <p:attrName>style.visibility</p:attrName>
                                        </p:attrNameLst>
                                      </p:cBhvr>
                                      <p:tavLst>
                                        <p:tav tm="0">
                                          <p:val>
                                            <p:strVal val="hidden"/>
                                          </p:val>
                                        </p:tav>
                                        <p:tav tm="50000">
                                          <p:val>
                                            <p:strVal val="visible"/>
                                          </p:val>
                                        </p:tav>
                                      </p:tavLst>
                                    </p:anim>
                                  </p:childTnLst>
                                </p:cTn>
                              </p:par>
                            </p:childTnLst>
                          </p:cTn>
                        </p:par>
                        <p:par>
                          <p:cTn id="130" fill="hold">
                            <p:stCondLst>
                              <p:cond delay="1000"/>
                            </p:stCondLst>
                            <p:childTnLst>
                              <p:par>
                                <p:cTn id="131" presetID="35" presetClass="emph" presetSubtype="0" fill="hold" nodeType="afterEffect">
                                  <p:stCondLst>
                                    <p:cond delay="0"/>
                                  </p:stCondLst>
                                  <p:childTnLst>
                                    <p:anim calcmode="discrete" valueType="str">
                                      <p:cBhvr>
                                        <p:cTn id="132" dur="1000" fill="hold"/>
                                        <p:tgtEl>
                                          <p:spTgt spid="36">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fade">
                                      <p:cBhvr>
                                        <p:cTn id="137" dur="500"/>
                                        <p:tgtEl>
                                          <p:spTgt spid="49"/>
                                        </p:tgtEl>
                                      </p:cBhvr>
                                    </p:animEffect>
                                  </p:childTnLst>
                                </p:cTn>
                              </p:par>
                            </p:childTnLst>
                          </p:cTn>
                        </p:par>
                      </p:childTnLst>
                    </p:cTn>
                  </p:par>
                  <p:par>
                    <p:cTn id="138" fill="hold">
                      <p:stCondLst>
                        <p:cond delay="indefinite"/>
                      </p:stCondLst>
                      <p:childTnLst>
                        <p:par>
                          <p:cTn id="139" fill="hold">
                            <p:stCondLst>
                              <p:cond delay="0"/>
                            </p:stCondLst>
                            <p:childTnLst>
                              <p:par>
                                <p:cTn id="140" presetID="35" presetClass="emph" presetSubtype="0" fill="hold" grpId="0" nodeType="clickEffect">
                                  <p:stCondLst>
                                    <p:cond delay="0"/>
                                  </p:stCondLst>
                                  <p:childTnLst>
                                    <p:anim calcmode="discrete" valueType="str">
                                      <p:cBhvr>
                                        <p:cTn id="141" dur="1000" fill="hold"/>
                                        <p:tgtEl>
                                          <p:spTgt spid="33"/>
                                        </p:tgtEl>
                                        <p:attrNameLst>
                                          <p:attrName>style.visibility</p:attrName>
                                        </p:attrNameLst>
                                      </p:cBhvr>
                                      <p:tavLst>
                                        <p:tav tm="0">
                                          <p:val>
                                            <p:strVal val="hidden"/>
                                          </p:val>
                                        </p:tav>
                                        <p:tav tm="50000">
                                          <p:val>
                                            <p:strVal val="visible"/>
                                          </p:val>
                                        </p:tav>
                                      </p:tavLst>
                                    </p:anim>
                                  </p:childTnLst>
                                </p:cTn>
                              </p:par>
                            </p:childTnLst>
                          </p:cTn>
                        </p:par>
                        <p:par>
                          <p:cTn id="142" fill="hold">
                            <p:stCondLst>
                              <p:cond delay="1000"/>
                            </p:stCondLst>
                            <p:childTnLst>
                              <p:par>
                                <p:cTn id="143" presetID="35" presetClass="emph" presetSubtype="0" fill="hold" nodeType="afterEffect">
                                  <p:stCondLst>
                                    <p:cond delay="0"/>
                                  </p:stCondLst>
                                  <p:childTnLst>
                                    <p:anim calcmode="discrete" valueType="str">
                                      <p:cBhvr>
                                        <p:cTn id="144" dur="1000" fill="hold"/>
                                        <p:tgtEl>
                                          <p:spTgt spid="37">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50"/>
                                        </p:tgtEl>
                                        <p:attrNameLst>
                                          <p:attrName>style.visibility</p:attrName>
                                        </p:attrNameLst>
                                      </p:cBhvr>
                                      <p:to>
                                        <p:strVal val="visible"/>
                                      </p:to>
                                    </p:set>
                                    <p:animEffect transition="in" filter="fade">
                                      <p:cBhvr>
                                        <p:cTn id="149" dur="500"/>
                                        <p:tgtEl>
                                          <p:spTgt spid="50"/>
                                        </p:tgtEl>
                                      </p:cBhvr>
                                    </p:animEffect>
                                  </p:childTnLst>
                                </p:cTn>
                              </p:par>
                            </p:childTnLst>
                          </p:cTn>
                        </p:par>
                      </p:childTnLst>
                    </p:cTn>
                  </p:par>
                  <p:par>
                    <p:cTn id="150" fill="hold">
                      <p:stCondLst>
                        <p:cond delay="indefinite"/>
                      </p:stCondLst>
                      <p:childTnLst>
                        <p:par>
                          <p:cTn id="151" fill="hold">
                            <p:stCondLst>
                              <p:cond delay="0"/>
                            </p:stCondLst>
                            <p:childTnLst>
                              <p:par>
                                <p:cTn id="152" presetID="35" presetClass="emph" presetSubtype="0" fill="hold" grpId="0" nodeType="clickEffect">
                                  <p:stCondLst>
                                    <p:cond delay="0"/>
                                  </p:stCondLst>
                                  <p:childTnLst>
                                    <p:anim calcmode="discrete" valueType="str">
                                      <p:cBhvr>
                                        <p:cTn id="153" dur="1000" fill="hold"/>
                                        <p:tgtEl>
                                          <p:spTgt spid="34"/>
                                        </p:tgtEl>
                                        <p:attrNameLst>
                                          <p:attrName>style.visibility</p:attrName>
                                        </p:attrNameLst>
                                      </p:cBhvr>
                                      <p:tavLst>
                                        <p:tav tm="0">
                                          <p:val>
                                            <p:strVal val="hidden"/>
                                          </p:val>
                                        </p:tav>
                                        <p:tav tm="50000">
                                          <p:val>
                                            <p:strVal val="visible"/>
                                          </p:val>
                                        </p:tav>
                                      </p:tavLst>
                                    </p:anim>
                                  </p:childTnLst>
                                </p:cTn>
                              </p:par>
                            </p:childTnLst>
                          </p:cTn>
                        </p:par>
                        <p:par>
                          <p:cTn id="154" fill="hold">
                            <p:stCondLst>
                              <p:cond delay="1000"/>
                            </p:stCondLst>
                            <p:childTnLst>
                              <p:par>
                                <p:cTn id="155" presetID="35" presetClass="emph" presetSubtype="0" fill="hold" grpId="1" nodeType="afterEffect">
                                  <p:stCondLst>
                                    <p:cond delay="0"/>
                                  </p:stCondLst>
                                  <p:childTnLst>
                                    <p:anim calcmode="discrete" valueType="str">
                                      <p:cBhvr>
                                        <p:cTn id="156" dur="1000" fill="hold"/>
                                        <p:tgtEl>
                                          <p:spTgt spid="38"/>
                                        </p:tgtEl>
                                        <p:attrNameLst>
                                          <p:attrName>style.visibility</p:attrName>
                                        </p:attrNameLst>
                                      </p:cBhvr>
                                      <p:tavLst>
                                        <p:tav tm="0">
                                          <p:val>
                                            <p:strVal val="hidden"/>
                                          </p:val>
                                        </p:tav>
                                        <p:tav tm="50000">
                                          <p:val>
                                            <p:strVal val="visible"/>
                                          </p:val>
                                        </p:tav>
                                      </p:tavLst>
                                    </p:anim>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51"/>
                                        </p:tgtEl>
                                        <p:attrNameLst>
                                          <p:attrName>style.visibility</p:attrName>
                                        </p:attrNameLst>
                                      </p:cBhvr>
                                      <p:to>
                                        <p:strVal val="visible"/>
                                      </p:to>
                                    </p:set>
                                    <p:animEffect transition="in" filter="fade">
                                      <p:cBhvr>
                                        <p:cTn id="161" dur="500"/>
                                        <p:tgtEl>
                                          <p:spTgt spid="51"/>
                                        </p:tgtEl>
                                      </p:cBhvr>
                                    </p:animEffect>
                                  </p:childTnLst>
                                </p:cTn>
                              </p:par>
                            </p:childTnLst>
                          </p:cTn>
                        </p:par>
                      </p:childTnLst>
                    </p:cTn>
                  </p:par>
                  <p:par>
                    <p:cTn id="162" fill="hold">
                      <p:stCondLst>
                        <p:cond delay="indefinite"/>
                      </p:stCondLst>
                      <p:childTnLst>
                        <p:par>
                          <p:cTn id="163" fill="hold">
                            <p:stCondLst>
                              <p:cond delay="0"/>
                            </p:stCondLst>
                            <p:childTnLst>
                              <p:par>
                                <p:cTn id="164" presetID="35" presetClass="emph" presetSubtype="0" fill="hold" grpId="0" nodeType="clickEffect">
                                  <p:stCondLst>
                                    <p:cond delay="0"/>
                                  </p:stCondLst>
                                  <p:childTnLst>
                                    <p:anim calcmode="discrete" valueType="str">
                                      <p:cBhvr>
                                        <p:cTn id="165" dur="1000" fill="hold"/>
                                        <p:tgtEl>
                                          <p:spTgt spid="35"/>
                                        </p:tgtEl>
                                        <p:attrNameLst>
                                          <p:attrName>style.visibility</p:attrName>
                                        </p:attrNameLst>
                                      </p:cBhvr>
                                      <p:tavLst>
                                        <p:tav tm="0">
                                          <p:val>
                                            <p:strVal val="hidden"/>
                                          </p:val>
                                        </p:tav>
                                        <p:tav tm="50000">
                                          <p:val>
                                            <p:strVal val="visible"/>
                                          </p:val>
                                        </p:tav>
                                      </p:tavLst>
                                    </p:anim>
                                  </p:childTnLst>
                                </p:cTn>
                              </p:par>
                            </p:childTnLst>
                          </p:cTn>
                        </p:par>
                        <p:par>
                          <p:cTn id="166" fill="hold">
                            <p:stCondLst>
                              <p:cond delay="1000"/>
                            </p:stCondLst>
                            <p:childTnLst>
                              <p:par>
                                <p:cTn id="167" presetID="35" presetClass="emph" presetSubtype="0" fill="hold" grpId="1" nodeType="afterEffect">
                                  <p:stCondLst>
                                    <p:cond delay="0"/>
                                  </p:stCondLst>
                                  <p:childTnLst>
                                    <p:anim calcmode="discrete" valueType="str">
                                      <p:cBhvr>
                                        <p:cTn id="168"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52"/>
                                        </p:tgtEl>
                                        <p:attrNameLst>
                                          <p:attrName>style.visibility</p:attrName>
                                        </p:attrNameLst>
                                      </p:cBhvr>
                                      <p:to>
                                        <p:strVal val="visible"/>
                                      </p:to>
                                    </p:set>
                                    <p:animEffect transition="in" filter="fade">
                                      <p:cBhvr>
                                        <p:cTn id="173" dur="500"/>
                                        <p:tgtEl>
                                          <p:spTgt spid="52"/>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nodeType="clickEffect">
                                  <p:stCondLst>
                                    <p:cond delay="0"/>
                                  </p:stCondLst>
                                  <p:childTnLst>
                                    <p:set>
                                      <p:cBhvr>
                                        <p:cTn id="177" dur="1" fill="hold">
                                          <p:stCondLst>
                                            <p:cond delay="0"/>
                                          </p:stCondLst>
                                        </p:cTn>
                                        <p:tgtEl>
                                          <p:spTgt spid="4">
                                            <p:txEl>
                                              <p:pRg st="11" end="11"/>
                                            </p:txEl>
                                          </p:spTgt>
                                        </p:tgtEl>
                                        <p:attrNameLst>
                                          <p:attrName>style.visibility</p:attrName>
                                        </p:attrNameLst>
                                      </p:cBhvr>
                                      <p:to>
                                        <p:strVal val="visible"/>
                                      </p:to>
                                    </p:set>
                                    <p:animEffect transition="in" filter="fade">
                                      <p:cBhvr>
                                        <p:cTn id="178" dur="500"/>
                                        <p:tgtEl>
                                          <p:spTgt spid="4">
                                            <p:txEl>
                                              <p:pRg st="11" end="11"/>
                                            </p:txEl>
                                          </p:spTgt>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nodeType="clickEffect">
                                  <p:stCondLst>
                                    <p:cond delay="0"/>
                                  </p:stCondLst>
                                  <p:childTnLst>
                                    <p:set>
                                      <p:cBhvr>
                                        <p:cTn id="182" dur="1" fill="hold">
                                          <p:stCondLst>
                                            <p:cond delay="0"/>
                                          </p:stCondLst>
                                        </p:cTn>
                                        <p:tgtEl>
                                          <p:spTgt spid="4">
                                            <p:txEl>
                                              <p:pRg st="12" end="12"/>
                                            </p:txEl>
                                          </p:spTgt>
                                        </p:tgtEl>
                                        <p:attrNameLst>
                                          <p:attrName>style.visibility</p:attrName>
                                        </p:attrNameLst>
                                      </p:cBhvr>
                                      <p:to>
                                        <p:strVal val="visible"/>
                                      </p:to>
                                    </p:set>
                                    <p:animEffect transition="in" filter="fade">
                                      <p:cBhvr>
                                        <p:cTn id="183"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allAtOnce"/>
      <p:bldP spid="17" grpId="1" build="allAtOnce"/>
      <p:bldP spid="17" grpId="2" build="allAtOnce"/>
      <p:bldP spid="17" grpId="3" build="allAtOnce"/>
      <p:bldP spid="17" grpId="4" build="allAtOnce"/>
      <p:bldP spid="18" grpId="0"/>
      <p:bldP spid="18" grpId="1"/>
      <p:bldP spid="18" grpId="2"/>
      <p:bldP spid="18" grpId="3"/>
      <p:bldP spid="18" grpId="4"/>
      <p:bldP spid="5" grpId="1" build="allAtOnce"/>
      <p:bldP spid="10" grpId="0"/>
      <p:bldP spid="12" grpId="0"/>
      <p:bldP spid="24" grpId="0"/>
      <p:bldP spid="26" grpId="0"/>
      <p:bldP spid="27" grpId="0"/>
      <p:bldP spid="28" grpId="0"/>
      <p:bldP spid="29" grpId="0"/>
      <p:bldP spid="30" grpId="0"/>
      <p:bldP spid="31" grpId="0"/>
      <p:bldP spid="33" grpId="0"/>
      <p:bldP spid="34" grpId="0"/>
      <p:bldP spid="35" grpId="0"/>
      <p:bldP spid="13" grpId="0"/>
      <p:bldP spid="37" grpId="0" build="allAtOnce"/>
      <p:bldP spid="38" grpId="0"/>
      <p:bldP spid="38" grpId="1"/>
      <p:bldP spid="43" grpId="0"/>
      <p:bldP spid="43" grpId="1"/>
      <p:bldP spid="44" grpId="0"/>
      <p:bldP spid="45" grpId="0"/>
      <p:bldP spid="46" grpId="0"/>
      <p:bldP spid="48" grpId="0"/>
      <p:bldP spid="49" grpId="0"/>
      <p:bldP spid="50" grpId="0"/>
      <p:bldP spid="51" grpId="0"/>
      <p:bldP spid="5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ACF04-1D49-5631-4958-621BE095E6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46CF2-96EC-7D5D-396F-CB162B28D74F}"/>
              </a:ext>
            </a:extLst>
          </p:cNvPr>
          <p:cNvSpPr>
            <a:spLocks noGrp="1"/>
          </p:cNvSpPr>
          <p:nvPr>
            <p:ph type="title"/>
          </p:nvPr>
        </p:nvSpPr>
        <p:spPr/>
        <p:txBody>
          <a:bodyPr/>
          <a:lstStyle/>
          <a:p>
            <a:r>
              <a:rPr lang="en-US" dirty="0"/>
              <a:t>Problem – 5 </a:t>
            </a:r>
            <a:r>
              <a:rPr lang="en-US" dirty="0">
                <a:solidFill>
                  <a:schemeClr val="accent6"/>
                </a:solidFill>
              </a:rPr>
              <a:t>Simplex Method</a:t>
            </a:r>
            <a:endParaRPr lang="en-IN" dirty="0"/>
          </a:p>
        </p:txBody>
      </p:sp>
      <p:cxnSp>
        <p:nvCxnSpPr>
          <p:cNvPr id="3" name="Straight Connector 2">
            <a:extLst>
              <a:ext uri="{FF2B5EF4-FFF2-40B4-BE49-F238E27FC236}">
                <a16:creationId xmlns:a16="http://schemas.microsoft.com/office/drawing/2014/main" id="{AA244426-163F-7770-6F05-DA8B639DBB7F}"/>
              </a:ext>
            </a:extLst>
          </p:cNvPr>
          <p:cNvCxnSpPr>
            <a:cxnSpLocks/>
          </p:cNvCxnSpPr>
          <p:nvPr/>
        </p:nvCxnSpPr>
        <p:spPr>
          <a:xfrm>
            <a:off x="262083" y="1457728"/>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7E3A97C-A0BE-A647-7C46-8D782151964C}"/>
              </a:ext>
            </a:extLst>
          </p:cNvPr>
          <p:cNvSpPr txBox="1"/>
          <p:nvPr/>
        </p:nvSpPr>
        <p:spPr>
          <a:xfrm>
            <a:off x="1161476" y="1477227"/>
            <a:ext cx="857927" cy="461665"/>
          </a:xfrm>
          <a:prstGeom prst="rect">
            <a:avLst/>
          </a:prstGeom>
          <a:noFill/>
        </p:spPr>
        <p:txBody>
          <a:bodyPr wrap="none" rtlCol="0">
            <a:spAutoFit/>
          </a:bodyPr>
          <a:lstStyle/>
          <a:p>
            <a:pPr algn="ctr"/>
            <a:r>
              <a:rPr lang="en-US" sz="2400" b="1" dirty="0"/>
              <a:t>Basis</a:t>
            </a:r>
            <a:endParaRPr lang="en-US" b="1" dirty="0"/>
          </a:p>
        </p:txBody>
      </p:sp>
      <p:cxnSp>
        <p:nvCxnSpPr>
          <p:cNvPr id="9" name="Straight Connector 8">
            <a:extLst>
              <a:ext uri="{FF2B5EF4-FFF2-40B4-BE49-F238E27FC236}">
                <a16:creationId xmlns:a16="http://schemas.microsoft.com/office/drawing/2014/main" id="{B6E64234-612D-ABB4-491E-BAA4A020FE9B}"/>
              </a:ext>
            </a:extLst>
          </p:cNvPr>
          <p:cNvCxnSpPr>
            <a:cxnSpLocks/>
          </p:cNvCxnSpPr>
          <p:nvPr/>
        </p:nvCxnSpPr>
        <p:spPr>
          <a:xfrm>
            <a:off x="262083" y="1938892"/>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23C8AF6-23F6-8966-A8FA-3C305AF39B17}"/>
                  </a:ext>
                </a:extLst>
              </p:cNvPr>
              <p:cNvSpPr txBox="1"/>
              <p:nvPr/>
            </p:nvSpPr>
            <p:spPr>
              <a:xfrm>
                <a:off x="1320109" y="2057795"/>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14" name="TextBox 13">
                <a:extLst>
                  <a:ext uri="{FF2B5EF4-FFF2-40B4-BE49-F238E27FC236}">
                    <a16:creationId xmlns:a16="http://schemas.microsoft.com/office/drawing/2014/main" id="{123C8AF6-23F6-8966-A8FA-3C305AF39B17}"/>
                  </a:ext>
                </a:extLst>
              </p:cNvPr>
              <p:cNvSpPr txBox="1">
                <a:spLocks noRot="1" noChangeAspect="1" noMove="1" noResize="1" noEditPoints="1" noAdjustHandles="1" noChangeArrowheads="1" noChangeShapeType="1" noTextEdit="1"/>
              </p:cNvSpPr>
              <p:nvPr/>
            </p:nvSpPr>
            <p:spPr>
              <a:xfrm>
                <a:off x="1320109" y="2057795"/>
                <a:ext cx="540661" cy="461665"/>
              </a:xfrm>
              <a:prstGeom prst="rect">
                <a:avLst/>
              </a:prstGeom>
              <a:blipFill>
                <a:blip r:embed="rId2"/>
                <a:stretch>
                  <a:fillRect l="-3409"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BBFA5CF-E916-6824-945E-4E5EB2729772}"/>
                  </a:ext>
                </a:extLst>
              </p:cNvPr>
              <p:cNvSpPr txBox="1"/>
              <p:nvPr/>
            </p:nvSpPr>
            <p:spPr>
              <a:xfrm>
                <a:off x="1316550" y="2575935"/>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15" name="TextBox 14">
                <a:extLst>
                  <a:ext uri="{FF2B5EF4-FFF2-40B4-BE49-F238E27FC236}">
                    <a16:creationId xmlns:a16="http://schemas.microsoft.com/office/drawing/2014/main" id="{1BBFA5CF-E916-6824-945E-4E5EB2729772}"/>
                  </a:ext>
                </a:extLst>
              </p:cNvPr>
              <p:cNvSpPr txBox="1">
                <a:spLocks noRot="1" noChangeAspect="1" noMove="1" noResize="1" noEditPoints="1" noAdjustHandles="1" noChangeArrowheads="1" noChangeShapeType="1" noTextEdit="1"/>
              </p:cNvSpPr>
              <p:nvPr/>
            </p:nvSpPr>
            <p:spPr>
              <a:xfrm>
                <a:off x="1316550" y="2575935"/>
                <a:ext cx="547779" cy="461665"/>
              </a:xfrm>
              <a:prstGeom prst="rect">
                <a:avLst/>
              </a:prstGeom>
              <a:blipFill>
                <a:blip r:embed="rId3"/>
                <a:stretch>
                  <a:fillRect l="-2222"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562B81-8E13-E4E5-B738-6C9ABABAF2EE}"/>
                  </a:ext>
                </a:extLst>
              </p:cNvPr>
              <p:cNvSpPr txBox="1"/>
              <p:nvPr/>
            </p:nvSpPr>
            <p:spPr>
              <a:xfrm>
                <a:off x="459583" y="1477227"/>
                <a:ext cx="622222"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𝑩</m:t>
                          </m:r>
                        </m:sub>
                      </m:sSub>
                    </m:oMath>
                  </m:oMathPara>
                </a14:m>
                <a:endParaRPr lang="en-US" b="1" dirty="0"/>
              </a:p>
            </p:txBody>
          </p:sp>
        </mc:Choice>
        <mc:Fallback xmlns="">
          <p:sp>
            <p:nvSpPr>
              <p:cNvPr id="16" name="TextBox 15">
                <a:extLst>
                  <a:ext uri="{FF2B5EF4-FFF2-40B4-BE49-F238E27FC236}">
                    <a16:creationId xmlns:a16="http://schemas.microsoft.com/office/drawing/2014/main" id="{BE562B81-8E13-E4E5-B738-6C9ABABAF2EE}"/>
                  </a:ext>
                </a:extLst>
              </p:cNvPr>
              <p:cNvSpPr txBox="1">
                <a:spLocks noRot="1" noChangeAspect="1" noMove="1" noResize="1" noEditPoints="1" noAdjustHandles="1" noChangeArrowheads="1" noChangeShapeType="1" noTextEdit="1"/>
              </p:cNvSpPr>
              <p:nvPr/>
            </p:nvSpPr>
            <p:spPr>
              <a:xfrm>
                <a:off x="459583" y="1477227"/>
                <a:ext cx="622222" cy="461665"/>
              </a:xfrm>
              <a:prstGeom prst="rect">
                <a:avLst/>
              </a:prstGeom>
              <a:blipFill>
                <a:blip r:embed="rId4"/>
                <a:stretch>
                  <a:fillRect l="-1961" b="-39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346C5AD-0F1C-B18A-57BD-C1DEB29A8CCC}"/>
                  </a:ext>
                </a:extLst>
              </p:cNvPr>
              <p:cNvSpPr txBox="1"/>
              <p:nvPr/>
            </p:nvSpPr>
            <p:spPr>
              <a:xfrm>
                <a:off x="558136" y="205779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7" name="TextBox 16">
                <a:extLst>
                  <a:ext uri="{FF2B5EF4-FFF2-40B4-BE49-F238E27FC236}">
                    <a16:creationId xmlns:a16="http://schemas.microsoft.com/office/drawing/2014/main" id="{1346C5AD-0F1C-B18A-57BD-C1DEB29A8CCC}"/>
                  </a:ext>
                </a:extLst>
              </p:cNvPr>
              <p:cNvSpPr txBox="1">
                <a:spLocks noRot="1" noChangeAspect="1" noMove="1" noResize="1" noEditPoints="1" noAdjustHandles="1" noChangeArrowheads="1" noChangeShapeType="1" noTextEdit="1"/>
              </p:cNvSpPr>
              <p:nvPr/>
            </p:nvSpPr>
            <p:spPr>
              <a:xfrm>
                <a:off x="558136" y="2057795"/>
                <a:ext cx="425116" cy="461665"/>
              </a:xfrm>
              <a:prstGeom prst="rect">
                <a:avLst/>
              </a:prstGeom>
              <a:blipFill>
                <a:blip r:embed="rId5"/>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07CCE03-2C7F-9807-ABDE-BE59041B1781}"/>
                  </a:ext>
                </a:extLst>
              </p:cNvPr>
              <p:cNvSpPr txBox="1"/>
              <p:nvPr/>
            </p:nvSpPr>
            <p:spPr>
              <a:xfrm>
                <a:off x="558136" y="257593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8" name="TextBox 17">
                <a:extLst>
                  <a:ext uri="{FF2B5EF4-FFF2-40B4-BE49-F238E27FC236}">
                    <a16:creationId xmlns:a16="http://schemas.microsoft.com/office/drawing/2014/main" id="{007CCE03-2C7F-9807-ABDE-BE59041B1781}"/>
                  </a:ext>
                </a:extLst>
              </p:cNvPr>
              <p:cNvSpPr txBox="1">
                <a:spLocks noRot="1" noChangeAspect="1" noMove="1" noResize="1" noEditPoints="1" noAdjustHandles="1" noChangeArrowheads="1" noChangeShapeType="1" noTextEdit="1"/>
              </p:cNvSpPr>
              <p:nvPr/>
            </p:nvSpPr>
            <p:spPr>
              <a:xfrm>
                <a:off x="558136" y="2575935"/>
                <a:ext cx="425116" cy="461665"/>
              </a:xfrm>
              <a:prstGeom prst="rect">
                <a:avLst/>
              </a:prstGeom>
              <a:blipFill>
                <a:blip r:embed="rId6"/>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C483589-63F2-CB2C-876C-6B74118B125E}"/>
                  </a:ext>
                </a:extLst>
              </p:cNvPr>
              <p:cNvSpPr txBox="1"/>
              <p:nvPr/>
            </p:nvSpPr>
            <p:spPr>
              <a:xfrm>
                <a:off x="1316199" y="899247"/>
                <a:ext cx="548483"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19" name="TextBox 18">
                <a:extLst>
                  <a:ext uri="{FF2B5EF4-FFF2-40B4-BE49-F238E27FC236}">
                    <a16:creationId xmlns:a16="http://schemas.microsoft.com/office/drawing/2014/main" id="{9C483589-63F2-CB2C-876C-6B74118B125E}"/>
                  </a:ext>
                </a:extLst>
              </p:cNvPr>
              <p:cNvSpPr txBox="1">
                <a:spLocks noRot="1" noChangeAspect="1" noMove="1" noResize="1" noEditPoints="1" noAdjustHandles="1" noChangeArrowheads="1" noChangeShapeType="1" noTextEdit="1"/>
              </p:cNvSpPr>
              <p:nvPr/>
            </p:nvSpPr>
            <p:spPr>
              <a:xfrm>
                <a:off x="1316199" y="899247"/>
                <a:ext cx="548483" cy="496674"/>
              </a:xfrm>
              <a:prstGeom prst="rect">
                <a:avLst/>
              </a:prstGeom>
              <a:blipFill>
                <a:blip r:embed="rId7"/>
                <a:stretch>
                  <a:fillRect l="-2222"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48FA900-86E1-F441-F1AB-430DDC94C662}"/>
                  </a:ext>
                </a:extLst>
              </p:cNvPr>
              <p:cNvSpPr txBox="1"/>
              <p:nvPr/>
            </p:nvSpPr>
            <p:spPr>
              <a:xfrm>
                <a:off x="2212591" y="1477227"/>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20" name="TextBox 19">
                <a:extLst>
                  <a:ext uri="{FF2B5EF4-FFF2-40B4-BE49-F238E27FC236}">
                    <a16:creationId xmlns:a16="http://schemas.microsoft.com/office/drawing/2014/main" id="{748FA900-86E1-F441-F1AB-430DDC94C662}"/>
                  </a:ext>
                </a:extLst>
              </p:cNvPr>
              <p:cNvSpPr txBox="1">
                <a:spLocks noRot="1" noChangeAspect="1" noMove="1" noResize="1" noEditPoints="1" noAdjustHandles="1" noChangeArrowheads="1" noChangeShapeType="1" noTextEdit="1"/>
              </p:cNvSpPr>
              <p:nvPr/>
            </p:nvSpPr>
            <p:spPr>
              <a:xfrm>
                <a:off x="2212591" y="1477227"/>
                <a:ext cx="551177" cy="461665"/>
              </a:xfrm>
              <a:prstGeom prst="rect">
                <a:avLst/>
              </a:prstGeom>
              <a:blipFill>
                <a:blip r:embed="rId8"/>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3942768-EA85-D0AF-0C78-9AA9E237B76A}"/>
                  </a:ext>
                </a:extLst>
              </p:cNvPr>
              <p:cNvSpPr txBox="1"/>
              <p:nvPr/>
            </p:nvSpPr>
            <p:spPr>
              <a:xfrm>
                <a:off x="3103867" y="1477227"/>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21" name="TextBox 20">
                <a:extLst>
                  <a:ext uri="{FF2B5EF4-FFF2-40B4-BE49-F238E27FC236}">
                    <a16:creationId xmlns:a16="http://schemas.microsoft.com/office/drawing/2014/main" id="{D3942768-EA85-D0AF-0C78-9AA9E237B76A}"/>
                  </a:ext>
                </a:extLst>
              </p:cNvPr>
              <p:cNvSpPr txBox="1">
                <a:spLocks noRot="1" noChangeAspect="1" noMove="1" noResize="1" noEditPoints="1" noAdjustHandles="1" noChangeArrowheads="1" noChangeShapeType="1" noTextEdit="1"/>
              </p:cNvSpPr>
              <p:nvPr/>
            </p:nvSpPr>
            <p:spPr>
              <a:xfrm>
                <a:off x="3103867" y="1477227"/>
                <a:ext cx="558293" cy="461665"/>
              </a:xfrm>
              <a:prstGeom prst="rect">
                <a:avLst/>
              </a:prstGeom>
              <a:blipFill>
                <a:blip r:embed="rId9"/>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45442E9-95BF-A82F-2FBA-DBEBF30656E0}"/>
                  </a:ext>
                </a:extLst>
              </p:cNvPr>
              <p:cNvSpPr txBox="1"/>
              <p:nvPr/>
            </p:nvSpPr>
            <p:spPr>
              <a:xfrm>
                <a:off x="4002168" y="1477227"/>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22" name="TextBox 21">
                <a:extLst>
                  <a:ext uri="{FF2B5EF4-FFF2-40B4-BE49-F238E27FC236}">
                    <a16:creationId xmlns:a16="http://schemas.microsoft.com/office/drawing/2014/main" id="{345442E9-95BF-A82F-2FBA-DBEBF30656E0}"/>
                  </a:ext>
                </a:extLst>
              </p:cNvPr>
              <p:cNvSpPr txBox="1">
                <a:spLocks noRot="1" noChangeAspect="1" noMove="1" noResize="1" noEditPoints="1" noAdjustHandles="1" noChangeArrowheads="1" noChangeShapeType="1" noTextEdit="1"/>
              </p:cNvSpPr>
              <p:nvPr/>
            </p:nvSpPr>
            <p:spPr>
              <a:xfrm>
                <a:off x="4002168" y="1477227"/>
                <a:ext cx="540661" cy="461665"/>
              </a:xfrm>
              <a:prstGeom prst="rect">
                <a:avLst/>
              </a:prstGeom>
              <a:blipFill>
                <a:blip r:embed="rId10"/>
                <a:stretch>
                  <a:fillRect l="-3409"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7338383-49BE-4748-FB5B-649D14156B6E}"/>
                  </a:ext>
                </a:extLst>
              </p:cNvPr>
              <p:cNvSpPr txBox="1"/>
              <p:nvPr/>
            </p:nvSpPr>
            <p:spPr>
              <a:xfrm>
                <a:off x="4882926" y="1477227"/>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23" name="TextBox 22">
                <a:extLst>
                  <a:ext uri="{FF2B5EF4-FFF2-40B4-BE49-F238E27FC236}">
                    <a16:creationId xmlns:a16="http://schemas.microsoft.com/office/drawing/2014/main" id="{07338383-49BE-4748-FB5B-649D14156B6E}"/>
                  </a:ext>
                </a:extLst>
              </p:cNvPr>
              <p:cNvSpPr txBox="1">
                <a:spLocks noRot="1" noChangeAspect="1" noMove="1" noResize="1" noEditPoints="1" noAdjustHandles="1" noChangeArrowheads="1" noChangeShapeType="1" noTextEdit="1"/>
              </p:cNvSpPr>
              <p:nvPr/>
            </p:nvSpPr>
            <p:spPr>
              <a:xfrm>
                <a:off x="4882926" y="1477227"/>
                <a:ext cx="547779" cy="461665"/>
              </a:xfrm>
              <a:prstGeom prst="rect">
                <a:avLst/>
              </a:prstGeom>
              <a:blipFill>
                <a:blip r:embed="rId11"/>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631FE78-079F-FCCD-F898-9BE80B76B340}"/>
                  </a:ext>
                </a:extLst>
              </p:cNvPr>
              <p:cNvSpPr txBox="1"/>
              <p:nvPr/>
            </p:nvSpPr>
            <p:spPr>
              <a:xfrm>
                <a:off x="5881062" y="1477227"/>
                <a:ext cx="442749"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𝒃</m:t>
                      </m:r>
                    </m:oMath>
                  </m:oMathPara>
                </a14:m>
                <a:endParaRPr lang="en-US" b="1" dirty="0"/>
              </a:p>
            </p:txBody>
          </p:sp>
        </mc:Choice>
        <mc:Fallback xmlns="">
          <p:sp>
            <p:nvSpPr>
              <p:cNvPr id="25" name="TextBox 24">
                <a:extLst>
                  <a:ext uri="{FF2B5EF4-FFF2-40B4-BE49-F238E27FC236}">
                    <a16:creationId xmlns:a16="http://schemas.microsoft.com/office/drawing/2014/main" id="{B631FE78-079F-FCCD-F898-9BE80B76B340}"/>
                  </a:ext>
                </a:extLst>
              </p:cNvPr>
              <p:cNvSpPr txBox="1">
                <a:spLocks noRot="1" noChangeAspect="1" noMove="1" noResize="1" noEditPoints="1" noAdjustHandles="1" noChangeArrowheads="1" noChangeShapeType="1" noTextEdit="1"/>
              </p:cNvSpPr>
              <p:nvPr/>
            </p:nvSpPr>
            <p:spPr>
              <a:xfrm>
                <a:off x="5881062" y="1477227"/>
                <a:ext cx="442749" cy="461665"/>
              </a:xfrm>
              <a:prstGeom prst="rect">
                <a:avLst/>
              </a:prstGeom>
              <a:blipFill>
                <a:blip r:embed="rId12"/>
                <a:stretch>
                  <a:fillRect l="-41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9B67DC8-6E90-D248-8D11-B799E6457279}"/>
                  </a:ext>
                </a:extLst>
              </p:cNvPr>
              <p:cNvSpPr txBox="1"/>
              <p:nvPr/>
            </p:nvSpPr>
            <p:spPr>
              <a:xfrm>
                <a:off x="2275621" y="205779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5" name="TextBox 4">
                <a:extLst>
                  <a:ext uri="{FF2B5EF4-FFF2-40B4-BE49-F238E27FC236}">
                    <a16:creationId xmlns:a16="http://schemas.microsoft.com/office/drawing/2014/main" id="{69B67DC8-6E90-D248-8D11-B799E6457279}"/>
                  </a:ext>
                </a:extLst>
              </p:cNvPr>
              <p:cNvSpPr txBox="1">
                <a:spLocks noRot="1" noChangeAspect="1" noMove="1" noResize="1" noEditPoints="1" noAdjustHandles="1" noChangeArrowheads="1" noChangeShapeType="1" noTextEdit="1"/>
              </p:cNvSpPr>
              <p:nvPr/>
            </p:nvSpPr>
            <p:spPr>
              <a:xfrm>
                <a:off x="2275621" y="2057795"/>
                <a:ext cx="425116" cy="461665"/>
              </a:xfrm>
              <a:prstGeom prst="rect">
                <a:avLst/>
              </a:prstGeom>
              <a:blipFill>
                <a:blip r:embed="rId13"/>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A21909-3CF3-469D-282B-3BE79B45C5B4}"/>
                  </a:ext>
                </a:extLst>
              </p:cNvPr>
              <p:cNvSpPr txBox="1"/>
              <p:nvPr/>
            </p:nvSpPr>
            <p:spPr>
              <a:xfrm>
                <a:off x="3170455" y="205779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a:latin typeface="Cambria Math" panose="02040503050406030204" pitchFamily="18" charset="0"/>
                        </a:rPr>
                        <m:t>1</m:t>
                      </m:r>
                    </m:oMath>
                  </m:oMathPara>
                </a14:m>
                <a:endParaRPr lang="en-IN" sz="2400" dirty="0"/>
              </a:p>
            </p:txBody>
          </p:sp>
        </mc:Choice>
        <mc:Fallback xmlns="">
          <p:sp>
            <p:nvSpPr>
              <p:cNvPr id="10" name="TextBox 9">
                <a:extLst>
                  <a:ext uri="{FF2B5EF4-FFF2-40B4-BE49-F238E27FC236}">
                    <a16:creationId xmlns:a16="http://schemas.microsoft.com/office/drawing/2014/main" id="{19A21909-3CF3-469D-282B-3BE79B45C5B4}"/>
                  </a:ext>
                </a:extLst>
              </p:cNvPr>
              <p:cNvSpPr txBox="1">
                <a:spLocks noRot="1" noChangeAspect="1" noMove="1" noResize="1" noEditPoints="1" noAdjustHandles="1" noChangeArrowheads="1" noChangeShapeType="1" noTextEdit="1"/>
              </p:cNvSpPr>
              <p:nvPr/>
            </p:nvSpPr>
            <p:spPr>
              <a:xfrm>
                <a:off x="3170455" y="2057795"/>
                <a:ext cx="425116" cy="461665"/>
              </a:xfrm>
              <a:prstGeom prst="rect">
                <a:avLst/>
              </a:prstGeom>
              <a:blipFill>
                <a:blip r:embed="rId1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96EA6D-D740-21F0-F611-07DB2EF5B716}"/>
                  </a:ext>
                </a:extLst>
              </p:cNvPr>
              <p:cNvSpPr txBox="1"/>
              <p:nvPr/>
            </p:nvSpPr>
            <p:spPr>
              <a:xfrm>
                <a:off x="4059940" y="205779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12" name="TextBox 11">
                <a:extLst>
                  <a:ext uri="{FF2B5EF4-FFF2-40B4-BE49-F238E27FC236}">
                    <a16:creationId xmlns:a16="http://schemas.microsoft.com/office/drawing/2014/main" id="{7E96EA6D-D740-21F0-F611-07DB2EF5B716}"/>
                  </a:ext>
                </a:extLst>
              </p:cNvPr>
              <p:cNvSpPr txBox="1">
                <a:spLocks noRot="1" noChangeAspect="1" noMove="1" noResize="1" noEditPoints="1" noAdjustHandles="1" noChangeArrowheads="1" noChangeShapeType="1" noTextEdit="1"/>
              </p:cNvSpPr>
              <p:nvPr/>
            </p:nvSpPr>
            <p:spPr>
              <a:xfrm>
                <a:off x="4059940" y="2057795"/>
                <a:ext cx="425116" cy="461665"/>
              </a:xfrm>
              <a:prstGeom prst="rect">
                <a:avLst/>
              </a:prstGeom>
              <a:blipFill>
                <a:blip r:embed="rId1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CB6657-1659-5128-903F-FDDE9615A2D6}"/>
                  </a:ext>
                </a:extLst>
              </p:cNvPr>
              <p:cNvSpPr txBox="1"/>
              <p:nvPr/>
            </p:nvSpPr>
            <p:spPr>
              <a:xfrm>
                <a:off x="4944257" y="205779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4" name="TextBox 23">
                <a:extLst>
                  <a:ext uri="{FF2B5EF4-FFF2-40B4-BE49-F238E27FC236}">
                    <a16:creationId xmlns:a16="http://schemas.microsoft.com/office/drawing/2014/main" id="{DFCB6657-1659-5128-903F-FDDE9615A2D6}"/>
                  </a:ext>
                </a:extLst>
              </p:cNvPr>
              <p:cNvSpPr txBox="1">
                <a:spLocks noRot="1" noChangeAspect="1" noMove="1" noResize="1" noEditPoints="1" noAdjustHandles="1" noChangeArrowheads="1" noChangeShapeType="1" noTextEdit="1"/>
              </p:cNvSpPr>
              <p:nvPr/>
            </p:nvSpPr>
            <p:spPr>
              <a:xfrm>
                <a:off x="4944257" y="2057795"/>
                <a:ext cx="425116" cy="461665"/>
              </a:xfrm>
              <a:prstGeom prst="rect">
                <a:avLst/>
              </a:prstGeom>
              <a:blipFill>
                <a:blip r:embed="rId1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EC1F2B2-0927-4B48-39D6-3425A0853B2E}"/>
                  </a:ext>
                </a:extLst>
              </p:cNvPr>
              <p:cNvSpPr txBox="1"/>
              <p:nvPr/>
            </p:nvSpPr>
            <p:spPr>
              <a:xfrm>
                <a:off x="2275621" y="257593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m:t>
                      </m:r>
                    </m:oMath>
                  </m:oMathPara>
                </a14:m>
                <a:endParaRPr lang="en-IN" sz="2400" dirty="0"/>
              </a:p>
            </p:txBody>
          </p:sp>
        </mc:Choice>
        <mc:Fallback xmlns="">
          <p:sp>
            <p:nvSpPr>
              <p:cNvPr id="26" name="TextBox 25">
                <a:extLst>
                  <a:ext uri="{FF2B5EF4-FFF2-40B4-BE49-F238E27FC236}">
                    <a16:creationId xmlns:a16="http://schemas.microsoft.com/office/drawing/2014/main" id="{6EC1F2B2-0927-4B48-39D6-3425A0853B2E}"/>
                  </a:ext>
                </a:extLst>
              </p:cNvPr>
              <p:cNvSpPr txBox="1">
                <a:spLocks noRot="1" noChangeAspect="1" noMove="1" noResize="1" noEditPoints="1" noAdjustHandles="1" noChangeArrowheads="1" noChangeShapeType="1" noTextEdit="1"/>
              </p:cNvSpPr>
              <p:nvPr/>
            </p:nvSpPr>
            <p:spPr>
              <a:xfrm>
                <a:off x="2275621" y="2575935"/>
                <a:ext cx="425116" cy="461665"/>
              </a:xfrm>
              <a:prstGeom prst="rect">
                <a:avLst/>
              </a:prstGeom>
              <a:blipFill>
                <a:blip r:embed="rId1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3B63469-3B4C-2FD9-3A08-B24BBC0AB011}"/>
                  </a:ext>
                </a:extLst>
              </p:cNvPr>
              <p:cNvSpPr txBox="1"/>
              <p:nvPr/>
            </p:nvSpPr>
            <p:spPr>
              <a:xfrm>
                <a:off x="3170455" y="257593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a:latin typeface="Cambria Math" panose="02040503050406030204" pitchFamily="18" charset="0"/>
                        </a:rPr>
                        <m:t>1</m:t>
                      </m:r>
                    </m:oMath>
                  </m:oMathPara>
                </a14:m>
                <a:endParaRPr lang="en-IN" sz="2400" dirty="0"/>
              </a:p>
            </p:txBody>
          </p:sp>
        </mc:Choice>
        <mc:Fallback xmlns="">
          <p:sp>
            <p:nvSpPr>
              <p:cNvPr id="27" name="TextBox 26">
                <a:extLst>
                  <a:ext uri="{FF2B5EF4-FFF2-40B4-BE49-F238E27FC236}">
                    <a16:creationId xmlns:a16="http://schemas.microsoft.com/office/drawing/2014/main" id="{13B63469-3B4C-2FD9-3A08-B24BBC0AB011}"/>
                  </a:ext>
                </a:extLst>
              </p:cNvPr>
              <p:cNvSpPr txBox="1">
                <a:spLocks noRot="1" noChangeAspect="1" noMove="1" noResize="1" noEditPoints="1" noAdjustHandles="1" noChangeArrowheads="1" noChangeShapeType="1" noTextEdit="1"/>
              </p:cNvSpPr>
              <p:nvPr/>
            </p:nvSpPr>
            <p:spPr>
              <a:xfrm>
                <a:off x="3170455" y="2575935"/>
                <a:ext cx="425116" cy="461665"/>
              </a:xfrm>
              <a:prstGeom prst="rect">
                <a:avLst/>
              </a:prstGeom>
              <a:blipFill>
                <a:blip r:embed="rId18"/>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0A19EE-DF8C-7B2A-D223-0A20F201856B}"/>
                  </a:ext>
                </a:extLst>
              </p:cNvPr>
              <p:cNvSpPr txBox="1"/>
              <p:nvPr/>
            </p:nvSpPr>
            <p:spPr>
              <a:xfrm>
                <a:off x="4059940" y="257593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8" name="TextBox 27">
                <a:extLst>
                  <a:ext uri="{FF2B5EF4-FFF2-40B4-BE49-F238E27FC236}">
                    <a16:creationId xmlns:a16="http://schemas.microsoft.com/office/drawing/2014/main" id="{7B0A19EE-DF8C-7B2A-D223-0A20F201856B}"/>
                  </a:ext>
                </a:extLst>
              </p:cNvPr>
              <p:cNvSpPr txBox="1">
                <a:spLocks noRot="1" noChangeAspect="1" noMove="1" noResize="1" noEditPoints="1" noAdjustHandles="1" noChangeArrowheads="1" noChangeShapeType="1" noTextEdit="1"/>
              </p:cNvSpPr>
              <p:nvPr/>
            </p:nvSpPr>
            <p:spPr>
              <a:xfrm>
                <a:off x="4059940" y="2575935"/>
                <a:ext cx="425116" cy="461665"/>
              </a:xfrm>
              <a:prstGeom prst="rect">
                <a:avLst/>
              </a:prstGeom>
              <a:blipFill>
                <a:blip r:embed="rId1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7023222-3100-244E-F288-ACEE2244AF8A}"/>
                  </a:ext>
                </a:extLst>
              </p:cNvPr>
              <p:cNvSpPr txBox="1"/>
              <p:nvPr/>
            </p:nvSpPr>
            <p:spPr>
              <a:xfrm>
                <a:off x="4944257" y="257593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9" name="TextBox 28">
                <a:extLst>
                  <a:ext uri="{FF2B5EF4-FFF2-40B4-BE49-F238E27FC236}">
                    <a16:creationId xmlns:a16="http://schemas.microsoft.com/office/drawing/2014/main" id="{07023222-3100-244E-F288-ACEE2244AF8A}"/>
                  </a:ext>
                </a:extLst>
              </p:cNvPr>
              <p:cNvSpPr txBox="1">
                <a:spLocks noRot="1" noChangeAspect="1" noMove="1" noResize="1" noEditPoints="1" noAdjustHandles="1" noChangeArrowheads="1" noChangeShapeType="1" noTextEdit="1"/>
              </p:cNvSpPr>
              <p:nvPr/>
            </p:nvSpPr>
            <p:spPr>
              <a:xfrm>
                <a:off x="4944257" y="2575935"/>
                <a:ext cx="425116" cy="461665"/>
              </a:xfrm>
              <a:prstGeom prst="rect">
                <a:avLst/>
              </a:prstGeom>
              <a:blipFill>
                <a:blip r:embed="rId2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4C134F5-518F-324F-9EE1-FD8C0D8BD6EF}"/>
                  </a:ext>
                </a:extLst>
              </p:cNvPr>
              <p:cNvSpPr txBox="1"/>
              <p:nvPr/>
            </p:nvSpPr>
            <p:spPr>
              <a:xfrm>
                <a:off x="5719960" y="2057795"/>
                <a:ext cx="76495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450</m:t>
                      </m:r>
                    </m:oMath>
                  </m:oMathPara>
                </a14:m>
                <a:endParaRPr lang="en-IN" sz="2400" dirty="0"/>
              </a:p>
            </p:txBody>
          </p:sp>
        </mc:Choice>
        <mc:Fallback xmlns="">
          <p:sp>
            <p:nvSpPr>
              <p:cNvPr id="30" name="TextBox 29">
                <a:extLst>
                  <a:ext uri="{FF2B5EF4-FFF2-40B4-BE49-F238E27FC236}">
                    <a16:creationId xmlns:a16="http://schemas.microsoft.com/office/drawing/2014/main" id="{84C134F5-518F-324F-9EE1-FD8C0D8BD6EF}"/>
                  </a:ext>
                </a:extLst>
              </p:cNvPr>
              <p:cNvSpPr txBox="1">
                <a:spLocks noRot="1" noChangeAspect="1" noMove="1" noResize="1" noEditPoints="1" noAdjustHandles="1" noChangeArrowheads="1" noChangeShapeType="1" noTextEdit="1"/>
              </p:cNvSpPr>
              <p:nvPr/>
            </p:nvSpPr>
            <p:spPr>
              <a:xfrm>
                <a:off x="5719960" y="2057795"/>
                <a:ext cx="764953" cy="461665"/>
              </a:xfrm>
              <a:prstGeom prst="rect">
                <a:avLst/>
              </a:prstGeom>
              <a:blipFill>
                <a:blip r:embed="rId21"/>
                <a:stretch>
                  <a:fillRect l="-238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2816AE3-1E91-5708-BCDE-2B6B5B38CA79}"/>
                  </a:ext>
                </a:extLst>
              </p:cNvPr>
              <p:cNvSpPr txBox="1"/>
              <p:nvPr/>
            </p:nvSpPr>
            <p:spPr>
              <a:xfrm>
                <a:off x="5719960" y="2575935"/>
                <a:ext cx="76495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600</m:t>
                      </m:r>
                    </m:oMath>
                  </m:oMathPara>
                </a14:m>
                <a:endParaRPr lang="en-IN" sz="2400" dirty="0"/>
              </a:p>
            </p:txBody>
          </p:sp>
        </mc:Choice>
        <mc:Fallback xmlns="">
          <p:sp>
            <p:nvSpPr>
              <p:cNvPr id="31" name="TextBox 30">
                <a:extLst>
                  <a:ext uri="{FF2B5EF4-FFF2-40B4-BE49-F238E27FC236}">
                    <a16:creationId xmlns:a16="http://schemas.microsoft.com/office/drawing/2014/main" id="{42816AE3-1E91-5708-BCDE-2B6B5B38CA79}"/>
                  </a:ext>
                </a:extLst>
              </p:cNvPr>
              <p:cNvSpPr txBox="1">
                <a:spLocks noRot="1" noChangeAspect="1" noMove="1" noResize="1" noEditPoints="1" noAdjustHandles="1" noChangeArrowheads="1" noChangeShapeType="1" noTextEdit="1"/>
              </p:cNvSpPr>
              <p:nvPr/>
            </p:nvSpPr>
            <p:spPr>
              <a:xfrm>
                <a:off x="5719960" y="2575935"/>
                <a:ext cx="764953" cy="461665"/>
              </a:xfrm>
              <a:prstGeom prst="rect">
                <a:avLst/>
              </a:prstGeom>
              <a:blipFill>
                <a:blip r:embed="rId22"/>
                <a:stretch>
                  <a:fillRect l="-158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0D3C081-8F9D-92A5-6A9D-85059608BF2B}"/>
                  </a:ext>
                </a:extLst>
              </p:cNvPr>
              <p:cNvSpPr txBox="1"/>
              <p:nvPr/>
            </p:nvSpPr>
            <p:spPr>
              <a:xfrm>
                <a:off x="2275621" y="93425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32" name="TextBox 31">
                <a:extLst>
                  <a:ext uri="{FF2B5EF4-FFF2-40B4-BE49-F238E27FC236}">
                    <a16:creationId xmlns:a16="http://schemas.microsoft.com/office/drawing/2014/main" id="{C0D3C081-8F9D-92A5-6A9D-85059608BF2B}"/>
                  </a:ext>
                </a:extLst>
              </p:cNvPr>
              <p:cNvSpPr txBox="1">
                <a:spLocks noRot="1" noChangeAspect="1" noMove="1" noResize="1" noEditPoints="1" noAdjustHandles="1" noChangeArrowheads="1" noChangeShapeType="1" noTextEdit="1"/>
              </p:cNvSpPr>
              <p:nvPr/>
            </p:nvSpPr>
            <p:spPr>
              <a:xfrm>
                <a:off x="2275621" y="934256"/>
                <a:ext cx="425116" cy="461665"/>
              </a:xfrm>
              <a:prstGeom prst="rect">
                <a:avLst/>
              </a:prstGeom>
              <a:blipFill>
                <a:blip r:embed="rId23"/>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3AAF5DB-803C-45A8-21B4-23401F97654C}"/>
                  </a:ext>
                </a:extLst>
              </p:cNvPr>
              <p:cNvSpPr txBox="1"/>
              <p:nvPr/>
            </p:nvSpPr>
            <p:spPr>
              <a:xfrm>
                <a:off x="3170455" y="93425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4</m:t>
                      </m:r>
                    </m:oMath>
                  </m:oMathPara>
                </a14:m>
                <a:endParaRPr lang="en-IN" sz="2400" dirty="0"/>
              </a:p>
            </p:txBody>
          </p:sp>
        </mc:Choice>
        <mc:Fallback xmlns="">
          <p:sp>
            <p:nvSpPr>
              <p:cNvPr id="33" name="TextBox 32">
                <a:extLst>
                  <a:ext uri="{FF2B5EF4-FFF2-40B4-BE49-F238E27FC236}">
                    <a16:creationId xmlns:a16="http://schemas.microsoft.com/office/drawing/2014/main" id="{83AAF5DB-803C-45A8-21B4-23401F97654C}"/>
                  </a:ext>
                </a:extLst>
              </p:cNvPr>
              <p:cNvSpPr txBox="1">
                <a:spLocks noRot="1" noChangeAspect="1" noMove="1" noResize="1" noEditPoints="1" noAdjustHandles="1" noChangeArrowheads="1" noChangeShapeType="1" noTextEdit="1"/>
              </p:cNvSpPr>
              <p:nvPr/>
            </p:nvSpPr>
            <p:spPr>
              <a:xfrm>
                <a:off x="3170455" y="934256"/>
                <a:ext cx="425116" cy="461665"/>
              </a:xfrm>
              <a:prstGeom prst="rect">
                <a:avLst/>
              </a:prstGeom>
              <a:blipFill>
                <a:blip r:embed="rId2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8637122-EFC0-6A6D-D72C-466073C7BDD2}"/>
                  </a:ext>
                </a:extLst>
              </p:cNvPr>
              <p:cNvSpPr txBox="1"/>
              <p:nvPr/>
            </p:nvSpPr>
            <p:spPr>
              <a:xfrm>
                <a:off x="4059940" y="93425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4" name="TextBox 33">
                <a:extLst>
                  <a:ext uri="{FF2B5EF4-FFF2-40B4-BE49-F238E27FC236}">
                    <a16:creationId xmlns:a16="http://schemas.microsoft.com/office/drawing/2014/main" id="{F8637122-EFC0-6A6D-D72C-466073C7BDD2}"/>
                  </a:ext>
                </a:extLst>
              </p:cNvPr>
              <p:cNvSpPr txBox="1">
                <a:spLocks noRot="1" noChangeAspect="1" noMove="1" noResize="1" noEditPoints="1" noAdjustHandles="1" noChangeArrowheads="1" noChangeShapeType="1" noTextEdit="1"/>
              </p:cNvSpPr>
              <p:nvPr/>
            </p:nvSpPr>
            <p:spPr>
              <a:xfrm>
                <a:off x="4059940" y="934256"/>
                <a:ext cx="425116" cy="461665"/>
              </a:xfrm>
              <a:prstGeom prst="rect">
                <a:avLst/>
              </a:prstGeom>
              <a:blipFill>
                <a:blip r:embed="rId2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D57C0AA-BB4D-B9C6-3349-D5C566EE6C7B}"/>
                  </a:ext>
                </a:extLst>
              </p:cNvPr>
              <p:cNvSpPr txBox="1"/>
              <p:nvPr/>
            </p:nvSpPr>
            <p:spPr>
              <a:xfrm>
                <a:off x="4944257" y="93425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5" name="TextBox 34">
                <a:extLst>
                  <a:ext uri="{FF2B5EF4-FFF2-40B4-BE49-F238E27FC236}">
                    <a16:creationId xmlns:a16="http://schemas.microsoft.com/office/drawing/2014/main" id="{5D57C0AA-BB4D-B9C6-3349-D5C566EE6C7B}"/>
                  </a:ext>
                </a:extLst>
              </p:cNvPr>
              <p:cNvSpPr txBox="1">
                <a:spLocks noRot="1" noChangeAspect="1" noMove="1" noResize="1" noEditPoints="1" noAdjustHandles="1" noChangeArrowheads="1" noChangeShapeType="1" noTextEdit="1"/>
              </p:cNvSpPr>
              <p:nvPr/>
            </p:nvSpPr>
            <p:spPr>
              <a:xfrm>
                <a:off x="4944257" y="934256"/>
                <a:ext cx="425116" cy="461665"/>
              </a:xfrm>
              <a:prstGeom prst="rect">
                <a:avLst/>
              </a:prstGeom>
              <a:blipFill>
                <a:blip r:embed="rId26"/>
                <a:stretch>
                  <a:fillRect l="-2857"/>
                </a:stretch>
              </a:blipFill>
            </p:spPr>
            <p:txBody>
              <a:bodyPr/>
              <a:lstStyle/>
              <a:p>
                <a:r>
                  <a:rPr lang="en-IN">
                    <a:noFill/>
                  </a:rPr>
                  <a:t> </a:t>
                </a:r>
              </a:p>
            </p:txBody>
          </p:sp>
        </mc:Fallback>
      </mc:AlternateContent>
      <p:cxnSp>
        <p:nvCxnSpPr>
          <p:cNvPr id="11" name="Straight Connector 10">
            <a:extLst>
              <a:ext uri="{FF2B5EF4-FFF2-40B4-BE49-F238E27FC236}">
                <a16:creationId xmlns:a16="http://schemas.microsoft.com/office/drawing/2014/main" id="{16E19EFD-6C0F-7B62-F3D3-5C99C8445098}"/>
              </a:ext>
            </a:extLst>
          </p:cNvPr>
          <p:cNvCxnSpPr>
            <a:cxnSpLocks/>
          </p:cNvCxnSpPr>
          <p:nvPr/>
        </p:nvCxnSpPr>
        <p:spPr>
          <a:xfrm>
            <a:off x="262083" y="3042215"/>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6B03C10-57D2-5102-0F80-A0FEB909576E}"/>
                  </a:ext>
                </a:extLst>
              </p:cNvPr>
              <p:cNvSpPr txBox="1"/>
              <p:nvPr/>
            </p:nvSpPr>
            <p:spPr>
              <a:xfrm>
                <a:off x="1315397" y="3100456"/>
                <a:ext cx="550087"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𝒁</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13" name="TextBox 12">
                <a:extLst>
                  <a:ext uri="{FF2B5EF4-FFF2-40B4-BE49-F238E27FC236}">
                    <a16:creationId xmlns:a16="http://schemas.microsoft.com/office/drawing/2014/main" id="{96B03C10-57D2-5102-0F80-A0FEB909576E}"/>
                  </a:ext>
                </a:extLst>
              </p:cNvPr>
              <p:cNvSpPr txBox="1">
                <a:spLocks noRot="1" noChangeAspect="1" noMove="1" noResize="1" noEditPoints="1" noAdjustHandles="1" noChangeArrowheads="1" noChangeShapeType="1" noTextEdit="1"/>
              </p:cNvSpPr>
              <p:nvPr/>
            </p:nvSpPr>
            <p:spPr>
              <a:xfrm>
                <a:off x="1315397" y="3100456"/>
                <a:ext cx="550087" cy="496674"/>
              </a:xfrm>
              <a:prstGeom prst="rect">
                <a:avLst/>
              </a:prstGeom>
              <a:blipFill>
                <a:blip r:embed="rId27"/>
                <a:stretch>
                  <a:fillRect l="-2222"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CEE25CF-BCA3-93A7-3FFF-6461E48DA570}"/>
                  </a:ext>
                </a:extLst>
              </p:cNvPr>
              <p:cNvSpPr txBox="1"/>
              <p:nvPr/>
            </p:nvSpPr>
            <p:spPr>
              <a:xfrm>
                <a:off x="2275621" y="3117961"/>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6" name="TextBox 35">
                <a:extLst>
                  <a:ext uri="{FF2B5EF4-FFF2-40B4-BE49-F238E27FC236}">
                    <a16:creationId xmlns:a16="http://schemas.microsoft.com/office/drawing/2014/main" id="{8CEE25CF-BCA3-93A7-3FFF-6461E48DA570}"/>
                  </a:ext>
                </a:extLst>
              </p:cNvPr>
              <p:cNvSpPr txBox="1">
                <a:spLocks noRot="1" noChangeAspect="1" noMove="1" noResize="1" noEditPoints="1" noAdjustHandles="1" noChangeArrowheads="1" noChangeShapeType="1" noTextEdit="1"/>
              </p:cNvSpPr>
              <p:nvPr/>
            </p:nvSpPr>
            <p:spPr>
              <a:xfrm>
                <a:off x="2275621" y="3117961"/>
                <a:ext cx="425116" cy="461665"/>
              </a:xfrm>
              <a:prstGeom prst="rect">
                <a:avLst/>
              </a:prstGeom>
              <a:blipFill>
                <a:blip r:embed="rId28"/>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B52D586-D78B-1101-E320-28CBBE341836}"/>
                  </a:ext>
                </a:extLst>
              </p:cNvPr>
              <p:cNvSpPr txBox="1"/>
              <p:nvPr/>
            </p:nvSpPr>
            <p:spPr>
              <a:xfrm>
                <a:off x="3170455" y="3117961"/>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0</m:t>
                      </m:r>
                    </m:oMath>
                  </m:oMathPara>
                </a14:m>
                <a:endParaRPr lang="en-IN" sz="2400" dirty="0"/>
              </a:p>
            </p:txBody>
          </p:sp>
        </mc:Choice>
        <mc:Fallback xmlns="">
          <p:sp>
            <p:nvSpPr>
              <p:cNvPr id="37" name="TextBox 36">
                <a:extLst>
                  <a:ext uri="{FF2B5EF4-FFF2-40B4-BE49-F238E27FC236}">
                    <a16:creationId xmlns:a16="http://schemas.microsoft.com/office/drawing/2014/main" id="{5B52D586-D78B-1101-E320-28CBBE341836}"/>
                  </a:ext>
                </a:extLst>
              </p:cNvPr>
              <p:cNvSpPr txBox="1">
                <a:spLocks noRot="1" noChangeAspect="1" noMove="1" noResize="1" noEditPoints="1" noAdjustHandles="1" noChangeArrowheads="1" noChangeShapeType="1" noTextEdit="1"/>
              </p:cNvSpPr>
              <p:nvPr/>
            </p:nvSpPr>
            <p:spPr>
              <a:xfrm>
                <a:off x="3170455" y="3117961"/>
                <a:ext cx="425116" cy="461665"/>
              </a:xfrm>
              <a:prstGeom prst="rect">
                <a:avLst/>
              </a:prstGeom>
              <a:blipFill>
                <a:blip r:embed="rId2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1EEF1C6-AC67-208A-AF68-019A3718D08D}"/>
                  </a:ext>
                </a:extLst>
              </p:cNvPr>
              <p:cNvSpPr txBox="1"/>
              <p:nvPr/>
            </p:nvSpPr>
            <p:spPr>
              <a:xfrm>
                <a:off x="4059940" y="3117961"/>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8" name="TextBox 37">
                <a:extLst>
                  <a:ext uri="{FF2B5EF4-FFF2-40B4-BE49-F238E27FC236}">
                    <a16:creationId xmlns:a16="http://schemas.microsoft.com/office/drawing/2014/main" id="{81EEF1C6-AC67-208A-AF68-019A3718D08D}"/>
                  </a:ext>
                </a:extLst>
              </p:cNvPr>
              <p:cNvSpPr txBox="1">
                <a:spLocks noRot="1" noChangeAspect="1" noMove="1" noResize="1" noEditPoints="1" noAdjustHandles="1" noChangeArrowheads="1" noChangeShapeType="1" noTextEdit="1"/>
              </p:cNvSpPr>
              <p:nvPr/>
            </p:nvSpPr>
            <p:spPr>
              <a:xfrm>
                <a:off x="4059940" y="3117961"/>
                <a:ext cx="425116" cy="461665"/>
              </a:xfrm>
              <a:prstGeom prst="rect">
                <a:avLst/>
              </a:prstGeom>
              <a:blipFill>
                <a:blip r:embed="rId3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FFCDD88-83B7-630B-3DC2-A3A67B6B39BF}"/>
                  </a:ext>
                </a:extLst>
              </p:cNvPr>
              <p:cNvSpPr txBox="1"/>
              <p:nvPr/>
            </p:nvSpPr>
            <p:spPr>
              <a:xfrm>
                <a:off x="4944257" y="3117961"/>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43" name="TextBox 42">
                <a:extLst>
                  <a:ext uri="{FF2B5EF4-FFF2-40B4-BE49-F238E27FC236}">
                    <a16:creationId xmlns:a16="http://schemas.microsoft.com/office/drawing/2014/main" id="{0FFCDD88-83B7-630B-3DC2-A3A67B6B39BF}"/>
                  </a:ext>
                </a:extLst>
              </p:cNvPr>
              <p:cNvSpPr txBox="1">
                <a:spLocks noRot="1" noChangeAspect="1" noMove="1" noResize="1" noEditPoints="1" noAdjustHandles="1" noChangeArrowheads="1" noChangeShapeType="1" noTextEdit="1"/>
              </p:cNvSpPr>
              <p:nvPr/>
            </p:nvSpPr>
            <p:spPr>
              <a:xfrm>
                <a:off x="4944257" y="3117961"/>
                <a:ext cx="425116" cy="461665"/>
              </a:xfrm>
              <a:prstGeom prst="rect">
                <a:avLst/>
              </a:prstGeom>
              <a:blipFill>
                <a:blip r:embed="rId31"/>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CC4E561-8A96-3AF7-C0E9-ADE1E46F061E}"/>
                  </a:ext>
                </a:extLst>
              </p:cNvPr>
              <p:cNvSpPr txBox="1"/>
              <p:nvPr/>
            </p:nvSpPr>
            <p:spPr>
              <a:xfrm>
                <a:off x="5873848" y="3117960"/>
                <a:ext cx="439544"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1" i="1" smtClean="0">
                          <a:solidFill>
                            <a:srgbClr val="C00000"/>
                          </a:solidFill>
                          <a:effectLst/>
                          <a:latin typeface="Cambria Math" panose="02040503050406030204" pitchFamily="18" charset="0"/>
                        </a:rPr>
                        <m:t>𝟎</m:t>
                      </m:r>
                    </m:oMath>
                  </m:oMathPara>
                </a14:m>
                <a:endParaRPr lang="en-IN" sz="2400" b="1" dirty="0">
                  <a:solidFill>
                    <a:srgbClr val="C00000"/>
                  </a:solidFill>
                  <a:effectLst/>
                </a:endParaRPr>
              </a:p>
            </p:txBody>
          </p:sp>
        </mc:Choice>
        <mc:Fallback xmlns="">
          <p:sp>
            <p:nvSpPr>
              <p:cNvPr id="46" name="TextBox 45">
                <a:extLst>
                  <a:ext uri="{FF2B5EF4-FFF2-40B4-BE49-F238E27FC236}">
                    <a16:creationId xmlns:a16="http://schemas.microsoft.com/office/drawing/2014/main" id="{BCC4E561-8A96-3AF7-C0E9-ADE1E46F061E}"/>
                  </a:ext>
                </a:extLst>
              </p:cNvPr>
              <p:cNvSpPr txBox="1">
                <a:spLocks noRot="1" noChangeAspect="1" noMove="1" noResize="1" noEditPoints="1" noAdjustHandles="1" noChangeArrowheads="1" noChangeShapeType="1" noTextEdit="1"/>
              </p:cNvSpPr>
              <p:nvPr/>
            </p:nvSpPr>
            <p:spPr>
              <a:xfrm>
                <a:off x="5873848" y="3117960"/>
                <a:ext cx="439544" cy="461665"/>
              </a:xfrm>
              <a:prstGeom prst="rect">
                <a:avLst/>
              </a:prstGeom>
              <a:blipFill>
                <a:blip r:embed="rId32"/>
                <a:stretch>
                  <a:fillRect l="-41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EB5AAAA-AD7C-9425-5433-4AF99E3306F8}"/>
                  </a:ext>
                </a:extLst>
              </p:cNvPr>
              <p:cNvSpPr txBox="1"/>
              <p:nvPr/>
            </p:nvSpPr>
            <p:spPr>
              <a:xfrm>
                <a:off x="959312" y="3597130"/>
                <a:ext cx="1209434"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solidFill>
                                <a:srgbClr val="0070C0"/>
                              </a:solidFill>
                              <a:latin typeface="Cambria Math" panose="02040503050406030204" pitchFamily="18" charset="0"/>
                            </a:rPr>
                          </m:ctrlPr>
                        </m:sSubPr>
                        <m:e>
                          <m:sSub>
                            <m:sSubPr>
                              <m:ctrlPr>
                                <a:rPr lang="en-US" sz="2400" b="1" i="1" dirty="0" smtClean="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𝑪</m:t>
                              </m:r>
                            </m:e>
                            <m:sub>
                              <m:r>
                                <a:rPr lang="en-US" sz="2400" b="1" i="1" dirty="0" smtClean="0">
                                  <a:solidFill>
                                    <a:srgbClr val="0070C0"/>
                                  </a:solidFill>
                                  <a:latin typeface="Cambria Math" panose="02040503050406030204" pitchFamily="18" charset="0"/>
                                </a:rPr>
                                <m:t>𝒋</m:t>
                              </m:r>
                            </m:sub>
                          </m:sSub>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𝒋</m:t>
                          </m:r>
                        </m:sub>
                      </m:sSub>
                    </m:oMath>
                  </m:oMathPara>
                </a14:m>
                <a:endParaRPr lang="en-US" b="1" dirty="0"/>
              </a:p>
            </p:txBody>
          </p:sp>
        </mc:Choice>
        <mc:Fallback xmlns="">
          <p:sp>
            <p:nvSpPr>
              <p:cNvPr id="48" name="TextBox 47">
                <a:extLst>
                  <a:ext uri="{FF2B5EF4-FFF2-40B4-BE49-F238E27FC236}">
                    <a16:creationId xmlns:a16="http://schemas.microsoft.com/office/drawing/2014/main" id="{3EB5AAAA-AD7C-9425-5433-4AF99E3306F8}"/>
                  </a:ext>
                </a:extLst>
              </p:cNvPr>
              <p:cNvSpPr txBox="1">
                <a:spLocks noRot="1" noChangeAspect="1" noMove="1" noResize="1" noEditPoints="1" noAdjustHandles="1" noChangeArrowheads="1" noChangeShapeType="1" noTextEdit="1"/>
              </p:cNvSpPr>
              <p:nvPr/>
            </p:nvSpPr>
            <p:spPr>
              <a:xfrm>
                <a:off x="959312" y="3597130"/>
                <a:ext cx="1209434" cy="496674"/>
              </a:xfrm>
              <a:prstGeom prst="rect">
                <a:avLst/>
              </a:prstGeom>
              <a:blipFill>
                <a:blip r:embed="rId33"/>
                <a:stretch>
                  <a:fillRect l="-503"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7FC8EAB-7833-9632-91B6-8D6C23FDB5B3}"/>
                  </a:ext>
                </a:extLst>
              </p:cNvPr>
              <p:cNvSpPr txBox="1"/>
              <p:nvPr/>
            </p:nvSpPr>
            <p:spPr>
              <a:xfrm>
                <a:off x="2275621" y="361463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3</m:t>
                      </m:r>
                    </m:oMath>
                  </m:oMathPara>
                </a14:m>
                <a:endParaRPr lang="en-IN" sz="2400" dirty="0">
                  <a:solidFill>
                    <a:srgbClr val="0070C0"/>
                  </a:solidFill>
                </a:endParaRPr>
              </a:p>
            </p:txBody>
          </p:sp>
        </mc:Choice>
        <mc:Fallback xmlns="">
          <p:sp>
            <p:nvSpPr>
              <p:cNvPr id="49" name="TextBox 48">
                <a:extLst>
                  <a:ext uri="{FF2B5EF4-FFF2-40B4-BE49-F238E27FC236}">
                    <a16:creationId xmlns:a16="http://schemas.microsoft.com/office/drawing/2014/main" id="{A7FC8EAB-7833-9632-91B6-8D6C23FDB5B3}"/>
                  </a:ext>
                </a:extLst>
              </p:cNvPr>
              <p:cNvSpPr txBox="1">
                <a:spLocks noRot="1" noChangeAspect="1" noMove="1" noResize="1" noEditPoints="1" noAdjustHandles="1" noChangeArrowheads="1" noChangeShapeType="1" noTextEdit="1"/>
              </p:cNvSpPr>
              <p:nvPr/>
            </p:nvSpPr>
            <p:spPr>
              <a:xfrm>
                <a:off x="2275621" y="3614634"/>
                <a:ext cx="425116" cy="461665"/>
              </a:xfrm>
              <a:prstGeom prst="rect">
                <a:avLst/>
              </a:prstGeom>
              <a:blipFill>
                <a:blip r:embed="rId3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2570F27-5EFD-1FFD-4F60-1DA1B968EE13}"/>
                  </a:ext>
                </a:extLst>
              </p:cNvPr>
              <p:cNvSpPr txBox="1"/>
              <p:nvPr/>
            </p:nvSpPr>
            <p:spPr>
              <a:xfrm>
                <a:off x="3170454" y="361930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IN" sz="2400" dirty="0">
                  <a:solidFill>
                    <a:srgbClr val="0070C0"/>
                  </a:solidFill>
                </a:endParaRPr>
              </a:p>
            </p:txBody>
          </p:sp>
        </mc:Choice>
        <mc:Fallback xmlns="">
          <p:sp>
            <p:nvSpPr>
              <p:cNvPr id="50" name="TextBox 49">
                <a:extLst>
                  <a:ext uri="{FF2B5EF4-FFF2-40B4-BE49-F238E27FC236}">
                    <a16:creationId xmlns:a16="http://schemas.microsoft.com/office/drawing/2014/main" id="{02570F27-5EFD-1FFD-4F60-1DA1B968EE13}"/>
                  </a:ext>
                </a:extLst>
              </p:cNvPr>
              <p:cNvSpPr txBox="1">
                <a:spLocks noRot="1" noChangeAspect="1" noMove="1" noResize="1" noEditPoints="1" noAdjustHandles="1" noChangeArrowheads="1" noChangeShapeType="1" noTextEdit="1"/>
              </p:cNvSpPr>
              <p:nvPr/>
            </p:nvSpPr>
            <p:spPr>
              <a:xfrm>
                <a:off x="3170454" y="3619303"/>
                <a:ext cx="425116" cy="461665"/>
              </a:xfrm>
              <a:prstGeom prst="rect">
                <a:avLst/>
              </a:prstGeom>
              <a:blipFill>
                <a:blip r:embed="rId3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FD04031-380C-77FF-BAA5-95630F7FF2D8}"/>
                  </a:ext>
                </a:extLst>
              </p:cNvPr>
              <p:cNvSpPr txBox="1"/>
              <p:nvPr/>
            </p:nvSpPr>
            <p:spPr>
              <a:xfrm>
                <a:off x="4066289" y="361463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51" name="TextBox 50">
                <a:extLst>
                  <a:ext uri="{FF2B5EF4-FFF2-40B4-BE49-F238E27FC236}">
                    <a16:creationId xmlns:a16="http://schemas.microsoft.com/office/drawing/2014/main" id="{2FD04031-380C-77FF-BAA5-95630F7FF2D8}"/>
                  </a:ext>
                </a:extLst>
              </p:cNvPr>
              <p:cNvSpPr txBox="1">
                <a:spLocks noRot="1" noChangeAspect="1" noMove="1" noResize="1" noEditPoints="1" noAdjustHandles="1" noChangeArrowheads="1" noChangeShapeType="1" noTextEdit="1"/>
              </p:cNvSpPr>
              <p:nvPr/>
            </p:nvSpPr>
            <p:spPr>
              <a:xfrm>
                <a:off x="4066289" y="3614633"/>
                <a:ext cx="425116" cy="461665"/>
              </a:xfrm>
              <a:prstGeom prst="rect">
                <a:avLst/>
              </a:prstGeom>
              <a:blipFill>
                <a:blip r:embed="rId3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8E78CDE-A3CB-45D5-72FE-D37470C93EE8}"/>
                  </a:ext>
                </a:extLst>
              </p:cNvPr>
              <p:cNvSpPr txBox="1"/>
              <p:nvPr/>
            </p:nvSpPr>
            <p:spPr>
              <a:xfrm>
                <a:off x="4944256" y="3614731"/>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52" name="TextBox 51">
                <a:extLst>
                  <a:ext uri="{FF2B5EF4-FFF2-40B4-BE49-F238E27FC236}">
                    <a16:creationId xmlns:a16="http://schemas.microsoft.com/office/drawing/2014/main" id="{88E78CDE-A3CB-45D5-72FE-D37470C93EE8}"/>
                  </a:ext>
                </a:extLst>
              </p:cNvPr>
              <p:cNvSpPr txBox="1">
                <a:spLocks noRot="1" noChangeAspect="1" noMove="1" noResize="1" noEditPoints="1" noAdjustHandles="1" noChangeArrowheads="1" noChangeShapeType="1" noTextEdit="1"/>
              </p:cNvSpPr>
              <p:nvPr/>
            </p:nvSpPr>
            <p:spPr>
              <a:xfrm>
                <a:off x="4944256" y="3614731"/>
                <a:ext cx="425116" cy="461665"/>
              </a:xfrm>
              <a:prstGeom prst="rect">
                <a:avLst/>
              </a:prstGeom>
              <a:blipFill>
                <a:blip r:embed="rId3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A1F336E-3614-39BC-FFEC-22B55E6EA27C}"/>
                  </a:ext>
                </a:extLst>
              </p:cNvPr>
              <p:cNvSpPr>
                <a:spLocks noGrp="1"/>
              </p:cNvSpPr>
              <p:nvPr>
                <p:ph idx="1"/>
              </p:nvPr>
            </p:nvSpPr>
            <p:spPr>
              <a:xfrm>
                <a:off x="131180" y="4357397"/>
                <a:ext cx="11929641" cy="2096612"/>
              </a:xfrm>
            </p:spPr>
            <p:txBody>
              <a:bodyPr/>
              <a:lstStyle/>
              <a:p>
                <a:r>
                  <a:rPr lang="en-US" dirty="0"/>
                  <a:t>The co-efficient in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𝑗</m:t>
                        </m:r>
                      </m:sub>
                    </m:sSub>
                  </m:oMath>
                </a14:m>
                <a:r>
                  <a:rPr lang="en-IN" dirty="0"/>
                  <a:t> row represent the </a:t>
                </a:r>
                <a:r>
                  <a:rPr lang="en-IN" b="1" dirty="0"/>
                  <a:t>net contribution in the value of the objective function </a:t>
                </a:r>
                <a:r>
                  <a:rPr lang="en-IN" dirty="0"/>
                  <a:t>for each unit of the respective column variable introduced into the solution. </a:t>
                </a:r>
              </a:p>
              <a:p>
                <a:r>
                  <a:rPr lang="en-IN" b="1" dirty="0">
                    <a:solidFill>
                      <a:srgbClr val="0070C0"/>
                    </a:solidFill>
                  </a:rPr>
                  <a:t>For Maximization problem, if the element in the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𝑪</m:t>
                        </m:r>
                      </m:e>
                      <m:sub>
                        <m:r>
                          <a:rPr lang="en-US" b="1" i="1">
                            <a:solidFill>
                              <a:srgbClr val="0070C0"/>
                            </a:solidFill>
                            <a:latin typeface="Cambria Math" panose="02040503050406030204" pitchFamily="18" charset="0"/>
                          </a:rPr>
                          <m:t>𝒋</m:t>
                        </m:r>
                      </m:sub>
                    </m:sSub>
                    <m:r>
                      <a:rPr lang="en-US" b="1" i="1">
                        <a:solidFill>
                          <a:srgbClr val="0070C0"/>
                        </a:solidFill>
                        <a:latin typeface="Cambria Math" panose="02040503050406030204" pitchFamily="18" charset="0"/>
                      </a:rPr>
                      <m: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𝒁</m:t>
                        </m:r>
                      </m:e>
                      <m:sub>
                        <m:r>
                          <a:rPr lang="en-US" b="1" i="1">
                            <a:solidFill>
                              <a:srgbClr val="0070C0"/>
                            </a:solidFill>
                            <a:latin typeface="Cambria Math" panose="02040503050406030204" pitchFamily="18" charset="0"/>
                          </a:rPr>
                          <m:t>𝒋</m:t>
                        </m:r>
                      </m:sub>
                    </m:sSub>
                  </m:oMath>
                </a14:m>
                <a:r>
                  <a:rPr lang="en-IN" b="1" dirty="0">
                    <a:solidFill>
                      <a:srgbClr val="0070C0"/>
                    </a:solidFill>
                  </a:rPr>
                  <a:t> row are zero or negative, the current solution is optimal. </a:t>
                </a:r>
              </a:p>
              <a:p>
                <a:r>
                  <a:rPr lang="en-IN" dirty="0"/>
                  <a:t>In case, any element is positive, it is not optimal and there is scope for improvement. </a:t>
                </a:r>
              </a:p>
            </p:txBody>
          </p:sp>
        </mc:Choice>
        <mc:Fallback xmlns="">
          <p:sp>
            <p:nvSpPr>
              <p:cNvPr id="7" name="Content Placeholder 6">
                <a:extLst>
                  <a:ext uri="{FF2B5EF4-FFF2-40B4-BE49-F238E27FC236}">
                    <a16:creationId xmlns:a16="http://schemas.microsoft.com/office/drawing/2014/main" id="{AA1F336E-3614-39BC-FFEC-22B55E6EA27C}"/>
                  </a:ext>
                </a:extLst>
              </p:cNvPr>
              <p:cNvSpPr>
                <a:spLocks noGrp="1" noRot="1" noChangeAspect="1" noMove="1" noResize="1" noEditPoints="1" noAdjustHandles="1" noChangeArrowheads="1" noChangeShapeType="1" noTextEdit="1"/>
              </p:cNvSpPr>
              <p:nvPr>
                <p:ph idx="1"/>
              </p:nvPr>
            </p:nvSpPr>
            <p:spPr>
              <a:xfrm>
                <a:off x="131180" y="4357397"/>
                <a:ext cx="11929641" cy="2096612"/>
              </a:xfrm>
              <a:blipFill>
                <a:blip r:embed="rId38"/>
                <a:stretch>
                  <a:fillRect l="-716" t="-3488" r="-818" b="-4651"/>
                </a:stretch>
              </a:blipFill>
            </p:spPr>
            <p:txBody>
              <a:bodyPr/>
              <a:lstStyle/>
              <a:p>
                <a:r>
                  <a:rPr lang="en-IN">
                    <a:noFill/>
                  </a:rPr>
                  <a:t> </a:t>
                </a:r>
              </a:p>
            </p:txBody>
          </p:sp>
        </mc:Fallback>
      </mc:AlternateContent>
    </p:spTree>
    <p:extLst>
      <p:ext uri="{BB962C8B-B14F-4D97-AF65-F5344CB8AC3E}">
        <p14:creationId xmlns:p14="http://schemas.microsoft.com/office/powerpoint/2010/main" val="326190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398B3-7F81-0D8B-20B2-019547F84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5EBF3B-CDBC-A656-35A9-2EF7833D9E72}"/>
              </a:ext>
            </a:extLst>
          </p:cNvPr>
          <p:cNvSpPr>
            <a:spLocks noGrp="1"/>
          </p:cNvSpPr>
          <p:nvPr>
            <p:ph type="title"/>
          </p:nvPr>
        </p:nvSpPr>
        <p:spPr/>
        <p:txBody>
          <a:bodyPr/>
          <a:lstStyle/>
          <a:p>
            <a:r>
              <a:rPr lang="en-US" dirty="0"/>
              <a:t>Problem – 5 </a:t>
            </a:r>
            <a:r>
              <a:rPr lang="en-US" dirty="0">
                <a:solidFill>
                  <a:schemeClr val="accent6"/>
                </a:solidFill>
              </a:rPr>
              <a:t>Simplex Method</a:t>
            </a:r>
            <a:endParaRPr lang="en-IN"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88EC89A-1B86-A9A7-032F-E3954F5B797B}"/>
                  </a:ext>
                </a:extLst>
              </p:cNvPr>
              <p:cNvSpPr>
                <a:spLocks noGrp="1"/>
              </p:cNvSpPr>
              <p:nvPr>
                <p:ph idx="1"/>
              </p:nvPr>
            </p:nvSpPr>
            <p:spPr>
              <a:xfrm>
                <a:off x="131180" y="863445"/>
                <a:ext cx="11914640" cy="2087701"/>
              </a:xfrm>
            </p:spPr>
            <p:txBody>
              <a:bodyPr/>
              <a:lstStyle/>
              <a:p>
                <a:pPr marL="0" indent="0">
                  <a:buNone/>
                </a:pPr>
                <a:r>
                  <a:rPr lang="en-US" dirty="0">
                    <a:solidFill>
                      <a:srgbClr val="C00000"/>
                    </a:solidFill>
                  </a:rPr>
                  <a:t>Step-6 : Iterate towards an Optimal Solution</a:t>
                </a:r>
              </a:p>
              <a:p>
                <a:r>
                  <a:rPr lang="en-US" sz="2000" b="1" dirty="0">
                    <a:solidFill>
                      <a:srgbClr val="0070C0"/>
                    </a:solidFill>
                  </a:rPr>
                  <a:t>Selection of Entering Variable: </a:t>
                </a:r>
                <a:r>
                  <a:rPr lang="en-US" sz="2000" dirty="0"/>
                  <a:t>Observe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𝑗</m:t>
                        </m:r>
                      </m:sub>
                    </m:sSub>
                  </m:oMath>
                </a14:m>
                <a:r>
                  <a:rPr lang="en-US" sz="2000" dirty="0"/>
                  <a:t> row and </a:t>
                </a:r>
                <a:r>
                  <a:rPr lang="en-US" sz="2000" b="1" dirty="0"/>
                  <a:t>mark the column</a:t>
                </a:r>
                <a:r>
                  <a:rPr lang="en-US" sz="2000" dirty="0"/>
                  <a:t> whose variable will enter the basis.  </a:t>
                </a:r>
              </a:p>
              <a:p>
                <a:pPr lvl="1"/>
                <a:r>
                  <a:rPr lang="en-US" sz="1800" dirty="0"/>
                  <a:t>For Maximization Problem: Select the </a:t>
                </a:r>
                <a:r>
                  <a:rPr lang="en-US" sz="1800" b="1" dirty="0">
                    <a:solidFill>
                      <a:srgbClr val="00B050"/>
                    </a:solidFill>
                  </a:rPr>
                  <a:t>Most Positive </a:t>
                </a:r>
                <a:r>
                  <a:rPr lang="en-US" sz="1800" dirty="0"/>
                  <a:t>value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𝑗</m:t>
                        </m:r>
                      </m:sub>
                    </m:sSub>
                  </m:oMath>
                </a14:m>
                <a:endParaRPr lang="en-US" sz="1800" dirty="0"/>
              </a:p>
              <a:p>
                <a:pPr lvl="1"/>
                <a:r>
                  <a:rPr lang="en-US" sz="1800" dirty="0"/>
                  <a:t>For Minimization Problem: Select the </a:t>
                </a:r>
                <a:r>
                  <a:rPr lang="en-US" sz="1800" b="1" dirty="0">
                    <a:solidFill>
                      <a:srgbClr val="C00000"/>
                    </a:solidFill>
                  </a:rPr>
                  <a:t>Most Negative </a:t>
                </a:r>
                <a:r>
                  <a:rPr lang="en-US" sz="1800" dirty="0"/>
                  <a:t>value of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𝑗</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𝑗</m:t>
                        </m:r>
                      </m:sub>
                    </m:sSub>
                  </m:oMath>
                </a14:m>
                <a:endParaRPr lang="en-US" sz="1600" dirty="0"/>
              </a:p>
              <a:p>
                <a:r>
                  <a:rPr lang="en-US" sz="2000" dirty="0"/>
                  <a:t>The selected column is called the </a:t>
                </a:r>
                <a:r>
                  <a:rPr lang="en-US" sz="2000" b="1" dirty="0"/>
                  <a:t>Key Column </a:t>
                </a:r>
                <a:r>
                  <a:rPr lang="en-US" sz="2000" dirty="0"/>
                  <a:t>(K). For maximization problem, if more than one variable have same maximum value, any one of them can be selected. </a:t>
                </a:r>
              </a:p>
            </p:txBody>
          </p:sp>
        </mc:Choice>
        <mc:Fallback xmlns="">
          <p:sp>
            <p:nvSpPr>
              <p:cNvPr id="4" name="Content Placeholder 2">
                <a:extLst>
                  <a:ext uri="{FF2B5EF4-FFF2-40B4-BE49-F238E27FC236}">
                    <a16:creationId xmlns:a16="http://schemas.microsoft.com/office/drawing/2014/main" id="{588EC89A-1B86-A9A7-032F-E3954F5B797B}"/>
                  </a:ext>
                </a:extLst>
              </p:cNvPr>
              <p:cNvSpPr>
                <a:spLocks noGrp="1" noRot="1" noChangeAspect="1" noMove="1" noResize="1" noEditPoints="1" noAdjustHandles="1" noChangeArrowheads="1" noChangeShapeType="1" noTextEdit="1"/>
              </p:cNvSpPr>
              <p:nvPr>
                <p:ph idx="1"/>
              </p:nvPr>
            </p:nvSpPr>
            <p:spPr>
              <a:xfrm>
                <a:off x="131180" y="863445"/>
                <a:ext cx="11914640" cy="2087701"/>
              </a:xfrm>
              <a:blipFill>
                <a:blip r:embed="rId2"/>
                <a:stretch>
                  <a:fillRect l="-819" t="-3801" r="-512" b="-9942"/>
                </a:stretch>
              </a:blipFill>
            </p:spPr>
            <p:txBody>
              <a:bodyPr/>
              <a:lstStyle/>
              <a:p>
                <a:r>
                  <a:rPr lang="en-IN">
                    <a:noFill/>
                  </a:rPr>
                  <a:t> </a:t>
                </a:r>
              </a:p>
            </p:txBody>
          </p:sp>
        </mc:Fallback>
      </mc:AlternateContent>
      <p:grpSp>
        <p:nvGrpSpPr>
          <p:cNvPr id="6" name="Group 5">
            <a:extLst>
              <a:ext uri="{FF2B5EF4-FFF2-40B4-BE49-F238E27FC236}">
                <a16:creationId xmlns:a16="http://schemas.microsoft.com/office/drawing/2014/main" id="{7046BEBD-C765-5F6E-8553-10AB40014503}"/>
              </a:ext>
            </a:extLst>
          </p:cNvPr>
          <p:cNvGrpSpPr/>
          <p:nvPr/>
        </p:nvGrpSpPr>
        <p:grpSpPr>
          <a:xfrm>
            <a:off x="523341" y="2970644"/>
            <a:ext cx="7818081" cy="3147902"/>
            <a:chOff x="523341" y="2970644"/>
            <a:chExt cx="7818081" cy="3147902"/>
          </a:xfrm>
        </p:grpSpPr>
        <p:cxnSp>
          <p:nvCxnSpPr>
            <p:cNvPr id="3" name="Straight Connector 2">
              <a:extLst>
                <a:ext uri="{FF2B5EF4-FFF2-40B4-BE49-F238E27FC236}">
                  <a16:creationId xmlns:a16="http://schemas.microsoft.com/office/drawing/2014/main" id="{31A635A8-86B5-01FF-A9D2-5C76F59722F7}"/>
                </a:ext>
              </a:extLst>
            </p:cNvPr>
            <p:cNvCxnSpPr>
              <a:cxnSpLocks/>
            </p:cNvCxnSpPr>
            <p:nvPr/>
          </p:nvCxnSpPr>
          <p:spPr>
            <a:xfrm>
              <a:off x="523341" y="3529125"/>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CB278D0-F2BA-439D-9002-20C4A737E8D5}"/>
                </a:ext>
              </a:extLst>
            </p:cNvPr>
            <p:cNvSpPr txBox="1"/>
            <p:nvPr/>
          </p:nvSpPr>
          <p:spPr>
            <a:xfrm>
              <a:off x="1422734" y="3548624"/>
              <a:ext cx="857927" cy="461665"/>
            </a:xfrm>
            <a:prstGeom prst="rect">
              <a:avLst/>
            </a:prstGeom>
            <a:noFill/>
          </p:spPr>
          <p:txBody>
            <a:bodyPr wrap="none" rtlCol="0">
              <a:spAutoFit/>
            </a:bodyPr>
            <a:lstStyle/>
            <a:p>
              <a:pPr algn="ctr"/>
              <a:r>
                <a:rPr lang="en-US" sz="2400" b="1" dirty="0"/>
                <a:t>Basis</a:t>
              </a:r>
              <a:endParaRPr lang="en-US" b="1" dirty="0"/>
            </a:p>
          </p:txBody>
        </p:sp>
        <p:cxnSp>
          <p:nvCxnSpPr>
            <p:cNvPr id="9" name="Straight Connector 8">
              <a:extLst>
                <a:ext uri="{FF2B5EF4-FFF2-40B4-BE49-F238E27FC236}">
                  <a16:creationId xmlns:a16="http://schemas.microsoft.com/office/drawing/2014/main" id="{1CA33181-A701-FEBE-CE33-8A61C71C5C13}"/>
                </a:ext>
              </a:extLst>
            </p:cNvPr>
            <p:cNvCxnSpPr>
              <a:cxnSpLocks/>
            </p:cNvCxnSpPr>
            <p:nvPr/>
          </p:nvCxnSpPr>
          <p:spPr>
            <a:xfrm>
              <a:off x="523341" y="4010289"/>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3180ED3-387A-C1FC-F5D9-397438860DC3}"/>
                    </a:ext>
                  </a:extLst>
                </p:cNvPr>
                <p:cNvSpPr txBox="1"/>
                <p:nvPr/>
              </p:nvSpPr>
              <p:spPr>
                <a:xfrm>
                  <a:off x="1581367" y="4129192"/>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14" name="TextBox 13">
                  <a:extLst>
                    <a:ext uri="{FF2B5EF4-FFF2-40B4-BE49-F238E27FC236}">
                      <a16:creationId xmlns:a16="http://schemas.microsoft.com/office/drawing/2014/main" id="{83180ED3-387A-C1FC-F5D9-397438860DC3}"/>
                    </a:ext>
                  </a:extLst>
                </p:cNvPr>
                <p:cNvSpPr txBox="1">
                  <a:spLocks noRot="1" noChangeAspect="1" noMove="1" noResize="1" noEditPoints="1" noAdjustHandles="1" noChangeArrowheads="1" noChangeShapeType="1" noTextEdit="1"/>
                </p:cNvSpPr>
                <p:nvPr/>
              </p:nvSpPr>
              <p:spPr>
                <a:xfrm>
                  <a:off x="1581367" y="4129192"/>
                  <a:ext cx="540661" cy="461665"/>
                </a:xfrm>
                <a:prstGeom prst="rect">
                  <a:avLst/>
                </a:prstGeom>
                <a:blipFill>
                  <a:blip r:embed="rId3"/>
                  <a:stretch>
                    <a:fillRect l="-2247"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398D990-AE76-9445-21B1-B7332B06E013}"/>
                    </a:ext>
                  </a:extLst>
                </p:cNvPr>
                <p:cNvSpPr txBox="1"/>
                <p:nvPr/>
              </p:nvSpPr>
              <p:spPr>
                <a:xfrm>
                  <a:off x="1577808" y="4647332"/>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15" name="TextBox 14">
                  <a:extLst>
                    <a:ext uri="{FF2B5EF4-FFF2-40B4-BE49-F238E27FC236}">
                      <a16:creationId xmlns:a16="http://schemas.microsoft.com/office/drawing/2014/main" id="{1398D990-AE76-9445-21B1-B7332B06E013}"/>
                    </a:ext>
                  </a:extLst>
                </p:cNvPr>
                <p:cNvSpPr txBox="1">
                  <a:spLocks noRot="1" noChangeAspect="1" noMove="1" noResize="1" noEditPoints="1" noAdjustHandles="1" noChangeArrowheads="1" noChangeShapeType="1" noTextEdit="1"/>
                </p:cNvSpPr>
                <p:nvPr/>
              </p:nvSpPr>
              <p:spPr>
                <a:xfrm>
                  <a:off x="1577808" y="4647332"/>
                  <a:ext cx="547779" cy="461665"/>
                </a:xfrm>
                <a:prstGeom prst="rect">
                  <a:avLst/>
                </a:prstGeom>
                <a:blipFill>
                  <a:blip r:embed="rId4"/>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19BA1E-014A-52EE-77EA-B8C5E1638898}"/>
                    </a:ext>
                  </a:extLst>
                </p:cNvPr>
                <p:cNvSpPr txBox="1"/>
                <p:nvPr/>
              </p:nvSpPr>
              <p:spPr>
                <a:xfrm>
                  <a:off x="720841" y="3548624"/>
                  <a:ext cx="622222"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𝑩</m:t>
                            </m:r>
                          </m:sub>
                        </m:sSub>
                      </m:oMath>
                    </m:oMathPara>
                  </a14:m>
                  <a:endParaRPr lang="en-US" b="1" dirty="0"/>
                </a:p>
              </p:txBody>
            </p:sp>
          </mc:Choice>
          <mc:Fallback xmlns="">
            <p:sp>
              <p:nvSpPr>
                <p:cNvPr id="16" name="TextBox 15">
                  <a:extLst>
                    <a:ext uri="{FF2B5EF4-FFF2-40B4-BE49-F238E27FC236}">
                      <a16:creationId xmlns:a16="http://schemas.microsoft.com/office/drawing/2014/main" id="{AC19BA1E-014A-52EE-77EA-B8C5E1638898}"/>
                    </a:ext>
                  </a:extLst>
                </p:cNvPr>
                <p:cNvSpPr txBox="1">
                  <a:spLocks noRot="1" noChangeAspect="1" noMove="1" noResize="1" noEditPoints="1" noAdjustHandles="1" noChangeArrowheads="1" noChangeShapeType="1" noTextEdit="1"/>
                </p:cNvSpPr>
                <p:nvPr/>
              </p:nvSpPr>
              <p:spPr>
                <a:xfrm>
                  <a:off x="720841" y="3548624"/>
                  <a:ext cx="622222" cy="461665"/>
                </a:xfrm>
                <a:prstGeom prst="rect">
                  <a:avLst/>
                </a:prstGeom>
                <a:blipFill>
                  <a:blip r:embed="rId5"/>
                  <a:stretch>
                    <a:fillRect l="-1961" b="-39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BA05D6C-D17B-D06B-9135-FF13D3629475}"/>
                    </a:ext>
                  </a:extLst>
                </p:cNvPr>
                <p:cNvSpPr txBox="1"/>
                <p:nvPr/>
              </p:nvSpPr>
              <p:spPr>
                <a:xfrm>
                  <a:off x="819394" y="412919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7" name="TextBox 16">
                  <a:extLst>
                    <a:ext uri="{FF2B5EF4-FFF2-40B4-BE49-F238E27FC236}">
                      <a16:creationId xmlns:a16="http://schemas.microsoft.com/office/drawing/2014/main" id="{4BA05D6C-D17B-D06B-9135-FF13D3629475}"/>
                    </a:ext>
                  </a:extLst>
                </p:cNvPr>
                <p:cNvSpPr txBox="1">
                  <a:spLocks noRot="1" noChangeAspect="1" noMove="1" noResize="1" noEditPoints="1" noAdjustHandles="1" noChangeArrowheads="1" noChangeShapeType="1" noTextEdit="1"/>
                </p:cNvSpPr>
                <p:nvPr/>
              </p:nvSpPr>
              <p:spPr>
                <a:xfrm>
                  <a:off x="819394" y="4129192"/>
                  <a:ext cx="425116" cy="461665"/>
                </a:xfrm>
                <a:prstGeom prst="rect">
                  <a:avLst/>
                </a:prstGeom>
                <a:blipFill>
                  <a:blip r:embed="rId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EEC2DB2-C817-724F-DEEA-BF07B8C14A03}"/>
                    </a:ext>
                  </a:extLst>
                </p:cNvPr>
                <p:cNvSpPr txBox="1"/>
                <p:nvPr/>
              </p:nvSpPr>
              <p:spPr>
                <a:xfrm>
                  <a:off x="819394" y="464733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8" name="TextBox 17">
                  <a:extLst>
                    <a:ext uri="{FF2B5EF4-FFF2-40B4-BE49-F238E27FC236}">
                      <a16:creationId xmlns:a16="http://schemas.microsoft.com/office/drawing/2014/main" id="{FEEC2DB2-C817-724F-DEEA-BF07B8C14A03}"/>
                    </a:ext>
                  </a:extLst>
                </p:cNvPr>
                <p:cNvSpPr txBox="1">
                  <a:spLocks noRot="1" noChangeAspect="1" noMove="1" noResize="1" noEditPoints="1" noAdjustHandles="1" noChangeArrowheads="1" noChangeShapeType="1" noTextEdit="1"/>
                </p:cNvSpPr>
                <p:nvPr/>
              </p:nvSpPr>
              <p:spPr>
                <a:xfrm>
                  <a:off x="819394" y="4647332"/>
                  <a:ext cx="425116" cy="461665"/>
                </a:xfrm>
                <a:prstGeom prst="rect">
                  <a:avLst/>
                </a:prstGeom>
                <a:blipFill>
                  <a:blip r:embed="rId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4A4B0AF-3C82-F49E-934B-A7AFB8726BA5}"/>
                    </a:ext>
                  </a:extLst>
                </p:cNvPr>
                <p:cNvSpPr txBox="1"/>
                <p:nvPr/>
              </p:nvSpPr>
              <p:spPr>
                <a:xfrm>
                  <a:off x="1577457" y="2970644"/>
                  <a:ext cx="548483"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19" name="TextBox 18">
                  <a:extLst>
                    <a:ext uri="{FF2B5EF4-FFF2-40B4-BE49-F238E27FC236}">
                      <a16:creationId xmlns:a16="http://schemas.microsoft.com/office/drawing/2014/main" id="{14A4B0AF-3C82-F49E-934B-A7AFB8726BA5}"/>
                    </a:ext>
                  </a:extLst>
                </p:cNvPr>
                <p:cNvSpPr txBox="1">
                  <a:spLocks noRot="1" noChangeAspect="1" noMove="1" noResize="1" noEditPoints="1" noAdjustHandles="1" noChangeArrowheads="1" noChangeShapeType="1" noTextEdit="1"/>
                </p:cNvSpPr>
                <p:nvPr/>
              </p:nvSpPr>
              <p:spPr>
                <a:xfrm>
                  <a:off x="1577457" y="2970644"/>
                  <a:ext cx="548483" cy="496674"/>
                </a:xfrm>
                <a:prstGeom prst="rect">
                  <a:avLst/>
                </a:prstGeom>
                <a:blipFill>
                  <a:blip r:embed="rId7"/>
                  <a:stretch>
                    <a:fillRect l="-2222"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876E347-C921-367F-D0B7-581F68875B1D}"/>
                    </a:ext>
                  </a:extLst>
                </p:cNvPr>
                <p:cNvSpPr txBox="1"/>
                <p:nvPr/>
              </p:nvSpPr>
              <p:spPr>
                <a:xfrm>
                  <a:off x="2473849" y="3548624"/>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20" name="TextBox 19">
                  <a:extLst>
                    <a:ext uri="{FF2B5EF4-FFF2-40B4-BE49-F238E27FC236}">
                      <a16:creationId xmlns:a16="http://schemas.microsoft.com/office/drawing/2014/main" id="{F876E347-C921-367F-D0B7-581F68875B1D}"/>
                    </a:ext>
                  </a:extLst>
                </p:cNvPr>
                <p:cNvSpPr txBox="1">
                  <a:spLocks noRot="1" noChangeAspect="1" noMove="1" noResize="1" noEditPoints="1" noAdjustHandles="1" noChangeArrowheads="1" noChangeShapeType="1" noTextEdit="1"/>
                </p:cNvSpPr>
                <p:nvPr/>
              </p:nvSpPr>
              <p:spPr>
                <a:xfrm>
                  <a:off x="2473849" y="3548624"/>
                  <a:ext cx="551177" cy="461665"/>
                </a:xfrm>
                <a:prstGeom prst="rect">
                  <a:avLst/>
                </a:prstGeom>
                <a:blipFill>
                  <a:blip r:embed="rId8"/>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CE9EF0E-9ABB-3D7D-A4D0-00B32968CB6A}"/>
                    </a:ext>
                  </a:extLst>
                </p:cNvPr>
                <p:cNvSpPr txBox="1"/>
                <p:nvPr/>
              </p:nvSpPr>
              <p:spPr>
                <a:xfrm>
                  <a:off x="3365125" y="3548624"/>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21" name="TextBox 20">
                  <a:extLst>
                    <a:ext uri="{FF2B5EF4-FFF2-40B4-BE49-F238E27FC236}">
                      <a16:creationId xmlns:a16="http://schemas.microsoft.com/office/drawing/2014/main" id="{ACE9EF0E-9ABB-3D7D-A4D0-00B32968CB6A}"/>
                    </a:ext>
                  </a:extLst>
                </p:cNvPr>
                <p:cNvSpPr txBox="1">
                  <a:spLocks noRot="1" noChangeAspect="1" noMove="1" noResize="1" noEditPoints="1" noAdjustHandles="1" noChangeArrowheads="1" noChangeShapeType="1" noTextEdit="1"/>
                </p:cNvSpPr>
                <p:nvPr/>
              </p:nvSpPr>
              <p:spPr>
                <a:xfrm>
                  <a:off x="3365125" y="3548624"/>
                  <a:ext cx="558293" cy="461665"/>
                </a:xfrm>
                <a:prstGeom prst="rect">
                  <a:avLst/>
                </a:prstGeom>
                <a:blipFill>
                  <a:blip r:embed="rId9"/>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3C3092-3D03-77AB-53AF-0BDB190D8FE3}"/>
                    </a:ext>
                  </a:extLst>
                </p:cNvPr>
                <p:cNvSpPr txBox="1"/>
                <p:nvPr/>
              </p:nvSpPr>
              <p:spPr>
                <a:xfrm>
                  <a:off x="4263426" y="3548624"/>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22" name="TextBox 21">
                  <a:extLst>
                    <a:ext uri="{FF2B5EF4-FFF2-40B4-BE49-F238E27FC236}">
                      <a16:creationId xmlns:a16="http://schemas.microsoft.com/office/drawing/2014/main" id="{993C3092-3D03-77AB-53AF-0BDB190D8FE3}"/>
                    </a:ext>
                  </a:extLst>
                </p:cNvPr>
                <p:cNvSpPr txBox="1">
                  <a:spLocks noRot="1" noChangeAspect="1" noMove="1" noResize="1" noEditPoints="1" noAdjustHandles="1" noChangeArrowheads="1" noChangeShapeType="1" noTextEdit="1"/>
                </p:cNvSpPr>
                <p:nvPr/>
              </p:nvSpPr>
              <p:spPr>
                <a:xfrm>
                  <a:off x="4263426" y="3548624"/>
                  <a:ext cx="540661" cy="461665"/>
                </a:xfrm>
                <a:prstGeom prst="rect">
                  <a:avLst/>
                </a:prstGeom>
                <a:blipFill>
                  <a:blip r:embed="rId10"/>
                  <a:stretch>
                    <a:fillRect l="-2247"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6354FEB-C911-38DD-187F-1C9A38177512}"/>
                    </a:ext>
                  </a:extLst>
                </p:cNvPr>
                <p:cNvSpPr txBox="1"/>
                <p:nvPr/>
              </p:nvSpPr>
              <p:spPr>
                <a:xfrm>
                  <a:off x="5144184" y="3548624"/>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23" name="TextBox 22">
                  <a:extLst>
                    <a:ext uri="{FF2B5EF4-FFF2-40B4-BE49-F238E27FC236}">
                      <a16:creationId xmlns:a16="http://schemas.microsoft.com/office/drawing/2014/main" id="{76354FEB-C911-38DD-187F-1C9A38177512}"/>
                    </a:ext>
                  </a:extLst>
                </p:cNvPr>
                <p:cNvSpPr txBox="1">
                  <a:spLocks noRot="1" noChangeAspect="1" noMove="1" noResize="1" noEditPoints="1" noAdjustHandles="1" noChangeArrowheads="1" noChangeShapeType="1" noTextEdit="1"/>
                </p:cNvSpPr>
                <p:nvPr/>
              </p:nvSpPr>
              <p:spPr>
                <a:xfrm>
                  <a:off x="5144184" y="3548624"/>
                  <a:ext cx="547779" cy="461665"/>
                </a:xfrm>
                <a:prstGeom prst="rect">
                  <a:avLst/>
                </a:prstGeom>
                <a:blipFill>
                  <a:blip r:embed="rId11"/>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ABBAFD9-78AE-9D77-D312-D547DFD1E740}"/>
                    </a:ext>
                  </a:extLst>
                </p:cNvPr>
                <p:cNvSpPr txBox="1"/>
                <p:nvPr/>
              </p:nvSpPr>
              <p:spPr>
                <a:xfrm>
                  <a:off x="6142320" y="3548624"/>
                  <a:ext cx="442749"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𝒃</m:t>
                        </m:r>
                      </m:oMath>
                    </m:oMathPara>
                  </a14:m>
                  <a:endParaRPr lang="en-US" b="1" dirty="0"/>
                </a:p>
              </p:txBody>
            </p:sp>
          </mc:Choice>
          <mc:Fallback xmlns="">
            <p:sp>
              <p:nvSpPr>
                <p:cNvPr id="25" name="TextBox 24">
                  <a:extLst>
                    <a:ext uri="{FF2B5EF4-FFF2-40B4-BE49-F238E27FC236}">
                      <a16:creationId xmlns:a16="http://schemas.microsoft.com/office/drawing/2014/main" id="{6ABBAFD9-78AE-9D77-D312-D547DFD1E740}"/>
                    </a:ext>
                  </a:extLst>
                </p:cNvPr>
                <p:cNvSpPr txBox="1">
                  <a:spLocks noRot="1" noChangeAspect="1" noMove="1" noResize="1" noEditPoints="1" noAdjustHandles="1" noChangeArrowheads="1" noChangeShapeType="1" noTextEdit="1"/>
                </p:cNvSpPr>
                <p:nvPr/>
              </p:nvSpPr>
              <p:spPr>
                <a:xfrm>
                  <a:off x="6142320" y="3548624"/>
                  <a:ext cx="442749" cy="461665"/>
                </a:xfrm>
                <a:prstGeom prst="rect">
                  <a:avLst/>
                </a:prstGeom>
                <a:blipFill>
                  <a:blip r:embed="rId12"/>
                  <a:stretch>
                    <a:fillRect l="-555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EB31757-2D51-6640-CA1C-A9E412F62DF3}"/>
                    </a:ext>
                  </a:extLst>
                </p:cNvPr>
                <p:cNvSpPr txBox="1"/>
                <p:nvPr/>
              </p:nvSpPr>
              <p:spPr>
                <a:xfrm>
                  <a:off x="2536879" y="412919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5" name="TextBox 4">
                  <a:extLst>
                    <a:ext uri="{FF2B5EF4-FFF2-40B4-BE49-F238E27FC236}">
                      <a16:creationId xmlns:a16="http://schemas.microsoft.com/office/drawing/2014/main" id="{FEB31757-2D51-6640-CA1C-A9E412F62DF3}"/>
                    </a:ext>
                  </a:extLst>
                </p:cNvPr>
                <p:cNvSpPr txBox="1">
                  <a:spLocks noRot="1" noChangeAspect="1" noMove="1" noResize="1" noEditPoints="1" noAdjustHandles="1" noChangeArrowheads="1" noChangeShapeType="1" noTextEdit="1"/>
                </p:cNvSpPr>
                <p:nvPr/>
              </p:nvSpPr>
              <p:spPr>
                <a:xfrm>
                  <a:off x="2536879" y="4129192"/>
                  <a:ext cx="425116" cy="461665"/>
                </a:xfrm>
                <a:prstGeom prst="rect">
                  <a:avLst/>
                </a:prstGeom>
                <a:blipFill>
                  <a:blip r:embed="rId13"/>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F930F8-03B8-1DA9-5E70-9A896CAD2193}"/>
                    </a:ext>
                  </a:extLst>
                </p:cNvPr>
                <p:cNvSpPr txBox="1"/>
                <p:nvPr/>
              </p:nvSpPr>
              <p:spPr>
                <a:xfrm>
                  <a:off x="3431713" y="412919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a:latin typeface="Cambria Math" panose="02040503050406030204" pitchFamily="18" charset="0"/>
                          </a:rPr>
                          <m:t>1</m:t>
                        </m:r>
                      </m:oMath>
                    </m:oMathPara>
                  </a14:m>
                  <a:endParaRPr lang="en-IN" sz="2400" dirty="0"/>
                </a:p>
              </p:txBody>
            </p:sp>
          </mc:Choice>
          <mc:Fallback xmlns="">
            <p:sp>
              <p:nvSpPr>
                <p:cNvPr id="10" name="TextBox 9">
                  <a:extLst>
                    <a:ext uri="{FF2B5EF4-FFF2-40B4-BE49-F238E27FC236}">
                      <a16:creationId xmlns:a16="http://schemas.microsoft.com/office/drawing/2014/main" id="{53F930F8-03B8-1DA9-5E70-9A896CAD2193}"/>
                    </a:ext>
                  </a:extLst>
                </p:cNvPr>
                <p:cNvSpPr txBox="1">
                  <a:spLocks noRot="1" noChangeAspect="1" noMove="1" noResize="1" noEditPoints="1" noAdjustHandles="1" noChangeArrowheads="1" noChangeShapeType="1" noTextEdit="1"/>
                </p:cNvSpPr>
                <p:nvPr/>
              </p:nvSpPr>
              <p:spPr>
                <a:xfrm>
                  <a:off x="3431713" y="4129192"/>
                  <a:ext cx="425116" cy="461665"/>
                </a:xfrm>
                <a:prstGeom prst="rect">
                  <a:avLst/>
                </a:prstGeom>
                <a:blipFill>
                  <a:blip r:embed="rId1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3C9E734-44CE-A861-697A-2C5829BF315A}"/>
                    </a:ext>
                  </a:extLst>
                </p:cNvPr>
                <p:cNvSpPr txBox="1"/>
                <p:nvPr/>
              </p:nvSpPr>
              <p:spPr>
                <a:xfrm>
                  <a:off x="4321198" y="412919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12" name="TextBox 11">
                  <a:extLst>
                    <a:ext uri="{FF2B5EF4-FFF2-40B4-BE49-F238E27FC236}">
                      <a16:creationId xmlns:a16="http://schemas.microsoft.com/office/drawing/2014/main" id="{C3C9E734-44CE-A861-697A-2C5829BF315A}"/>
                    </a:ext>
                  </a:extLst>
                </p:cNvPr>
                <p:cNvSpPr txBox="1">
                  <a:spLocks noRot="1" noChangeAspect="1" noMove="1" noResize="1" noEditPoints="1" noAdjustHandles="1" noChangeArrowheads="1" noChangeShapeType="1" noTextEdit="1"/>
                </p:cNvSpPr>
                <p:nvPr/>
              </p:nvSpPr>
              <p:spPr>
                <a:xfrm>
                  <a:off x="4321198" y="4129192"/>
                  <a:ext cx="425116" cy="461665"/>
                </a:xfrm>
                <a:prstGeom prst="rect">
                  <a:avLst/>
                </a:prstGeom>
                <a:blipFill>
                  <a:blip r:embed="rId1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EFB1EBD-E304-9EAD-4672-2167A653E2EA}"/>
                    </a:ext>
                  </a:extLst>
                </p:cNvPr>
                <p:cNvSpPr txBox="1"/>
                <p:nvPr/>
              </p:nvSpPr>
              <p:spPr>
                <a:xfrm>
                  <a:off x="5205515" y="412919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4" name="TextBox 23">
                  <a:extLst>
                    <a:ext uri="{FF2B5EF4-FFF2-40B4-BE49-F238E27FC236}">
                      <a16:creationId xmlns:a16="http://schemas.microsoft.com/office/drawing/2014/main" id="{3EFB1EBD-E304-9EAD-4672-2167A653E2EA}"/>
                    </a:ext>
                  </a:extLst>
                </p:cNvPr>
                <p:cNvSpPr txBox="1">
                  <a:spLocks noRot="1" noChangeAspect="1" noMove="1" noResize="1" noEditPoints="1" noAdjustHandles="1" noChangeArrowheads="1" noChangeShapeType="1" noTextEdit="1"/>
                </p:cNvSpPr>
                <p:nvPr/>
              </p:nvSpPr>
              <p:spPr>
                <a:xfrm>
                  <a:off x="5205515" y="4129192"/>
                  <a:ext cx="425116" cy="461665"/>
                </a:xfrm>
                <a:prstGeom prst="rect">
                  <a:avLst/>
                </a:prstGeom>
                <a:blipFill>
                  <a:blip r:embed="rId1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01E4F0A-BB67-F88C-A9F6-8FB7BE7A4CFF}"/>
                    </a:ext>
                  </a:extLst>
                </p:cNvPr>
                <p:cNvSpPr txBox="1"/>
                <p:nvPr/>
              </p:nvSpPr>
              <p:spPr>
                <a:xfrm>
                  <a:off x="2536879" y="464733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m:t>
                        </m:r>
                      </m:oMath>
                    </m:oMathPara>
                  </a14:m>
                  <a:endParaRPr lang="en-IN" sz="2400" dirty="0"/>
                </a:p>
              </p:txBody>
            </p:sp>
          </mc:Choice>
          <mc:Fallback xmlns="">
            <p:sp>
              <p:nvSpPr>
                <p:cNvPr id="26" name="TextBox 25">
                  <a:extLst>
                    <a:ext uri="{FF2B5EF4-FFF2-40B4-BE49-F238E27FC236}">
                      <a16:creationId xmlns:a16="http://schemas.microsoft.com/office/drawing/2014/main" id="{901E4F0A-BB67-F88C-A9F6-8FB7BE7A4CFF}"/>
                    </a:ext>
                  </a:extLst>
                </p:cNvPr>
                <p:cNvSpPr txBox="1">
                  <a:spLocks noRot="1" noChangeAspect="1" noMove="1" noResize="1" noEditPoints="1" noAdjustHandles="1" noChangeArrowheads="1" noChangeShapeType="1" noTextEdit="1"/>
                </p:cNvSpPr>
                <p:nvPr/>
              </p:nvSpPr>
              <p:spPr>
                <a:xfrm>
                  <a:off x="2536879" y="4647332"/>
                  <a:ext cx="425116" cy="461665"/>
                </a:xfrm>
                <a:prstGeom prst="rect">
                  <a:avLst/>
                </a:prstGeom>
                <a:blipFill>
                  <a:blip r:embed="rId1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423DE59-0F71-E3F8-CE37-075DE59C85FF}"/>
                    </a:ext>
                  </a:extLst>
                </p:cNvPr>
                <p:cNvSpPr txBox="1"/>
                <p:nvPr/>
              </p:nvSpPr>
              <p:spPr>
                <a:xfrm>
                  <a:off x="3431713" y="464733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a:latin typeface="Cambria Math" panose="02040503050406030204" pitchFamily="18" charset="0"/>
                          </a:rPr>
                          <m:t>1</m:t>
                        </m:r>
                      </m:oMath>
                    </m:oMathPara>
                  </a14:m>
                  <a:endParaRPr lang="en-IN" sz="2400" dirty="0"/>
                </a:p>
              </p:txBody>
            </p:sp>
          </mc:Choice>
          <mc:Fallback xmlns="">
            <p:sp>
              <p:nvSpPr>
                <p:cNvPr id="27" name="TextBox 26">
                  <a:extLst>
                    <a:ext uri="{FF2B5EF4-FFF2-40B4-BE49-F238E27FC236}">
                      <a16:creationId xmlns:a16="http://schemas.microsoft.com/office/drawing/2014/main" id="{B423DE59-0F71-E3F8-CE37-075DE59C85FF}"/>
                    </a:ext>
                  </a:extLst>
                </p:cNvPr>
                <p:cNvSpPr txBox="1">
                  <a:spLocks noRot="1" noChangeAspect="1" noMove="1" noResize="1" noEditPoints="1" noAdjustHandles="1" noChangeArrowheads="1" noChangeShapeType="1" noTextEdit="1"/>
                </p:cNvSpPr>
                <p:nvPr/>
              </p:nvSpPr>
              <p:spPr>
                <a:xfrm>
                  <a:off x="3431713" y="4647332"/>
                  <a:ext cx="425116" cy="461665"/>
                </a:xfrm>
                <a:prstGeom prst="rect">
                  <a:avLst/>
                </a:prstGeom>
                <a:blipFill>
                  <a:blip r:embed="rId18"/>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6A03512-93F8-D590-2E72-48906F947BAD}"/>
                    </a:ext>
                  </a:extLst>
                </p:cNvPr>
                <p:cNvSpPr txBox="1"/>
                <p:nvPr/>
              </p:nvSpPr>
              <p:spPr>
                <a:xfrm>
                  <a:off x="4321198" y="464733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8" name="TextBox 27">
                  <a:extLst>
                    <a:ext uri="{FF2B5EF4-FFF2-40B4-BE49-F238E27FC236}">
                      <a16:creationId xmlns:a16="http://schemas.microsoft.com/office/drawing/2014/main" id="{66A03512-93F8-D590-2E72-48906F947BAD}"/>
                    </a:ext>
                  </a:extLst>
                </p:cNvPr>
                <p:cNvSpPr txBox="1">
                  <a:spLocks noRot="1" noChangeAspect="1" noMove="1" noResize="1" noEditPoints="1" noAdjustHandles="1" noChangeArrowheads="1" noChangeShapeType="1" noTextEdit="1"/>
                </p:cNvSpPr>
                <p:nvPr/>
              </p:nvSpPr>
              <p:spPr>
                <a:xfrm>
                  <a:off x="4321198" y="4647332"/>
                  <a:ext cx="425116" cy="461665"/>
                </a:xfrm>
                <a:prstGeom prst="rect">
                  <a:avLst/>
                </a:prstGeom>
                <a:blipFill>
                  <a:blip r:embed="rId1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F18DA63-AE8B-F39F-935C-BA13C0826AA4}"/>
                    </a:ext>
                  </a:extLst>
                </p:cNvPr>
                <p:cNvSpPr txBox="1"/>
                <p:nvPr/>
              </p:nvSpPr>
              <p:spPr>
                <a:xfrm>
                  <a:off x="5205515" y="464733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9" name="TextBox 28">
                  <a:extLst>
                    <a:ext uri="{FF2B5EF4-FFF2-40B4-BE49-F238E27FC236}">
                      <a16:creationId xmlns:a16="http://schemas.microsoft.com/office/drawing/2014/main" id="{AF18DA63-AE8B-F39F-935C-BA13C0826AA4}"/>
                    </a:ext>
                  </a:extLst>
                </p:cNvPr>
                <p:cNvSpPr txBox="1">
                  <a:spLocks noRot="1" noChangeAspect="1" noMove="1" noResize="1" noEditPoints="1" noAdjustHandles="1" noChangeArrowheads="1" noChangeShapeType="1" noTextEdit="1"/>
                </p:cNvSpPr>
                <p:nvPr/>
              </p:nvSpPr>
              <p:spPr>
                <a:xfrm>
                  <a:off x="5205515" y="4647332"/>
                  <a:ext cx="425116" cy="461665"/>
                </a:xfrm>
                <a:prstGeom prst="rect">
                  <a:avLst/>
                </a:prstGeom>
                <a:blipFill>
                  <a:blip r:embed="rId2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6C6AD3-C8AF-0E7E-2587-C6ECC0869D49}"/>
                    </a:ext>
                  </a:extLst>
                </p:cNvPr>
                <p:cNvSpPr txBox="1"/>
                <p:nvPr/>
              </p:nvSpPr>
              <p:spPr>
                <a:xfrm>
                  <a:off x="5981218" y="4129192"/>
                  <a:ext cx="76495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450</m:t>
                        </m:r>
                      </m:oMath>
                    </m:oMathPara>
                  </a14:m>
                  <a:endParaRPr lang="en-IN" sz="2400" dirty="0"/>
                </a:p>
              </p:txBody>
            </p:sp>
          </mc:Choice>
          <mc:Fallback xmlns="">
            <p:sp>
              <p:nvSpPr>
                <p:cNvPr id="30" name="TextBox 29">
                  <a:extLst>
                    <a:ext uri="{FF2B5EF4-FFF2-40B4-BE49-F238E27FC236}">
                      <a16:creationId xmlns:a16="http://schemas.microsoft.com/office/drawing/2014/main" id="{986C6AD3-C8AF-0E7E-2587-C6ECC0869D49}"/>
                    </a:ext>
                  </a:extLst>
                </p:cNvPr>
                <p:cNvSpPr txBox="1">
                  <a:spLocks noRot="1" noChangeAspect="1" noMove="1" noResize="1" noEditPoints="1" noAdjustHandles="1" noChangeArrowheads="1" noChangeShapeType="1" noTextEdit="1"/>
                </p:cNvSpPr>
                <p:nvPr/>
              </p:nvSpPr>
              <p:spPr>
                <a:xfrm>
                  <a:off x="5981218" y="4129192"/>
                  <a:ext cx="764953" cy="461665"/>
                </a:xfrm>
                <a:prstGeom prst="rect">
                  <a:avLst/>
                </a:prstGeom>
                <a:blipFill>
                  <a:blip r:embed="rId21"/>
                  <a:stretch>
                    <a:fillRect l="-238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C7BEDAB-7A4E-CA88-068C-09AA7251A2E2}"/>
                    </a:ext>
                  </a:extLst>
                </p:cNvPr>
                <p:cNvSpPr txBox="1"/>
                <p:nvPr/>
              </p:nvSpPr>
              <p:spPr>
                <a:xfrm>
                  <a:off x="5981218" y="4647332"/>
                  <a:ext cx="76495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600</m:t>
                        </m:r>
                      </m:oMath>
                    </m:oMathPara>
                  </a14:m>
                  <a:endParaRPr lang="en-IN" sz="2400" dirty="0"/>
                </a:p>
              </p:txBody>
            </p:sp>
          </mc:Choice>
          <mc:Fallback xmlns="">
            <p:sp>
              <p:nvSpPr>
                <p:cNvPr id="31" name="TextBox 30">
                  <a:extLst>
                    <a:ext uri="{FF2B5EF4-FFF2-40B4-BE49-F238E27FC236}">
                      <a16:creationId xmlns:a16="http://schemas.microsoft.com/office/drawing/2014/main" id="{1C7BEDAB-7A4E-CA88-068C-09AA7251A2E2}"/>
                    </a:ext>
                  </a:extLst>
                </p:cNvPr>
                <p:cNvSpPr txBox="1">
                  <a:spLocks noRot="1" noChangeAspect="1" noMove="1" noResize="1" noEditPoints="1" noAdjustHandles="1" noChangeArrowheads="1" noChangeShapeType="1" noTextEdit="1"/>
                </p:cNvSpPr>
                <p:nvPr/>
              </p:nvSpPr>
              <p:spPr>
                <a:xfrm>
                  <a:off x="5981218" y="4647332"/>
                  <a:ext cx="764953" cy="461665"/>
                </a:xfrm>
                <a:prstGeom prst="rect">
                  <a:avLst/>
                </a:prstGeom>
                <a:blipFill>
                  <a:blip r:embed="rId22"/>
                  <a:stretch>
                    <a:fillRect l="-158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5CB7360-DF99-7A1D-E600-8D16222216F1}"/>
                    </a:ext>
                  </a:extLst>
                </p:cNvPr>
                <p:cNvSpPr txBox="1"/>
                <p:nvPr/>
              </p:nvSpPr>
              <p:spPr>
                <a:xfrm>
                  <a:off x="2536879" y="300565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32" name="TextBox 31">
                  <a:extLst>
                    <a:ext uri="{FF2B5EF4-FFF2-40B4-BE49-F238E27FC236}">
                      <a16:creationId xmlns:a16="http://schemas.microsoft.com/office/drawing/2014/main" id="{D5CB7360-DF99-7A1D-E600-8D16222216F1}"/>
                    </a:ext>
                  </a:extLst>
                </p:cNvPr>
                <p:cNvSpPr txBox="1">
                  <a:spLocks noRot="1" noChangeAspect="1" noMove="1" noResize="1" noEditPoints="1" noAdjustHandles="1" noChangeArrowheads="1" noChangeShapeType="1" noTextEdit="1"/>
                </p:cNvSpPr>
                <p:nvPr/>
              </p:nvSpPr>
              <p:spPr>
                <a:xfrm>
                  <a:off x="2536879" y="3005653"/>
                  <a:ext cx="425116" cy="461665"/>
                </a:xfrm>
                <a:prstGeom prst="rect">
                  <a:avLst/>
                </a:prstGeom>
                <a:blipFill>
                  <a:blip r:embed="rId23"/>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B3DF27-98F2-C35C-B076-A57019673F27}"/>
                    </a:ext>
                  </a:extLst>
                </p:cNvPr>
                <p:cNvSpPr txBox="1"/>
                <p:nvPr/>
              </p:nvSpPr>
              <p:spPr>
                <a:xfrm>
                  <a:off x="3431713" y="300565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4</m:t>
                        </m:r>
                      </m:oMath>
                    </m:oMathPara>
                  </a14:m>
                  <a:endParaRPr lang="en-IN" sz="2400" dirty="0"/>
                </a:p>
              </p:txBody>
            </p:sp>
          </mc:Choice>
          <mc:Fallback xmlns="">
            <p:sp>
              <p:nvSpPr>
                <p:cNvPr id="33" name="TextBox 32">
                  <a:extLst>
                    <a:ext uri="{FF2B5EF4-FFF2-40B4-BE49-F238E27FC236}">
                      <a16:creationId xmlns:a16="http://schemas.microsoft.com/office/drawing/2014/main" id="{DBB3DF27-98F2-C35C-B076-A57019673F27}"/>
                    </a:ext>
                  </a:extLst>
                </p:cNvPr>
                <p:cNvSpPr txBox="1">
                  <a:spLocks noRot="1" noChangeAspect="1" noMove="1" noResize="1" noEditPoints="1" noAdjustHandles="1" noChangeArrowheads="1" noChangeShapeType="1" noTextEdit="1"/>
                </p:cNvSpPr>
                <p:nvPr/>
              </p:nvSpPr>
              <p:spPr>
                <a:xfrm>
                  <a:off x="3431713" y="3005653"/>
                  <a:ext cx="425116" cy="461665"/>
                </a:xfrm>
                <a:prstGeom prst="rect">
                  <a:avLst/>
                </a:prstGeom>
                <a:blipFill>
                  <a:blip r:embed="rId2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E47CB6C-8CFB-CABF-7212-3BF4544839FE}"/>
                    </a:ext>
                  </a:extLst>
                </p:cNvPr>
                <p:cNvSpPr txBox="1"/>
                <p:nvPr/>
              </p:nvSpPr>
              <p:spPr>
                <a:xfrm>
                  <a:off x="4321198" y="300565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4" name="TextBox 33">
                  <a:extLst>
                    <a:ext uri="{FF2B5EF4-FFF2-40B4-BE49-F238E27FC236}">
                      <a16:creationId xmlns:a16="http://schemas.microsoft.com/office/drawing/2014/main" id="{2E47CB6C-8CFB-CABF-7212-3BF4544839FE}"/>
                    </a:ext>
                  </a:extLst>
                </p:cNvPr>
                <p:cNvSpPr txBox="1">
                  <a:spLocks noRot="1" noChangeAspect="1" noMove="1" noResize="1" noEditPoints="1" noAdjustHandles="1" noChangeArrowheads="1" noChangeShapeType="1" noTextEdit="1"/>
                </p:cNvSpPr>
                <p:nvPr/>
              </p:nvSpPr>
              <p:spPr>
                <a:xfrm>
                  <a:off x="4321198" y="3005653"/>
                  <a:ext cx="425116" cy="461665"/>
                </a:xfrm>
                <a:prstGeom prst="rect">
                  <a:avLst/>
                </a:prstGeom>
                <a:blipFill>
                  <a:blip r:embed="rId2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57BE6D9-C4E8-71BC-64C7-7FFC5AF3C1F7}"/>
                    </a:ext>
                  </a:extLst>
                </p:cNvPr>
                <p:cNvSpPr txBox="1"/>
                <p:nvPr/>
              </p:nvSpPr>
              <p:spPr>
                <a:xfrm>
                  <a:off x="5205515" y="300565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5" name="TextBox 34">
                  <a:extLst>
                    <a:ext uri="{FF2B5EF4-FFF2-40B4-BE49-F238E27FC236}">
                      <a16:creationId xmlns:a16="http://schemas.microsoft.com/office/drawing/2014/main" id="{457BE6D9-C4E8-71BC-64C7-7FFC5AF3C1F7}"/>
                    </a:ext>
                  </a:extLst>
                </p:cNvPr>
                <p:cNvSpPr txBox="1">
                  <a:spLocks noRot="1" noChangeAspect="1" noMove="1" noResize="1" noEditPoints="1" noAdjustHandles="1" noChangeArrowheads="1" noChangeShapeType="1" noTextEdit="1"/>
                </p:cNvSpPr>
                <p:nvPr/>
              </p:nvSpPr>
              <p:spPr>
                <a:xfrm>
                  <a:off x="5205515" y="3005653"/>
                  <a:ext cx="425116" cy="461665"/>
                </a:xfrm>
                <a:prstGeom prst="rect">
                  <a:avLst/>
                </a:prstGeom>
                <a:blipFill>
                  <a:blip r:embed="rId26"/>
                  <a:stretch>
                    <a:fillRect l="-2857"/>
                  </a:stretch>
                </a:blipFill>
              </p:spPr>
              <p:txBody>
                <a:bodyPr/>
                <a:lstStyle/>
                <a:p>
                  <a:r>
                    <a:rPr lang="en-IN">
                      <a:noFill/>
                    </a:rPr>
                    <a:t> </a:t>
                  </a:r>
                </a:p>
              </p:txBody>
            </p:sp>
          </mc:Fallback>
        </mc:AlternateContent>
        <p:cxnSp>
          <p:nvCxnSpPr>
            <p:cNvPr id="11" name="Straight Connector 10">
              <a:extLst>
                <a:ext uri="{FF2B5EF4-FFF2-40B4-BE49-F238E27FC236}">
                  <a16:creationId xmlns:a16="http://schemas.microsoft.com/office/drawing/2014/main" id="{3C3D9D5F-D645-E7F1-DBF3-64EA6C915A7D}"/>
                </a:ext>
              </a:extLst>
            </p:cNvPr>
            <p:cNvCxnSpPr>
              <a:cxnSpLocks/>
            </p:cNvCxnSpPr>
            <p:nvPr/>
          </p:nvCxnSpPr>
          <p:spPr>
            <a:xfrm>
              <a:off x="523341" y="5113612"/>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E8DFC31-9C3C-8C1A-6CDD-0CF8E486285E}"/>
                    </a:ext>
                  </a:extLst>
                </p:cNvPr>
                <p:cNvSpPr txBox="1"/>
                <p:nvPr/>
              </p:nvSpPr>
              <p:spPr>
                <a:xfrm>
                  <a:off x="1576655" y="5171853"/>
                  <a:ext cx="550087"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𝒁</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13" name="TextBox 12">
                  <a:extLst>
                    <a:ext uri="{FF2B5EF4-FFF2-40B4-BE49-F238E27FC236}">
                      <a16:creationId xmlns:a16="http://schemas.microsoft.com/office/drawing/2014/main" id="{EE8DFC31-9C3C-8C1A-6CDD-0CF8E486285E}"/>
                    </a:ext>
                  </a:extLst>
                </p:cNvPr>
                <p:cNvSpPr txBox="1">
                  <a:spLocks noRot="1" noChangeAspect="1" noMove="1" noResize="1" noEditPoints="1" noAdjustHandles="1" noChangeArrowheads="1" noChangeShapeType="1" noTextEdit="1"/>
                </p:cNvSpPr>
                <p:nvPr/>
              </p:nvSpPr>
              <p:spPr>
                <a:xfrm>
                  <a:off x="1576655" y="5171853"/>
                  <a:ext cx="550087" cy="496674"/>
                </a:xfrm>
                <a:prstGeom prst="rect">
                  <a:avLst/>
                </a:prstGeom>
                <a:blipFill>
                  <a:blip r:embed="rId27"/>
                  <a:stretch>
                    <a:fillRect l="-3333"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48B97AD-60B6-3895-0846-32AD289678F3}"/>
                    </a:ext>
                  </a:extLst>
                </p:cNvPr>
                <p:cNvSpPr txBox="1"/>
                <p:nvPr/>
              </p:nvSpPr>
              <p:spPr>
                <a:xfrm>
                  <a:off x="2536879" y="518935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6" name="TextBox 35">
                  <a:extLst>
                    <a:ext uri="{FF2B5EF4-FFF2-40B4-BE49-F238E27FC236}">
                      <a16:creationId xmlns:a16="http://schemas.microsoft.com/office/drawing/2014/main" id="{248B97AD-60B6-3895-0846-32AD289678F3}"/>
                    </a:ext>
                  </a:extLst>
                </p:cNvPr>
                <p:cNvSpPr txBox="1">
                  <a:spLocks noRot="1" noChangeAspect="1" noMove="1" noResize="1" noEditPoints="1" noAdjustHandles="1" noChangeArrowheads="1" noChangeShapeType="1" noTextEdit="1"/>
                </p:cNvSpPr>
                <p:nvPr/>
              </p:nvSpPr>
              <p:spPr>
                <a:xfrm>
                  <a:off x="2536879" y="5189358"/>
                  <a:ext cx="425116" cy="461665"/>
                </a:xfrm>
                <a:prstGeom prst="rect">
                  <a:avLst/>
                </a:prstGeom>
                <a:blipFill>
                  <a:blip r:embed="rId28"/>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8656EFF-E084-A9FC-6F07-1F816103721D}"/>
                    </a:ext>
                  </a:extLst>
                </p:cNvPr>
                <p:cNvSpPr txBox="1"/>
                <p:nvPr/>
              </p:nvSpPr>
              <p:spPr>
                <a:xfrm>
                  <a:off x="3431713" y="518935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0</m:t>
                        </m:r>
                      </m:oMath>
                    </m:oMathPara>
                  </a14:m>
                  <a:endParaRPr lang="en-IN" sz="2400" dirty="0"/>
                </a:p>
              </p:txBody>
            </p:sp>
          </mc:Choice>
          <mc:Fallback xmlns="">
            <p:sp>
              <p:nvSpPr>
                <p:cNvPr id="37" name="TextBox 36">
                  <a:extLst>
                    <a:ext uri="{FF2B5EF4-FFF2-40B4-BE49-F238E27FC236}">
                      <a16:creationId xmlns:a16="http://schemas.microsoft.com/office/drawing/2014/main" id="{E8656EFF-E084-A9FC-6F07-1F816103721D}"/>
                    </a:ext>
                  </a:extLst>
                </p:cNvPr>
                <p:cNvSpPr txBox="1">
                  <a:spLocks noRot="1" noChangeAspect="1" noMove="1" noResize="1" noEditPoints="1" noAdjustHandles="1" noChangeArrowheads="1" noChangeShapeType="1" noTextEdit="1"/>
                </p:cNvSpPr>
                <p:nvPr/>
              </p:nvSpPr>
              <p:spPr>
                <a:xfrm>
                  <a:off x="3431713" y="5189358"/>
                  <a:ext cx="425116" cy="461665"/>
                </a:xfrm>
                <a:prstGeom prst="rect">
                  <a:avLst/>
                </a:prstGeom>
                <a:blipFill>
                  <a:blip r:embed="rId2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3E1F3D6-7BB7-4C8E-DFDE-85A2BC35FB2A}"/>
                    </a:ext>
                  </a:extLst>
                </p:cNvPr>
                <p:cNvSpPr txBox="1"/>
                <p:nvPr/>
              </p:nvSpPr>
              <p:spPr>
                <a:xfrm>
                  <a:off x="4321198" y="518935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8" name="TextBox 37">
                  <a:extLst>
                    <a:ext uri="{FF2B5EF4-FFF2-40B4-BE49-F238E27FC236}">
                      <a16:creationId xmlns:a16="http://schemas.microsoft.com/office/drawing/2014/main" id="{73E1F3D6-7BB7-4C8E-DFDE-85A2BC35FB2A}"/>
                    </a:ext>
                  </a:extLst>
                </p:cNvPr>
                <p:cNvSpPr txBox="1">
                  <a:spLocks noRot="1" noChangeAspect="1" noMove="1" noResize="1" noEditPoints="1" noAdjustHandles="1" noChangeArrowheads="1" noChangeShapeType="1" noTextEdit="1"/>
                </p:cNvSpPr>
                <p:nvPr/>
              </p:nvSpPr>
              <p:spPr>
                <a:xfrm>
                  <a:off x="4321198" y="5189358"/>
                  <a:ext cx="425116" cy="461665"/>
                </a:xfrm>
                <a:prstGeom prst="rect">
                  <a:avLst/>
                </a:prstGeom>
                <a:blipFill>
                  <a:blip r:embed="rId3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A87AC36-D1F7-A50A-5D3B-D083F6A04686}"/>
                    </a:ext>
                  </a:extLst>
                </p:cNvPr>
                <p:cNvSpPr txBox="1"/>
                <p:nvPr/>
              </p:nvSpPr>
              <p:spPr>
                <a:xfrm>
                  <a:off x="5205515" y="518935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43" name="TextBox 42">
                  <a:extLst>
                    <a:ext uri="{FF2B5EF4-FFF2-40B4-BE49-F238E27FC236}">
                      <a16:creationId xmlns:a16="http://schemas.microsoft.com/office/drawing/2014/main" id="{1A87AC36-D1F7-A50A-5D3B-D083F6A04686}"/>
                    </a:ext>
                  </a:extLst>
                </p:cNvPr>
                <p:cNvSpPr txBox="1">
                  <a:spLocks noRot="1" noChangeAspect="1" noMove="1" noResize="1" noEditPoints="1" noAdjustHandles="1" noChangeArrowheads="1" noChangeShapeType="1" noTextEdit="1"/>
                </p:cNvSpPr>
                <p:nvPr/>
              </p:nvSpPr>
              <p:spPr>
                <a:xfrm>
                  <a:off x="5205515" y="5189358"/>
                  <a:ext cx="425116" cy="461665"/>
                </a:xfrm>
                <a:prstGeom prst="rect">
                  <a:avLst/>
                </a:prstGeom>
                <a:blipFill>
                  <a:blip r:embed="rId31"/>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16B1117-9FD6-10CC-A565-F2D84038D580}"/>
                    </a:ext>
                  </a:extLst>
                </p:cNvPr>
                <p:cNvSpPr txBox="1"/>
                <p:nvPr/>
              </p:nvSpPr>
              <p:spPr>
                <a:xfrm>
                  <a:off x="6135106" y="5189357"/>
                  <a:ext cx="439544"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1" i="1" smtClean="0">
                            <a:solidFill>
                              <a:srgbClr val="C00000"/>
                            </a:solidFill>
                            <a:effectLst/>
                            <a:latin typeface="Cambria Math" panose="02040503050406030204" pitchFamily="18" charset="0"/>
                          </a:rPr>
                          <m:t>𝟎</m:t>
                        </m:r>
                      </m:oMath>
                    </m:oMathPara>
                  </a14:m>
                  <a:endParaRPr lang="en-IN" sz="2400" b="1" dirty="0">
                    <a:solidFill>
                      <a:srgbClr val="C00000"/>
                    </a:solidFill>
                    <a:effectLst/>
                  </a:endParaRPr>
                </a:p>
              </p:txBody>
            </p:sp>
          </mc:Choice>
          <mc:Fallback xmlns="">
            <p:sp>
              <p:nvSpPr>
                <p:cNvPr id="46" name="TextBox 45">
                  <a:extLst>
                    <a:ext uri="{FF2B5EF4-FFF2-40B4-BE49-F238E27FC236}">
                      <a16:creationId xmlns:a16="http://schemas.microsoft.com/office/drawing/2014/main" id="{516B1117-9FD6-10CC-A565-F2D84038D580}"/>
                    </a:ext>
                  </a:extLst>
                </p:cNvPr>
                <p:cNvSpPr txBox="1">
                  <a:spLocks noRot="1" noChangeAspect="1" noMove="1" noResize="1" noEditPoints="1" noAdjustHandles="1" noChangeArrowheads="1" noChangeShapeType="1" noTextEdit="1"/>
                </p:cNvSpPr>
                <p:nvPr/>
              </p:nvSpPr>
              <p:spPr>
                <a:xfrm>
                  <a:off x="6135106" y="5189357"/>
                  <a:ext cx="439544" cy="461665"/>
                </a:xfrm>
                <a:prstGeom prst="rect">
                  <a:avLst/>
                </a:prstGeom>
                <a:blipFill>
                  <a:blip r:embed="rId32"/>
                  <a:stretch>
                    <a:fillRect l="-274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8A488C9-F28C-3FB7-1ED9-D427B16E203C}"/>
                    </a:ext>
                  </a:extLst>
                </p:cNvPr>
                <p:cNvSpPr txBox="1"/>
                <p:nvPr/>
              </p:nvSpPr>
              <p:spPr>
                <a:xfrm>
                  <a:off x="1220570" y="5621872"/>
                  <a:ext cx="1209434"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solidFill>
                                  <a:srgbClr val="0070C0"/>
                                </a:solidFill>
                                <a:latin typeface="Cambria Math" panose="02040503050406030204" pitchFamily="18" charset="0"/>
                              </a:rPr>
                            </m:ctrlPr>
                          </m:sSubPr>
                          <m:e>
                            <m:sSub>
                              <m:sSubPr>
                                <m:ctrlPr>
                                  <a:rPr lang="en-US" sz="2400" b="1" i="1" dirty="0" smtClean="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𝑪</m:t>
                                </m:r>
                              </m:e>
                              <m:sub>
                                <m:r>
                                  <a:rPr lang="en-US" sz="2400" b="1" i="1" dirty="0" smtClean="0">
                                    <a:solidFill>
                                      <a:srgbClr val="0070C0"/>
                                    </a:solidFill>
                                    <a:latin typeface="Cambria Math" panose="02040503050406030204" pitchFamily="18" charset="0"/>
                                  </a:rPr>
                                  <m:t>𝒋</m:t>
                                </m:r>
                              </m:sub>
                            </m:sSub>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𝒋</m:t>
                            </m:r>
                          </m:sub>
                        </m:sSub>
                      </m:oMath>
                    </m:oMathPara>
                  </a14:m>
                  <a:endParaRPr lang="en-US" b="1" dirty="0"/>
                </a:p>
              </p:txBody>
            </p:sp>
          </mc:Choice>
          <mc:Fallback xmlns="">
            <p:sp>
              <p:nvSpPr>
                <p:cNvPr id="48" name="TextBox 47">
                  <a:extLst>
                    <a:ext uri="{FF2B5EF4-FFF2-40B4-BE49-F238E27FC236}">
                      <a16:creationId xmlns:a16="http://schemas.microsoft.com/office/drawing/2014/main" id="{08A488C9-F28C-3FB7-1ED9-D427B16E203C}"/>
                    </a:ext>
                  </a:extLst>
                </p:cNvPr>
                <p:cNvSpPr txBox="1">
                  <a:spLocks noRot="1" noChangeAspect="1" noMove="1" noResize="1" noEditPoints="1" noAdjustHandles="1" noChangeArrowheads="1" noChangeShapeType="1" noTextEdit="1"/>
                </p:cNvSpPr>
                <p:nvPr/>
              </p:nvSpPr>
              <p:spPr>
                <a:xfrm>
                  <a:off x="1220570" y="5621872"/>
                  <a:ext cx="1209434" cy="496674"/>
                </a:xfrm>
                <a:prstGeom prst="rect">
                  <a:avLst/>
                </a:prstGeom>
                <a:blipFill>
                  <a:blip r:embed="rId33"/>
                  <a:stretch>
                    <a:fillRect l="-503"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8304AF8-CFAE-DAE0-2324-7F99B62185B5}"/>
                    </a:ext>
                  </a:extLst>
                </p:cNvPr>
                <p:cNvSpPr txBox="1"/>
                <p:nvPr/>
              </p:nvSpPr>
              <p:spPr>
                <a:xfrm>
                  <a:off x="2536879" y="563937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3</m:t>
                        </m:r>
                      </m:oMath>
                    </m:oMathPara>
                  </a14:m>
                  <a:endParaRPr lang="en-IN" sz="2400" dirty="0">
                    <a:solidFill>
                      <a:srgbClr val="0070C0"/>
                    </a:solidFill>
                  </a:endParaRPr>
                </a:p>
              </p:txBody>
            </p:sp>
          </mc:Choice>
          <mc:Fallback xmlns="">
            <p:sp>
              <p:nvSpPr>
                <p:cNvPr id="49" name="TextBox 48">
                  <a:extLst>
                    <a:ext uri="{FF2B5EF4-FFF2-40B4-BE49-F238E27FC236}">
                      <a16:creationId xmlns:a16="http://schemas.microsoft.com/office/drawing/2014/main" id="{68304AF8-CFAE-DAE0-2324-7F99B62185B5}"/>
                    </a:ext>
                  </a:extLst>
                </p:cNvPr>
                <p:cNvSpPr txBox="1">
                  <a:spLocks noRot="1" noChangeAspect="1" noMove="1" noResize="1" noEditPoints="1" noAdjustHandles="1" noChangeArrowheads="1" noChangeShapeType="1" noTextEdit="1"/>
                </p:cNvSpPr>
                <p:nvPr/>
              </p:nvSpPr>
              <p:spPr>
                <a:xfrm>
                  <a:off x="2536879" y="5639376"/>
                  <a:ext cx="425116" cy="461665"/>
                </a:xfrm>
                <a:prstGeom prst="rect">
                  <a:avLst/>
                </a:prstGeom>
                <a:blipFill>
                  <a:blip r:embed="rId3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EBE539C-839E-4332-9792-43DD3FE14B47}"/>
                    </a:ext>
                  </a:extLst>
                </p:cNvPr>
                <p:cNvSpPr txBox="1"/>
                <p:nvPr/>
              </p:nvSpPr>
              <p:spPr>
                <a:xfrm>
                  <a:off x="3431712" y="564404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IN" sz="2400" dirty="0">
                    <a:solidFill>
                      <a:srgbClr val="0070C0"/>
                    </a:solidFill>
                  </a:endParaRPr>
                </a:p>
              </p:txBody>
            </p:sp>
          </mc:Choice>
          <mc:Fallback xmlns="">
            <p:sp>
              <p:nvSpPr>
                <p:cNvPr id="50" name="TextBox 49">
                  <a:extLst>
                    <a:ext uri="{FF2B5EF4-FFF2-40B4-BE49-F238E27FC236}">
                      <a16:creationId xmlns:a16="http://schemas.microsoft.com/office/drawing/2014/main" id="{7EBE539C-839E-4332-9792-43DD3FE14B47}"/>
                    </a:ext>
                  </a:extLst>
                </p:cNvPr>
                <p:cNvSpPr txBox="1">
                  <a:spLocks noRot="1" noChangeAspect="1" noMove="1" noResize="1" noEditPoints="1" noAdjustHandles="1" noChangeArrowheads="1" noChangeShapeType="1" noTextEdit="1"/>
                </p:cNvSpPr>
                <p:nvPr/>
              </p:nvSpPr>
              <p:spPr>
                <a:xfrm>
                  <a:off x="3431712" y="5644045"/>
                  <a:ext cx="425116" cy="461665"/>
                </a:xfrm>
                <a:prstGeom prst="rect">
                  <a:avLst/>
                </a:prstGeom>
                <a:blipFill>
                  <a:blip r:embed="rId3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4885182-1959-F090-13AA-8F265A6B80B8}"/>
                    </a:ext>
                  </a:extLst>
                </p:cNvPr>
                <p:cNvSpPr txBox="1"/>
                <p:nvPr/>
              </p:nvSpPr>
              <p:spPr>
                <a:xfrm>
                  <a:off x="4327547" y="563937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51" name="TextBox 50">
                  <a:extLst>
                    <a:ext uri="{FF2B5EF4-FFF2-40B4-BE49-F238E27FC236}">
                      <a16:creationId xmlns:a16="http://schemas.microsoft.com/office/drawing/2014/main" id="{74885182-1959-F090-13AA-8F265A6B80B8}"/>
                    </a:ext>
                  </a:extLst>
                </p:cNvPr>
                <p:cNvSpPr txBox="1">
                  <a:spLocks noRot="1" noChangeAspect="1" noMove="1" noResize="1" noEditPoints="1" noAdjustHandles="1" noChangeArrowheads="1" noChangeShapeType="1" noTextEdit="1"/>
                </p:cNvSpPr>
                <p:nvPr/>
              </p:nvSpPr>
              <p:spPr>
                <a:xfrm>
                  <a:off x="4327547" y="5639375"/>
                  <a:ext cx="425116" cy="461665"/>
                </a:xfrm>
                <a:prstGeom prst="rect">
                  <a:avLst/>
                </a:prstGeom>
                <a:blipFill>
                  <a:blip r:embed="rId3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D20E5E6-2D55-7C2F-E8C8-01983E4E44A7}"/>
                    </a:ext>
                  </a:extLst>
                </p:cNvPr>
                <p:cNvSpPr txBox="1"/>
                <p:nvPr/>
              </p:nvSpPr>
              <p:spPr>
                <a:xfrm>
                  <a:off x="5205514" y="563947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52" name="TextBox 51">
                  <a:extLst>
                    <a:ext uri="{FF2B5EF4-FFF2-40B4-BE49-F238E27FC236}">
                      <a16:creationId xmlns:a16="http://schemas.microsoft.com/office/drawing/2014/main" id="{3D20E5E6-2D55-7C2F-E8C8-01983E4E44A7}"/>
                    </a:ext>
                  </a:extLst>
                </p:cNvPr>
                <p:cNvSpPr txBox="1">
                  <a:spLocks noRot="1" noChangeAspect="1" noMove="1" noResize="1" noEditPoints="1" noAdjustHandles="1" noChangeArrowheads="1" noChangeShapeType="1" noTextEdit="1"/>
                </p:cNvSpPr>
                <p:nvPr/>
              </p:nvSpPr>
              <p:spPr>
                <a:xfrm>
                  <a:off x="5205514" y="5639473"/>
                  <a:ext cx="425116" cy="461665"/>
                </a:xfrm>
                <a:prstGeom prst="rect">
                  <a:avLst/>
                </a:prstGeom>
                <a:blipFill>
                  <a:blip r:embed="rId37"/>
                  <a:stretch>
                    <a:fillRect l="-2857"/>
                  </a:stretch>
                </a:blipFill>
              </p:spPr>
              <p:txBody>
                <a:bodyPr/>
                <a:lstStyle/>
                <a:p>
                  <a:r>
                    <a:rPr lang="en-IN">
                      <a:noFill/>
                    </a:rPr>
                    <a:t> </a:t>
                  </a:r>
                </a:p>
              </p:txBody>
            </p:sp>
          </mc:Fallback>
        </mc:AlternateContent>
      </p:grpSp>
      <p:cxnSp>
        <p:nvCxnSpPr>
          <p:cNvPr id="39" name="Straight Arrow Connector 38">
            <a:extLst>
              <a:ext uri="{FF2B5EF4-FFF2-40B4-BE49-F238E27FC236}">
                <a16:creationId xmlns:a16="http://schemas.microsoft.com/office/drawing/2014/main" id="{40085274-C61B-2E5B-CC07-1DBF6C1E5A40}"/>
              </a:ext>
            </a:extLst>
          </p:cNvPr>
          <p:cNvCxnSpPr>
            <a:cxnSpLocks/>
          </p:cNvCxnSpPr>
          <p:nvPr/>
        </p:nvCxnSpPr>
        <p:spPr>
          <a:xfrm flipV="1">
            <a:off x="3620277" y="6034572"/>
            <a:ext cx="0" cy="2743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0C14C75-89EA-B8F2-F96D-9AD545E047F6}"/>
                  </a:ext>
                </a:extLst>
              </p:cNvPr>
              <p:cNvSpPr txBox="1"/>
              <p:nvPr/>
            </p:nvSpPr>
            <p:spPr>
              <a:xfrm>
                <a:off x="3431712" y="6242323"/>
                <a:ext cx="1829348" cy="400110"/>
              </a:xfrm>
              <a:prstGeom prst="rect">
                <a:avLst/>
              </a:prstGeom>
              <a:noFill/>
            </p:spPr>
            <p:txBody>
              <a:bodyPr wrap="none" rtlCol="0">
                <a:spAutoFit/>
              </a:bodyPr>
              <a:lstStyle/>
              <a:p>
                <a:pPr algn="ctr"/>
                <a14:m>
                  <m:oMath xmlns:m="http://schemas.openxmlformats.org/officeDocument/2006/math">
                    <m:r>
                      <a:rPr lang="en-US" sz="2000" b="1" i="1" smtClean="0">
                        <a:solidFill>
                          <a:schemeClr val="tx1"/>
                        </a:solidFill>
                        <a:effectLst/>
                        <a:latin typeface="Cambria Math" panose="02040503050406030204" pitchFamily="18" charset="0"/>
                      </a:rPr>
                      <m:t>𝑲</m:t>
                    </m:r>
                  </m:oMath>
                </a14:m>
                <a:r>
                  <a:rPr lang="en-IN" sz="2000" b="1" dirty="0">
                    <a:solidFill>
                      <a:schemeClr val="tx1"/>
                    </a:solidFill>
                    <a:effectLst/>
                  </a:rPr>
                  <a:t> (Key Column)</a:t>
                </a:r>
              </a:p>
            </p:txBody>
          </p:sp>
        </mc:Choice>
        <mc:Fallback xmlns="">
          <p:sp>
            <p:nvSpPr>
              <p:cNvPr id="40" name="TextBox 39">
                <a:extLst>
                  <a:ext uri="{FF2B5EF4-FFF2-40B4-BE49-F238E27FC236}">
                    <a16:creationId xmlns:a16="http://schemas.microsoft.com/office/drawing/2014/main" id="{20C14C75-89EA-B8F2-F96D-9AD545E047F6}"/>
                  </a:ext>
                </a:extLst>
              </p:cNvPr>
              <p:cNvSpPr txBox="1">
                <a:spLocks noRot="1" noChangeAspect="1" noMove="1" noResize="1" noEditPoints="1" noAdjustHandles="1" noChangeArrowheads="1" noChangeShapeType="1" noTextEdit="1"/>
              </p:cNvSpPr>
              <p:nvPr/>
            </p:nvSpPr>
            <p:spPr>
              <a:xfrm>
                <a:off x="3431712" y="6242323"/>
                <a:ext cx="1829348" cy="400110"/>
              </a:xfrm>
              <a:prstGeom prst="rect">
                <a:avLst/>
              </a:prstGeom>
              <a:blipFill>
                <a:blip r:embed="rId38"/>
                <a:stretch>
                  <a:fillRect t="-6061" r="-3333" b="-2727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39CFAE5-9F13-87A4-A4A6-EF52DE799C9A}"/>
                  </a:ext>
                </a:extLst>
              </p:cNvPr>
              <p:cNvSpPr txBox="1"/>
              <p:nvPr/>
            </p:nvSpPr>
            <p:spPr>
              <a:xfrm>
                <a:off x="9024448" y="3779456"/>
                <a:ext cx="2922536" cy="1569660"/>
              </a:xfrm>
              <a:prstGeom prst="rect">
                <a:avLst/>
              </a:prstGeom>
              <a:solidFill>
                <a:schemeClr val="bg1">
                  <a:lumMod val="95000"/>
                </a:schemeClr>
              </a:solidFill>
            </p:spPr>
            <p:txBody>
              <a:bodyPr wrap="square" rtlCol="0">
                <a:spAutoFit/>
              </a:bodyPr>
              <a:lstStyle/>
              <a:p>
                <a:pPr algn="ct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𝟐</m:t>
                        </m:r>
                      </m:sub>
                    </m:sSub>
                  </m:oMath>
                </a14:m>
                <a:r>
                  <a:rPr lang="en-IN" sz="2400" b="1" dirty="0"/>
                  <a:t> </a:t>
                </a:r>
                <a:r>
                  <a:rPr lang="en-IN" sz="2400" dirty="0"/>
                  <a:t>is the entering variable and hence it will enter the basis in the next step</a:t>
                </a:r>
              </a:p>
            </p:txBody>
          </p:sp>
        </mc:Choice>
        <mc:Fallback xmlns="">
          <p:sp>
            <p:nvSpPr>
              <p:cNvPr id="41" name="TextBox 40">
                <a:extLst>
                  <a:ext uri="{FF2B5EF4-FFF2-40B4-BE49-F238E27FC236}">
                    <a16:creationId xmlns:a16="http://schemas.microsoft.com/office/drawing/2014/main" id="{739CFAE5-9F13-87A4-A4A6-EF52DE799C9A}"/>
                  </a:ext>
                </a:extLst>
              </p:cNvPr>
              <p:cNvSpPr txBox="1">
                <a:spLocks noRot="1" noChangeAspect="1" noMove="1" noResize="1" noEditPoints="1" noAdjustHandles="1" noChangeArrowheads="1" noChangeShapeType="1" noTextEdit="1"/>
              </p:cNvSpPr>
              <p:nvPr/>
            </p:nvSpPr>
            <p:spPr>
              <a:xfrm>
                <a:off x="9024448" y="3779456"/>
                <a:ext cx="2922536" cy="1569660"/>
              </a:xfrm>
              <a:prstGeom prst="rect">
                <a:avLst/>
              </a:prstGeom>
              <a:blipFill>
                <a:blip r:embed="rId39"/>
                <a:stretch>
                  <a:fillRect t="-2724" r="-2292" b="-8560"/>
                </a:stretch>
              </a:blipFill>
            </p:spPr>
            <p:txBody>
              <a:bodyPr/>
              <a:lstStyle/>
              <a:p>
                <a:r>
                  <a:rPr lang="en-IN">
                    <a:noFill/>
                  </a:rPr>
                  <a:t> </a:t>
                </a:r>
              </a:p>
            </p:txBody>
          </p:sp>
        </mc:Fallback>
      </mc:AlternateContent>
    </p:spTree>
    <p:extLst>
      <p:ext uri="{BB962C8B-B14F-4D97-AF65-F5344CB8AC3E}">
        <p14:creationId xmlns:p14="http://schemas.microsoft.com/office/powerpoint/2010/main" val="199097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down)">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0" grpId="0"/>
      <p:bldP spid="4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47DD6-DD24-CCE5-41E3-1ECF0D666E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B48547-CE56-2109-497C-D8AB6D11F9E3}"/>
              </a:ext>
            </a:extLst>
          </p:cNvPr>
          <p:cNvSpPr>
            <a:spLocks noGrp="1"/>
          </p:cNvSpPr>
          <p:nvPr>
            <p:ph type="title"/>
          </p:nvPr>
        </p:nvSpPr>
        <p:spPr/>
        <p:txBody>
          <a:bodyPr/>
          <a:lstStyle/>
          <a:p>
            <a:r>
              <a:rPr lang="en-US" dirty="0"/>
              <a:t>Problem – 5 </a:t>
            </a:r>
            <a:r>
              <a:rPr lang="en-US" dirty="0">
                <a:solidFill>
                  <a:schemeClr val="accent6"/>
                </a:solidFill>
              </a:rPr>
              <a:t>Simplex Method</a:t>
            </a:r>
            <a:endParaRPr lang="en-IN"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984B9233-E363-B623-D2F1-DF76D5998DB1}"/>
                  </a:ext>
                </a:extLst>
              </p:cNvPr>
              <p:cNvSpPr>
                <a:spLocks noGrp="1"/>
              </p:cNvSpPr>
              <p:nvPr>
                <p:ph idx="1"/>
              </p:nvPr>
            </p:nvSpPr>
            <p:spPr>
              <a:xfrm>
                <a:off x="131180" y="863445"/>
                <a:ext cx="11914640" cy="2087701"/>
              </a:xfrm>
            </p:spPr>
            <p:txBody>
              <a:bodyPr/>
              <a:lstStyle/>
              <a:p>
                <a:pPr marL="0" indent="0">
                  <a:buNone/>
                </a:pPr>
                <a:r>
                  <a:rPr lang="en-US" dirty="0">
                    <a:solidFill>
                      <a:srgbClr val="C00000"/>
                    </a:solidFill>
                  </a:rPr>
                  <a:t>Step-6 : Iterate towards an Optimal Solution</a:t>
                </a:r>
              </a:p>
              <a:p>
                <a:r>
                  <a:rPr lang="en-US" sz="2000" b="1" dirty="0">
                    <a:solidFill>
                      <a:srgbClr val="0070C0"/>
                    </a:solidFill>
                  </a:rPr>
                  <a:t>Selection of Leaving Variable: </a:t>
                </a:r>
                <a:r>
                  <a:rPr lang="en-US" sz="2000" dirty="0"/>
                  <a:t>Find </a:t>
                </a:r>
                <a:r>
                  <a:rPr lang="en-US" sz="2000" b="1" dirty="0"/>
                  <a:t>Minimum Ratio </a:t>
                </a:r>
                <a14:m>
                  <m:oMath xmlns:m="http://schemas.openxmlformats.org/officeDocument/2006/math">
                    <m:d>
                      <m:dPr>
                        <m:ctrlPr>
                          <a:rPr lang="en-US" sz="2000" b="1" i="1" smtClean="0">
                            <a:latin typeface="Cambria Math" panose="02040503050406030204" pitchFamily="18" charset="0"/>
                            <a:ea typeface="Cambria Math" panose="02040503050406030204" pitchFamily="18" charset="0"/>
                          </a:rPr>
                        </m:ctrlPr>
                      </m:dPr>
                      <m:e>
                        <m:r>
                          <a:rPr lang="en-US" sz="2000" b="1" i="1" smtClean="0">
                            <a:latin typeface="Cambria Math" panose="02040503050406030204" pitchFamily="18" charset="0"/>
                            <a:ea typeface="Cambria Math" panose="02040503050406030204" pitchFamily="18" charset="0"/>
                          </a:rPr>
                          <m:t>𝜽</m:t>
                        </m:r>
                      </m:e>
                    </m:d>
                  </m:oMath>
                </a14:m>
                <a:r>
                  <a:rPr lang="en-US" sz="2000" b="1" dirty="0"/>
                  <a:t> </a:t>
                </a:r>
                <a:r>
                  <a:rPr lang="en-US" sz="2000" dirty="0"/>
                  <a:t>by dividing </a:t>
                </a:r>
                <a14:m>
                  <m:oMath xmlns:m="http://schemas.openxmlformats.org/officeDocument/2006/math">
                    <m:r>
                      <a:rPr lang="en-US" sz="2000" b="0" i="1" smtClean="0">
                        <a:latin typeface="Cambria Math" panose="02040503050406030204" pitchFamily="18" charset="0"/>
                      </a:rPr>
                      <m:t>𝑏</m:t>
                    </m:r>
                  </m:oMath>
                </a14:m>
                <a:r>
                  <a:rPr lang="en-US" sz="2000" dirty="0"/>
                  <a:t> column with the corresponding elements of the key column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oMath>
                </a14:m>
                <a:r>
                  <a:rPr lang="en-US" sz="2000" dirty="0"/>
                  <a:t>.</a:t>
                </a:r>
                <a:endParaRPr lang="en-US" sz="1600" dirty="0"/>
              </a:p>
              <a:p>
                <a:r>
                  <a:rPr lang="en-US" sz="2000" dirty="0"/>
                  <a:t>The row with the </a:t>
                </a:r>
                <a:r>
                  <a:rPr lang="en-US" sz="2000" b="1" dirty="0">
                    <a:solidFill>
                      <a:srgbClr val="C00000"/>
                    </a:solidFill>
                  </a:rPr>
                  <a:t>smallest non-negative ratio </a:t>
                </a:r>
                <a:r>
                  <a:rPr lang="en-US" sz="2000" dirty="0"/>
                  <a:t>is marked as key row (Zero is considered as non-negative) and the corresponding variable is called </a:t>
                </a:r>
                <a:r>
                  <a:rPr lang="en-US" sz="2000" b="1" dirty="0"/>
                  <a:t>leaving variable</a:t>
                </a:r>
                <a:r>
                  <a:rPr lang="en-US" sz="2000" dirty="0"/>
                  <a:t>.</a:t>
                </a:r>
              </a:p>
              <a:p>
                <a:r>
                  <a:rPr lang="en-US" sz="2000" dirty="0"/>
                  <a:t>In case, all ratios are negative or infinity, the solution is </a:t>
                </a:r>
                <a:r>
                  <a:rPr lang="en-US" sz="2000" b="1" dirty="0"/>
                  <a:t>Unbounded</a:t>
                </a:r>
                <a:r>
                  <a:rPr lang="en-US" sz="2000" dirty="0"/>
                  <a:t>. </a:t>
                </a:r>
              </a:p>
            </p:txBody>
          </p:sp>
        </mc:Choice>
        <mc:Fallback xmlns="">
          <p:sp>
            <p:nvSpPr>
              <p:cNvPr id="4" name="Content Placeholder 2">
                <a:extLst>
                  <a:ext uri="{FF2B5EF4-FFF2-40B4-BE49-F238E27FC236}">
                    <a16:creationId xmlns:a16="http://schemas.microsoft.com/office/drawing/2014/main" id="{984B9233-E363-B623-D2F1-DF76D5998DB1}"/>
                  </a:ext>
                </a:extLst>
              </p:cNvPr>
              <p:cNvSpPr>
                <a:spLocks noGrp="1" noRot="1" noChangeAspect="1" noMove="1" noResize="1" noEditPoints="1" noAdjustHandles="1" noChangeArrowheads="1" noChangeShapeType="1" noTextEdit="1"/>
              </p:cNvSpPr>
              <p:nvPr>
                <p:ph idx="1"/>
              </p:nvPr>
            </p:nvSpPr>
            <p:spPr>
              <a:xfrm>
                <a:off x="131180" y="863445"/>
                <a:ext cx="11914640" cy="2087701"/>
              </a:xfrm>
              <a:blipFill>
                <a:blip r:embed="rId2"/>
                <a:stretch>
                  <a:fillRect l="-819" t="-3801" r="-512" b="-9649"/>
                </a:stretch>
              </a:blipFill>
            </p:spPr>
            <p:txBody>
              <a:bodyPr/>
              <a:lstStyle/>
              <a:p>
                <a:r>
                  <a:rPr lang="en-IN">
                    <a:noFill/>
                  </a:rPr>
                  <a:t> </a:t>
                </a:r>
              </a:p>
            </p:txBody>
          </p:sp>
        </mc:Fallback>
      </mc:AlternateContent>
      <p:cxnSp>
        <p:nvCxnSpPr>
          <p:cNvPr id="3" name="Straight Connector 2">
            <a:extLst>
              <a:ext uri="{FF2B5EF4-FFF2-40B4-BE49-F238E27FC236}">
                <a16:creationId xmlns:a16="http://schemas.microsoft.com/office/drawing/2014/main" id="{38219CA1-D90D-D64E-DD8F-4523794C3E1B}"/>
              </a:ext>
            </a:extLst>
          </p:cNvPr>
          <p:cNvCxnSpPr>
            <a:cxnSpLocks/>
          </p:cNvCxnSpPr>
          <p:nvPr/>
        </p:nvCxnSpPr>
        <p:spPr>
          <a:xfrm>
            <a:off x="523341" y="3529125"/>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C1C3A0F-D64B-5137-F3FE-5907D30CED2F}"/>
              </a:ext>
            </a:extLst>
          </p:cNvPr>
          <p:cNvSpPr txBox="1"/>
          <p:nvPr/>
        </p:nvSpPr>
        <p:spPr>
          <a:xfrm>
            <a:off x="1422734" y="3548624"/>
            <a:ext cx="857927" cy="461665"/>
          </a:xfrm>
          <a:prstGeom prst="rect">
            <a:avLst/>
          </a:prstGeom>
          <a:noFill/>
        </p:spPr>
        <p:txBody>
          <a:bodyPr wrap="none" rtlCol="0">
            <a:spAutoFit/>
          </a:bodyPr>
          <a:lstStyle/>
          <a:p>
            <a:pPr algn="ctr"/>
            <a:r>
              <a:rPr lang="en-US" sz="2400" b="1" dirty="0"/>
              <a:t>Basis</a:t>
            </a:r>
            <a:endParaRPr lang="en-US" b="1" dirty="0"/>
          </a:p>
        </p:txBody>
      </p:sp>
      <p:cxnSp>
        <p:nvCxnSpPr>
          <p:cNvPr id="9" name="Straight Connector 8">
            <a:extLst>
              <a:ext uri="{FF2B5EF4-FFF2-40B4-BE49-F238E27FC236}">
                <a16:creationId xmlns:a16="http://schemas.microsoft.com/office/drawing/2014/main" id="{A42C84F7-F6BF-AC31-E0B0-16B39B1F6215}"/>
              </a:ext>
            </a:extLst>
          </p:cNvPr>
          <p:cNvCxnSpPr>
            <a:cxnSpLocks/>
          </p:cNvCxnSpPr>
          <p:nvPr/>
        </p:nvCxnSpPr>
        <p:spPr>
          <a:xfrm>
            <a:off x="523341" y="4010289"/>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8164CC7-5DAD-A065-46AE-30B81E20ADFA}"/>
                  </a:ext>
                </a:extLst>
              </p:cNvPr>
              <p:cNvSpPr txBox="1"/>
              <p:nvPr/>
            </p:nvSpPr>
            <p:spPr>
              <a:xfrm>
                <a:off x="1581367" y="4129192"/>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14" name="TextBox 13">
                <a:extLst>
                  <a:ext uri="{FF2B5EF4-FFF2-40B4-BE49-F238E27FC236}">
                    <a16:creationId xmlns:a16="http://schemas.microsoft.com/office/drawing/2014/main" id="{C8164CC7-5DAD-A065-46AE-30B81E20ADFA}"/>
                  </a:ext>
                </a:extLst>
              </p:cNvPr>
              <p:cNvSpPr txBox="1">
                <a:spLocks noRot="1" noChangeAspect="1" noMove="1" noResize="1" noEditPoints="1" noAdjustHandles="1" noChangeArrowheads="1" noChangeShapeType="1" noTextEdit="1"/>
              </p:cNvSpPr>
              <p:nvPr/>
            </p:nvSpPr>
            <p:spPr>
              <a:xfrm>
                <a:off x="1581367" y="4129192"/>
                <a:ext cx="540661" cy="461665"/>
              </a:xfrm>
              <a:prstGeom prst="rect">
                <a:avLst/>
              </a:prstGeom>
              <a:blipFill>
                <a:blip r:embed="rId3"/>
                <a:stretch>
                  <a:fillRect l="-2247"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D4009E7-ECC5-FCA9-B54F-5A59006870E5}"/>
                  </a:ext>
                </a:extLst>
              </p:cNvPr>
              <p:cNvSpPr txBox="1"/>
              <p:nvPr/>
            </p:nvSpPr>
            <p:spPr>
              <a:xfrm>
                <a:off x="1577808" y="4647332"/>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15" name="TextBox 14">
                <a:extLst>
                  <a:ext uri="{FF2B5EF4-FFF2-40B4-BE49-F238E27FC236}">
                    <a16:creationId xmlns:a16="http://schemas.microsoft.com/office/drawing/2014/main" id="{9D4009E7-ECC5-FCA9-B54F-5A59006870E5}"/>
                  </a:ext>
                </a:extLst>
              </p:cNvPr>
              <p:cNvSpPr txBox="1">
                <a:spLocks noRot="1" noChangeAspect="1" noMove="1" noResize="1" noEditPoints="1" noAdjustHandles="1" noChangeArrowheads="1" noChangeShapeType="1" noTextEdit="1"/>
              </p:cNvSpPr>
              <p:nvPr/>
            </p:nvSpPr>
            <p:spPr>
              <a:xfrm>
                <a:off x="1577808" y="4647332"/>
                <a:ext cx="547779" cy="461665"/>
              </a:xfrm>
              <a:prstGeom prst="rect">
                <a:avLst/>
              </a:prstGeom>
              <a:blipFill>
                <a:blip r:embed="rId4"/>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2DE2F51-AEF7-2A2A-2AF3-EDD21256B7D5}"/>
                  </a:ext>
                </a:extLst>
              </p:cNvPr>
              <p:cNvSpPr txBox="1"/>
              <p:nvPr/>
            </p:nvSpPr>
            <p:spPr>
              <a:xfrm>
                <a:off x="720841" y="3548624"/>
                <a:ext cx="622222"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𝑩</m:t>
                          </m:r>
                        </m:sub>
                      </m:sSub>
                    </m:oMath>
                  </m:oMathPara>
                </a14:m>
                <a:endParaRPr lang="en-US" b="1" dirty="0"/>
              </a:p>
            </p:txBody>
          </p:sp>
        </mc:Choice>
        <mc:Fallback xmlns="">
          <p:sp>
            <p:nvSpPr>
              <p:cNvPr id="16" name="TextBox 15">
                <a:extLst>
                  <a:ext uri="{FF2B5EF4-FFF2-40B4-BE49-F238E27FC236}">
                    <a16:creationId xmlns:a16="http://schemas.microsoft.com/office/drawing/2014/main" id="{E2DE2F51-AEF7-2A2A-2AF3-EDD21256B7D5}"/>
                  </a:ext>
                </a:extLst>
              </p:cNvPr>
              <p:cNvSpPr txBox="1">
                <a:spLocks noRot="1" noChangeAspect="1" noMove="1" noResize="1" noEditPoints="1" noAdjustHandles="1" noChangeArrowheads="1" noChangeShapeType="1" noTextEdit="1"/>
              </p:cNvSpPr>
              <p:nvPr/>
            </p:nvSpPr>
            <p:spPr>
              <a:xfrm>
                <a:off x="720841" y="3548624"/>
                <a:ext cx="622222" cy="461665"/>
              </a:xfrm>
              <a:prstGeom prst="rect">
                <a:avLst/>
              </a:prstGeom>
              <a:blipFill>
                <a:blip r:embed="rId5"/>
                <a:stretch>
                  <a:fillRect l="-1961" b="-39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3D1B069-1448-FDD1-FD77-F3D8706A071A}"/>
                  </a:ext>
                </a:extLst>
              </p:cNvPr>
              <p:cNvSpPr txBox="1"/>
              <p:nvPr/>
            </p:nvSpPr>
            <p:spPr>
              <a:xfrm>
                <a:off x="819394" y="412919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7" name="TextBox 16">
                <a:extLst>
                  <a:ext uri="{FF2B5EF4-FFF2-40B4-BE49-F238E27FC236}">
                    <a16:creationId xmlns:a16="http://schemas.microsoft.com/office/drawing/2014/main" id="{D3D1B069-1448-FDD1-FD77-F3D8706A071A}"/>
                  </a:ext>
                </a:extLst>
              </p:cNvPr>
              <p:cNvSpPr txBox="1">
                <a:spLocks noRot="1" noChangeAspect="1" noMove="1" noResize="1" noEditPoints="1" noAdjustHandles="1" noChangeArrowheads="1" noChangeShapeType="1" noTextEdit="1"/>
              </p:cNvSpPr>
              <p:nvPr/>
            </p:nvSpPr>
            <p:spPr>
              <a:xfrm>
                <a:off x="819394" y="4129192"/>
                <a:ext cx="425116" cy="461665"/>
              </a:xfrm>
              <a:prstGeom prst="rect">
                <a:avLst/>
              </a:prstGeom>
              <a:blipFill>
                <a:blip r:embed="rId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A7150C2-EA28-0E9E-7593-BD6A0B75F7BF}"/>
                  </a:ext>
                </a:extLst>
              </p:cNvPr>
              <p:cNvSpPr txBox="1"/>
              <p:nvPr/>
            </p:nvSpPr>
            <p:spPr>
              <a:xfrm>
                <a:off x="819394" y="464733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8" name="TextBox 17">
                <a:extLst>
                  <a:ext uri="{FF2B5EF4-FFF2-40B4-BE49-F238E27FC236}">
                    <a16:creationId xmlns:a16="http://schemas.microsoft.com/office/drawing/2014/main" id="{5A7150C2-EA28-0E9E-7593-BD6A0B75F7BF}"/>
                  </a:ext>
                </a:extLst>
              </p:cNvPr>
              <p:cNvSpPr txBox="1">
                <a:spLocks noRot="1" noChangeAspect="1" noMove="1" noResize="1" noEditPoints="1" noAdjustHandles="1" noChangeArrowheads="1" noChangeShapeType="1" noTextEdit="1"/>
              </p:cNvSpPr>
              <p:nvPr/>
            </p:nvSpPr>
            <p:spPr>
              <a:xfrm>
                <a:off x="819394" y="4647332"/>
                <a:ext cx="425116" cy="461665"/>
              </a:xfrm>
              <a:prstGeom prst="rect">
                <a:avLst/>
              </a:prstGeom>
              <a:blipFill>
                <a:blip r:embed="rId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9972A55-0DE7-121C-ABFB-6D504F61322D}"/>
                  </a:ext>
                </a:extLst>
              </p:cNvPr>
              <p:cNvSpPr txBox="1"/>
              <p:nvPr/>
            </p:nvSpPr>
            <p:spPr>
              <a:xfrm>
                <a:off x="1577457" y="2970644"/>
                <a:ext cx="548483"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19" name="TextBox 18">
                <a:extLst>
                  <a:ext uri="{FF2B5EF4-FFF2-40B4-BE49-F238E27FC236}">
                    <a16:creationId xmlns:a16="http://schemas.microsoft.com/office/drawing/2014/main" id="{C9972A55-0DE7-121C-ABFB-6D504F61322D}"/>
                  </a:ext>
                </a:extLst>
              </p:cNvPr>
              <p:cNvSpPr txBox="1">
                <a:spLocks noRot="1" noChangeAspect="1" noMove="1" noResize="1" noEditPoints="1" noAdjustHandles="1" noChangeArrowheads="1" noChangeShapeType="1" noTextEdit="1"/>
              </p:cNvSpPr>
              <p:nvPr/>
            </p:nvSpPr>
            <p:spPr>
              <a:xfrm>
                <a:off x="1577457" y="2970644"/>
                <a:ext cx="548483" cy="496674"/>
              </a:xfrm>
              <a:prstGeom prst="rect">
                <a:avLst/>
              </a:prstGeom>
              <a:blipFill>
                <a:blip r:embed="rId7"/>
                <a:stretch>
                  <a:fillRect l="-2222"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461B33A-BEDE-7E7A-F3B5-291D0AAAC3D6}"/>
                  </a:ext>
                </a:extLst>
              </p:cNvPr>
              <p:cNvSpPr txBox="1"/>
              <p:nvPr/>
            </p:nvSpPr>
            <p:spPr>
              <a:xfrm>
                <a:off x="2473849" y="3548624"/>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20" name="TextBox 19">
                <a:extLst>
                  <a:ext uri="{FF2B5EF4-FFF2-40B4-BE49-F238E27FC236}">
                    <a16:creationId xmlns:a16="http://schemas.microsoft.com/office/drawing/2014/main" id="{3461B33A-BEDE-7E7A-F3B5-291D0AAAC3D6}"/>
                  </a:ext>
                </a:extLst>
              </p:cNvPr>
              <p:cNvSpPr txBox="1">
                <a:spLocks noRot="1" noChangeAspect="1" noMove="1" noResize="1" noEditPoints="1" noAdjustHandles="1" noChangeArrowheads="1" noChangeShapeType="1" noTextEdit="1"/>
              </p:cNvSpPr>
              <p:nvPr/>
            </p:nvSpPr>
            <p:spPr>
              <a:xfrm>
                <a:off x="2473849" y="3548624"/>
                <a:ext cx="551177" cy="461665"/>
              </a:xfrm>
              <a:prstGeom prst="rect">
                <a:avLst/>
              </a:prstGeom>
              <a:blipFill>
                <a:blip r:embed="rId8"/>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792CB5B-39A3-AA49-0783-733131993094}"/>
                  </a:ext>
                </a:extLst>
              </p:cNvPr>
              <p:cNvSpPr txBox="1"/>
              <p:nvPr/>
            </p:nvSpPr>
            <p:spPr>
              <a:xfrm>
                <a:off x="3365125" y="3548624"/>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21" name="TextBox 20">
                <a:extLst>
                  <a:ext uri="{FF2B5EF4-FFF2-40B4-BE49-F238E27FC236}">
                    <a16:creationId xmlns:a16="http://schemas.microsoft.com/office/drawing/2014/main" id="{C792CB5B-39A3-AA49-0783-733131993094}"/>
                  </a:ext>
                </a:extLst>
              </p:cNvPr>
              <p:cNvSpPr txBox="1">
                <a:spLocks noRot="1" noChangeAspect="1" noMove="1" noResize="1" noEditPoints="1" noAdjustHandles="1" noChangeArrowheads="1" noChangeShapeType="1" noTextEdit="1"/>
              </p:cNvSpPr>
              <p:nvPr/>
            </p:nvSpPr>
            <p:spPr>
              <a:xfrm>
                <a:off x="3365125" y="3548624"/>
                <a:ext cx="558293" cy="461665"/>
              </a:xfrm>
              <a:prstGeom prst="rect">
                <a:avLst/>
              </a:prstGeom>
              <a:blipFill>
                <a:blip r:embed="rId9"/>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6500F6C-2F76-2B2A-208D-ABC28F0184FD}"/>
                  </a:ext>
                </a:extLst>
              </p:cNvPr>
              <p:cNvSpPr txBox="1"/>
              <p:nvPr/>
            </p:nvSpPr>
            <p:spPr>
              <a:xfrm>
                <a:off x="4263426" y="3548624"/>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22" name="TextBox 21">
                <a:extLst>
                  <a:ext uri="{FF2B5EF4-FFF2-40B4-BE49-F238E27FC236}">
                    <a16:creationId xmlns:a16="http://schemas.microsoft.com/office/drawing/2014/main" id="{56500F6C-2F76-2B2A-208D-ABC28F0184FD}"/>
                  </a:ext>
                </a:extLst>
              </p:cNvPr>
              <p:cNvSpPr txBox="1">
                <a:spLocks noRot="1" noChangeAspect="1" noMove="1" noResize="1" noEditPoints="1" noAdjustHandles="1" noChangeArrowheads="1" noChangeShapeType="1" noTextEdit="1"/>
              </p:cNvSpPr>
              <p:nvPr/>
            </p:nvSpPr>
            <p:spPr>
              <a:xfrm>
                <a:off x="4263426" y="3548624"/>
                <a:ext cx="540661" cy="461665"/>
              </a:xfrm>
              <a:prstGeom prst="rect">
                <a:avLst/>
              </a:prstGeom>
              <a:blipFill>
                <a:blip r:embed="rId10"/>
                <a:stretch>
                  <a:fillRect l="-2247"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9783D53-2655-D8CA-7B2C-32D254237073}"/>
                  </a:ext>
                </a:extLst>
              </p:cNvPr>
              <p:cNvSpPr txBox="1"/>
              <p:nvPr/>
            </p:nvSpPr>
            <p:spPr>
              <a:xfrm>
                <a:off x="5144184" y="3548624"/>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23" name="TextBox 22">
                <a:extLst>
                  <a:ext uri="{FF2B5EF4-FFF2-40B4-BE49-F238E27FC236}">
                    <a16:creationId xmlns:a16="http://schemas.microsoft.com/office/drawing/2014/main" id="{F9783D53-2655-D8CA-7B2C-32D254237073}"/>
                  </a:ext>
                </a:extLst>
              </p:cNvPr>
              <p:cNvSpPr txBox="1">
                <a:spLocks noRot="1" noChangeAspect="1" noMove="1" noResize="1" noEditPoints="1" noAdjustHandles="1" noChangeArrowheads="1" noChangeShapeType="1" noTextEdit="1"/>
              </p:cNvSpPr>
              <p:nvPr/>
            </p:nvSpPr>
            <p:spPr>
              <a:xfrm>
                <a:off x="5144184" y="3548624"/>
                <a:ext cx="547779" cy="461665"/>
              </a:xfrm>
              <a:prstGeom prst="rect">
                <a:avLst/>
              </a:prstGeom>
              <a:blipFill>
                <a:blip r:embed="rId11"/>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2B586E9-B546-87F3-CDC5-B466BCE6D8C1}"/>
                  </a:ext>
                </a:extLst>
              </p:cNvPr>
              <p:cNvSpPr txBox="1"/>
              <p:nvPr/>
            </p:nvSpPr>
            <p:spPr>
              <a:xfrm>
                <a:off x="6142320" y="3548624"/>
                <a:ext cx="442749"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𝒃</m:t>
                      </m:r>
                    </m:oMath>
                  </m:oMathPara>
                </a14:m>
                <a:endParaRPr lang="en-US" b="1" dirty="0"/>
              </a:p>
            </p:txBody>
          </p:sp>
        </mc:Choice>
        <mc:Fallback xmlns="">
          <p:sp>
            <p:nvSpPr>
              <p:cNvPr id="25" name="TextBox 24">
                <a:extLst>
                  <a:ext uri="{FF2B5EF4-FFF2-40B4-BE49-F238E27FC236}">
                    <a16:creationId xmlns:a16="http://schemas.microsoft.com/office/drawing/2014/main" id="{E2B586E9-B546-87F3-CDC5-B466BCE6D8C1}"/>
                  </a:ext>
                </a:extLst>
              </p:cNvPr>
              <p:cNvSpPr txBox="1">
                <a:spLocks noRot="1" noChangeAspect="1" noMove="1" noResize="1" noEditPoints="1" noAdjustHandles="1" noChangeArrowheads="1" noChangeShapeType="1" noTextEdit="1"/>
              </p:cNvSpPr>
              <p:nvPr/>
            </p:nvSpPr>
            <p:spPr>
              <a:xfrm>
                <a:off x="6142320" y="3548624"/>
                <a:ext cx="442749" cy="461665"/>
              </a:xfrm>
              <a:prstGeom prst="rect">
                <a:avLst/>
              </a:prstGeom>
              <a:blipFill>
                <a:blip r:embed="rId12"/>
                <a:stretch>
                  <a:fillRect l="-555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55AF7C-1A95-F7C9-BC6C-88E838E29EC4}"/>
                  </a:ext>
                </a:extLst>
              </p:cNvPr>
              <p:cNvSpPr txBox="1"/>
              <p:nvPr/>
            </p:nvSpPr>
            <p:spPr>
              <a:xfrm>
                <a:off x="2536879" y="412919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5" name="TextBox 4">
                <a:extLst>
                  <a:ext uri="{FF2B5EF4-FFF2-40B4-BE49-F238E27FC236}">
                    <a16:creationId xmlns:a16="http://schemas.microsoft.com/office/drawing/2014/main" id="{3455AF7C-1A95-F7C9-BC6C-88E838E29EC4}"/>
                  </a:ext>
                </a:extLst>
              </p:cNvPr>
              <p:cNvSpPr txBox="1">
                <a:spLocks noRot="1" noChangeAspect="1" noMove="1" noResize="1" noEditPoints="1" noAdjustHandles="1" noChangeArrowheads="1" noChangeShapeType="1" noTextEdit="1"/>
              </p:cNvSpPr>
              <p:nvPr/>
            </p:nvSpPr>
            <p:spPr>
              <a:xfrm>
                <a:off x="2536879" y="4129192"/>
                <a:ext cx="425116" cy="461665"/>
              </a:xfrm>
              <a:prstGeom prst="rect">
                <a:avLst/>
              </a:prstGeom>
              <a:blipFill>
                <a:blip r:embed="rId13"/>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1C5848-8463-8682-56F2-252EFE37EF3B}"/>
                  </a:ext>
                </a:extLst>
              </p:cNvPr>
              <p:cNvSpPr txBox="1"/>
              <p:nvPr/>
            </p:nvSpPr>
            <p:spPr>
              <a:xfrm>
                <a:off x="3431713" y="412919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a:latin typeface="Cambria Math" panose="02040503050406030204" pitchFamily="18" charset="0"/>
                        </a:rPr>
                        <m:t>1</m:t>
                      </m:r>
                    </m:oMath>
                  </m:oMathPara>
                </a14:m>
                <a:endParaRPr lang="en-IN" sz="2400" dirty="0"/>
              </a:p>
            </p:txBody>
          </p:sp>
        </mc:Choice>
        <mc:Fallback xmlns="">
          <p:sp>
            <p:nvSpPr>
              <p:cNvPr id="10" name="TextBox 9">
                <a:extLst>
                  <a:ext uri="{FF2B5EF4-FFF2-40B4-BE49-F238E27FC236}">
                    <a16:creationId xmlns:a16="http://schemas.microsoft.com/office/drawing/2014/main" id="{131C5848-8463-8682-56F2-252EFE37EF3B}"/>
                  </a:ext>
                </a:extLst>
              </p:cNvPr>
              <p:cNvSpPr txBox="1">
                <a:spLocks noRot="1" noChangeAspect="1" noMove="1" noResize="1" noEditPoints="1" noAdjustHandles="1" noChangeArrowheads="1" noChangeShapeType="1" noTextEdit="1"/>
              </p:cNvSpPr>
              <p:nvPr/>
            </p:nvSpPr>
            <p:spPr>
              <a:xfrm>
                <a:off x="3431713" y="4129192"/>
                <a:ext cx="425116" cy="461665"/>
              </a:xfrm>
              <a:prstGeom prst="rect">
                <a:avLst/>
              </a:prstGeom>
              <a:blipFill>
                <a:blip r:embed="rId1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E47717A-02C1-1E80-C7AF-4924AF179F54}"/>
                  </a:ext>
                </a:extLst>
              </p:cNvPr>
              <p:cNvSpPr txBox="1"/>
              <p:nvPr/>
            </p:nvSpPr>
            <p:spPr>
              <a:xfrm>
                <a:off x="4321198" y="412919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12" name="TextBox 11">
                <a:extLst>
                  <a:ext uri="{FF2B5EF4-FFF2-40B4-BE49-F238E27FC236}">
                    <a16:creationId xmlns:a16="http://schemas.microsoft.com/office/drawing/2014/main" id="{8E47717A-02C1-1E80-C7AF-4924AF179F54}"/>
                  </a:ext>
                </a:extLst>
              </p:cNvPr>
              <p:cNvSpPr txBox="1">
                <a:spLocks noRot="1" noChangeAspect="1" noMove="1" noResize="1" noEditPoints="1" noAdjustHandles="1" noChangeArrowheads="1" noChangeShapeType="1" noTextEdit="1"/>
              </p:cNvSpPr>
              <p:nvPr/>
            </p:nvSpPr>
            <p:spPr>
              <a:xfrm>
                <a:off x="4321198" y="4129192"/>
                <a:ext cx="425116" cy="461665"/>
              </a:xfrm>
              <a:prstGeom prst="rect">
                <a:avLst/>
              </a:prstGeom>
              <a:blipFill>
                <a:blip r:embed="rId1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D48818-32DE-5606-AAFB-BB3CDD14ACE7}"/>
                  </a:ext>
                </a:extLst>
              </p:cNvPr>
              <p:cNvSpPr txBox="1"/>
              <p:nvPr/>
            </p:nvSpPr>
            <p:spPr>
              <a:xfrm>
                <a:off x="5205515" y="412919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4" name="TextBox 23">
                <a:extLst>
                  <a:ext uri="{FF2B5EF4-FFF2-40B4-BE49-F238E27FC236}">
                    <a16:creationId xmlns:a16="http://schemas.microsoft.com/office/drawing/2014/main" id="{DFD48818-32DE-5606-AAFB-BB3CDD14ACE7}"/>
                  </a:ext>
                </a:extLst>
              </p:cNvPr>
              <p:cNvSpPr txBox="1">
                <a:spLocks noRot="1" noChangeAspect="1" noMove="1" noResize="1" noEditPoints="1" noAdjustHandles="1" noChangeArrowheads="1" noChangeShapeType="1" noTextEdit="1"/>
              </p:cNvSpPr>
              <p:nvPr/>
            </p:nvSpPr>
            <p:spPr>
              <a:xfrm>
                <a:off x="5205515" y="4129192"/>
                <a:ext cx="425116" cy="461665"/>
              </a:xfrm>
              <a:prstGeom prst="rect">
                <a:avLst/>
              </a:prstGeom>
              <a:blipFill>
                <a:blip r:embed="rId1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74362F3-FACE-A58F-EE1E-D48ADF2DFCC5}"/>
                  </a:ext>
                </a:extLst>
              </p:cNvPr>
              <p:cNvSpPr txBox="1"/>
              <p:nvPr/>
            </p:nvSpPr>
            <p:spPr>
              <a:xfrm>
                <a:off x="2536879" y="464733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m:t>
                      </m:r>
                    </m:oMath>
                  </m:oMathPara>
                </a14:m>
                <a:endParaRPr lang="en-IN" sz="2400" dirty="0"/>
              </a:p>
            </p:txBody>
          </p:sp>
        </mc:Choice>
        <mc:Fallback xmlns="">
          <p:sp>
            <p:nvSpPr>
              <p:cNvPr id="26" name="TextBox 25">
                <a:extLst>
                  <a:ext uri="{FF2B5EF4-FFF2-40B4-BE49-F238E27FC236}">
                    <a16:creationId xmlns:a16="http://schemas.microsoft.com/office/drawing/2014/main" id="{974362F3-FACE-A58F-EE1E-D48ADF2DFCC5}"/>
                  </a:ext>
                </a:extLst>
              </p:cNvPr>
              <p:cNvSpPr txBox="1">
                <a:spLocks noRot="1" noChangeAspect="1" noMove="1" noResize="1" noEditPoints="1" noAdjustHandles="1" noChangeArrowheads="1" noChangeShapeType="1" noTextEdit="1"/>
              </p:cNvSpPr>
              <p:nvPr/>
            </p:nvSpPr>
            <p:spPr>
              <a:xfrm>
                <a:off x="2536879" y="4647332"/>
                <a:ext cx="425116" cy="461665"/>
              </a:xfrm>
              <a:prstGeom prst="rect">
                <a:avLst/>
              </a:prstGeom>
              <a:blipFill>
                <a:blip r:embed="rId1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470DECA-F966-D98C-17F2-EE15CA9A473E}"/>
                  </a:ext>
                </a:extLst>
              </p:cNvPr>
              <p:cNvSpPr txBox="1"/>
              <p:nvPr/>
            </p:nvSpPr>
            <p:spPr>
              <a:xfrm>
                <a:off x="3431713" y="464733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a:latin typeface="Cambria Math" panose="02040503050406030204" pitchFamily="18" charset="0"/>
                        </a:rPr>
                        <m:t>1</m:t>
                      </m:r>
                    </m:oMath>
                  </m:oMathPara>
                </a14:m>
                <a:endParaRPr lang="en-IN" sz="2400" dirty="0"/>
              </a:p>
            </p:txBody>
          </p:sp>
        </mc:Choice>
        <mc:Fallback xmlns="">
          <p:sp>
            <p:nvSpPr>
              <p:cNvPr id="27" name="TextBox 26">
                <a:extLst>
                  <a:ext uri="{FF2B5EF4-FFF2-40B4-BE49-F238E27FC236}">
                    <a16:creationId xmlns:a16="http://schemas.microsoft.com/office/drawing/2014/main" id="{F470DECA-F966-D98C-17F2-EE15CA9A473E}"/>
                  </a:ext>
                </a:extLst>
              </p:cNvPr>
              <p:cNvSpPr txBox="1">
                <a:spLocks noRot="1" noChangeAspect="1" noMove="1" noResize="1" noEditPoints="1" noAdjustHandles="1" noChangeArrowheads="1" noChangeShapeType="1" noTextEdit="1"/>
              </p:cNvSpPr>
              <p:nvPr/>
            </p:nvSpPr>
            <p:spPr>
              <a:xfrm>
                <a:off x="3431713" y="4647332"/>
                <a:ext cx="425116" cy="461665"/>
              </a:xfrm>
              <a:prstGeom prst="rect">
                <a:avLst/>
              </a:prstGeom>
              <a:blipFill>
                <a:blip r:embed="rId18"/>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41ECF1B-5823-021B-BD9D-0B2EF23C7DA5}"/>
                  </a:ext>
                </a:extLst>
              </p:cNvPr>
              <p:cNvSpPr txBox="1"/>
              <p:nvPr/>
            </p:nvSpPr>
            <p:spPr>
              <a:xfrm>
                <a:off x="4321198" y="464733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8" name="TextBox 27">
                <a:extLst>
                  <a:ext uri="{FF2B5EF4-FFF2-40B4-BE49-F238E27FC236}">
                    <a16:creationId xmlns:a16="http://schemas.microsoft.com/office/drawing/2014/main" id="{D41ECF1B-5823-021B-BD9D-0B2EF23C7DA5}"/>
                  </a:ext>
                </a:extLst>
              </p:cNvPr>
              <p:cNvSpPr txBox="1">
                <a:spLocks noRot="1" noChangeAspect="1" noMove="1" noResize="1" noEditPoints="1" noAdjustHandles="1" noChangeArrowheads="1" noChangeShapeType="1" noTextEdit="1"/>
              </p:cNvSpPr>
              <p:nvPr/>
            </p:nvSpPr>
            <p:spPr>
              <a:xfrm>
                <a:off x="4321198" y="4647332"/>
                <a:ext cx="425116" cy="461665"/>
              </a:xfrm>
              <a:prstGeom prst="rect">
                <a:avLst/>
              </a:prstGeom>
              <a:blipFill>
                <a:blip r:embed="rId1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C55AD72-5894-E61B-DA40-3EE8B0961008}"/>
                  </a:ext>
                </a:extLst>
              </p:cNvPr>
              <p:cNvSpPr txBox="1"/>
              <p:nvPr/>
            </p:nvSpPr>
            <p:spPr>
              <a:xfrm>
                <a:off x="5205515" y="464733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9" name="TextBox 28">
                <a:extLst>
                  <a:ext uri="{FF2B5EF4-FFF2-40B4-BE49-F238E27FC236}">
                    <a16:creationId xmlns:a16="http://schemas.microsoft.com/office/drawing/2014/main" id="{9C55AD72-5894-E61B-DA40-3EE8B0961008}"/>
                  </a:ext>
                </a:extLst>
              </p:cNvPr>
              <p:cNvSpPr txBox="1">
                <a:spLocks noRot="1" noChangeAspect="1" noMove="1" noResize="1" noEditPoints="1" noAdjustHandles="1" noChangeArrowheads="1" noChangeShapeType="1" noTextEdit="1"/>
              </p:cNvSpPr>
              <p:nvPr/>
            </p:nvSpPr>
            <p:spPr>
              <a:xfrm>
                <a:off x="5205515" y="4647332"/>
                <a:ext cx="425116" cy="461665"/>
              </a:xfrm>
              <a:prstGeom prst="rect">
                <a:avLst/>
              </a:prstGeom>
              <a:blipFill>
                <a:blip r:embed="rId2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737079C-22B6-9875-44C1-CEE7D5FA303E}"/>
                  </a:ext>
                </a:extLst>
              </p:cNvPr>
              <p:cNvSpPr txBox="1"/>
              <p:nvPr/>
            </p:nvSpPr>
            <p:spPr>
              <a:xfrm>
                <a:off x="5981218" y="4129192"/>
                <a:ext cx="76495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450</m:t>
                      </m:r>
                    </m:oMath>
                  </m:oMathPara>
                </a14:m>
                <a:endParaRPr lang="en-IN" sz="2400" dirty="0"/>
              </a:p>
            </p:txBody>
          </p:sp>
        </mc:Choice>
        <mc:Fallback xmlns="">
          <p:sp>
            <p:nvSpPr>
              <p:cNvPr id="30" name="TextBox 29">
                <a:extLst>
                  <a:ext uri="{FF2B5EF4-FFF2-40B4-BE49-F238E27FC236}">
                    <a16:creationId xmlns:a16="http://schemas.microsoft.com/office/drawing/2014/main" id="{7737079C-22B6-9875-44C1-CEE7D5FA303E}"/>
                  </a:ext>
                </a:extLst>
              </p:cNvPr>
              <p:cNvSpPr txBox="1">
                <a:spLocks noRot="1" noChangeAspect="1" noMove="1" noResize="1" noEditPoints="1" noAdjustHandles="1" noChangeArrowheads="1" noChangeShapeType="1" noTextEdit="1"/>
              </p:cNvSpPr>
              <p:nvPr/>
            </p:nvSpPr>
            <p:spPr>
              <a:xfrm>
                <a:off x="5981218" y="4129192"/>
                <a:ext cx="764953" cy="461665"/>
              </a:xfrm>
              <a:prstGeom prst="rect">
                <a:avLst/>
              </a:prstGeom>
              <a:blipFill>
                <a:blip r:embed="rId21"/>
                <a:stretch>
                  <a:fillRect l="-238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97D3743-1E92-437C-5525-64189EE5B80F}"/>
                  </a:ext>
                </a:extLst>
              </p:cNvPr>
              <p:cNvSpPr txBox="1"/>
              <p:nvPr/>
            </p:nvSpPr>
            <p:spPr>
              <a:xfrm>
                <a:off x="5981218" y="4647332"/>
                <a:ext cx="76495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600</m:t>
                      </m:r>
                    </m:oMath>
                  </m:oMathPara>
                </a14:m>
                <a:endParaRPr lang="en-IN" sz="2400" dirty="0"/>
              </a:p>
            </p:txBody>
          </p:sp>
        </mc:Choice>
        <mc:Fallback xmlns="">
          <p:sp>
            <p:nvSpPr>
              <p:cNvPr id="31" name="TextBox 30">
                <a:extLst>
                  <a:ext uri="{FF2B5EF4-FFF2-40B4-BE49-F238E27FC236}">
                    <a16:creationId xmlns:a16="http://schemas.microsoft.com/office/drawing/2014/main" id="{897D3743-1E92-437C-5525-64189EE5B80F}"/>
                  </a:ext>
                </a:extLst>
              </p:cNvPr>
              <p:cNvSpPr txBox="1">
                <a:spLocks noRot="1" noChangeAspect="1" noMove="1" noResize="1" noEditPoints="1" noAdjustHandles="1" noChangeArrowheads="1" noChangeShapeType="1" noTextEdit="1"/>
              </p:cNvSpPr>
              <p:nvPr/>
            </p:nvSpPr>
            <p:spPr>
              <a:xfrm>
                <a:off x="5981218" y="4647332"/>
                <a:ext cx="764953" cy="461665"/>
              </a:xfrm>
              <a:prstGeom prst="rect">
                <a:avLst/>
              </a:prstGeom>
              <a:blipFill>
                <a:blip r:embed="rId22"/>
                <a:stretch>
                  <a:fillRect l="-158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8424B59-5B51-DE15-8FFB-1120401B332D}"/>
                  </a:ext>
                </a:extLst>
              </p:cNvPr>
              <p:cNvSpPr txBox="1"/>
              <p:nvPr/>
            </p:nvSpPr>
            <p:spPr>
              <a:xfrm>
                <a:off x="2536879" y="300565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32" name="TextBox 31">
                <a:extLst>
                  <a:ext uri="{FF2B5EF4-FFF2-40B4-BE49-F238E27FC236}">
                    <a16:creationId xmlns:a16="http://schemas.microsoft.com/office/drawing/2014/main" id="{58424B59-5B51-DE15-8FFB-1120401B332D}"/>
                  </a:ext>
                </a:extLst>
              </p:cNvPr>
              <p:cNvSpPr txBox="1">
                <a:spLocks noRot="1" noChangeAspect="1" noMove="1" noResize="1" noEditPoints="1" noAdjustHandles="1" noChangeArrowheads="1" noChangeShapeType="1" noTextEdit="1"/>
              </p:cNvSpPr>
              <p:nvPr/>
            </p:nvSpPr>
            <p:spPr>
              <a:xfrm>
                <a:off x="2536879" y="3005653"/>
                <a:ext cx="425116" cy="461665"/>
              </a:xfrm>
              <a:prstGeom prst="rect">
                <a:avLst/>
              </a:prstGeom>
              <a:blipFill>
                <a:blip r:embed="rId23"/>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7818185-CE8B-D4AD-2131-FBE8FF5A3686}"/>
                  </a:ext>
                </a:extLst>
              </p:cNvPr>
              <p:cNvSpPr txBox="1"/>
              <p:nvPr/>
            </p:nvSpPr>
            <p:spPr>
              <a:xfrm>
                <a:off x="3431713" y="300565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4</m:t>
                      </m:r>
                    </m:oMath>
                  </m:oMathPara>
                </a14:m>
                <a:endParaRPr lang="en-IN" sz="2400" dirty="0"/>
              </a:p>
            </p:txBody>
          </p:sp>
        </mc:Choice>
        <mc:Fallback xmlns="">
          <p:sp>
            <p:nvSpPr>
              <p:cNvPr id="33" name="TextBox 32">
                <a:extLst>
                  <a:ext uri="{FF2B5EF4-FFF2-40B4-BE49-F238E27FC236}">
                    <a16:creationId xmlns:a16="http://schemas.microsoft.com/office/drawing/2014/main" id="{47818185-CE8B-D4AD-2131-FBE8FF5A3686}"/>
                  </a:ext>
                </a:extLst>
              </p:cNvPr>
              <p:cNvSpPr txBox="1">
                <a:spLocks noRot="1" noChangeAspect="1" noMove="1" noResize="1" noEditPoints="1" noAdjustHandles="1" noChangeArrowheads="1" noChangeShapeType="1" noTextEdit="1"/>
              </p:cNvSpPr>
              <p:nvPr/>
            </p:nvSpPr>
            <p:spPr>
              <a:xfrm>
                <a:off x="3431713" y="3005653"/>
                <a:ext cx="425116" cy="461665"/>
              </a:xfrm>
              <a:prstGeom prst="rect">
                <a:avLst/>
              </a:prstGeom>
              <a:blipFill>
                <a:blip r:embed="rId2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5480423-132C-E4F3-544E-D741AC7D7E6D}"/>
                  </a:ext>
                </a:extLst>
              </p:cNvPr>
              <p:cNvSpPr txBox="1"/>
              <p:nvPr/>
            </p:nvSpPr>
            <p:spPr>
              <a:xfrm>
                <a:off x="4321198" y="300565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4" name="TextBox 33">
                <a:extLst>
                  <a:ext uri="{FF2B5EF4-FFF2-40B4-BE49-F238E27FC236}">
                    <a16:creationId xmlns:a16="http://schemas.microsoft.com/office/drawing/2014/main" id="{E5480423-132C-E4F3-544E-D741AC7D7E6D}"/>
                  </a:ext>
                </a:extLst>
              </p:cNvPr>
              <p:cNvSpPr txBox="1">
                <a:spLocks noRot="1" noChangeAspect="1" noMove="1" noResize="1" noEditPoints="1" noAdjustHandles="1" noChangeArrowheads="1" noChangeShapeType="1" noTextEdit="1"/>
              </p:cNvSpPr>
              <p:nvPr/>
            </p:nvSpPr>
            <p:spPr>
              <a:xfrm>
                <a:off x="4321198" y="3005653"/>
                <a:ext cx="425116" cy="461665"/>
              </a:xfrm>
              <a:prstGeom prst="rect">
                <a:avLst/>
              </a:prstGeom>
              <a:blipFill>
                <a:blip r:embed="rId2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80A007A-2956-0DAB-8B09-DBB3FDD2FE4B}"/>
                  </a:ext>
                </a:extLst>
              </p:cNvPr>
              <p:cNvSpPr txBox="1"/>
              <p:nvPr/>
            </p:nvSpPr>
            <p:spPr>
              <a:xfrm>
                <a:off x="5205515" y="300565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5" name="TextBox 34">
                <a:extLst>
                  <a:ext uri="{FF2B5EF4-FFF2-40B4-BE49-F238E27FC236}">
                    <a16:creationId xmlns:a16="http://schemas.microsoft.com/office/drawing/2014/main" id="{E80A007A-2956-0DAB-8B09-DBB3FDD2FE4B}"/>
                  </a:ext>
                </a:extLst>
              </p:cNvPr>
              <p:cNvSpPr txBox="1">
                <a:spLocks noRot="1" noChangeAspect="1" noMove="1" noResize="1" noEditPoints="1" noAdjustHandles="1" noChangeArrowheads="1" noChangeShapeType="1" noTextEdit="1"/>
              </p:cNvSpPr>
              <p:nvPr/>
            </p:nvSpPr>
            <p:spPr>
              <a:xfrm>
                <a:off x="5205515" y="3005653"/>
                <a:ext cx="425116" cy="461665"/>
              </a:xfrm>
              <a:prstGeom prst="rect">
                <a:avLst/>
              </a:prstGeom>
              <a:blipFill>
                <a:blip r:embed="rId26"/>
                <a:stretch>
                  <a:fillRect l="-2857"/>
                </a:stretch>
              </a:blipFill>
            </p:spPr>
            <p:txBody>
              <a:bodyPr/>
              <a:lstStyle/>
              <a:p>
                <a:r>
                  <a:rPr lang="en-IN">
                    <a:noFill/>
                  </a:rPr>
                  <a:t> </a:t>
                </a:r>
              </a:p>
            </p:txBody>
          </p:sp>
        </mc:Fallback>
      </mc:AlternateContent>
      <p:cxnSp>
        <p:nvCxnSpPr>
          <p:cNvPr id="11" name="Straight Connector 10">
            <a:extLst>
              <a:ext uri="{FF2B5EF4-FFF2-40B4-BE49-F238E27FC236}">
                <a16:creationId xmlns:a16="http://schemas.microsoft.com/office/drawing/2014/main" id="{96927D2A-61B3-81CB-AC75-CD3EEAB988A0}"/>
              </a:ext>
            </a:extLst>
          </p:cNvPr>
          <p:cNvCxnSpPr>
            <a:cxnSpLocks/>
          </p:cNvCxnSpPr>
          <p:nvPr/>
        </p:nvCxnSpPr>
        <p:spPr>
          <a:xfrm>
            <a:off x="523341" y="5113612"/>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7AD05B0-5205-6323-FCD4-25815690369F}"/>
                  </a:ext>
                </a:extLst>
              </p:cNvPr>
              <p:cNvSpPr txBox="1"/>
              <p:nvPr/>
            </p:nvSpPr>
            <p:spPr>
              <a:xfrm>
                <a:off x="1576655" y="5171853"/>
                <a:ext cx="550087"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𝒁</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13" name="TextBox 12">
                <a:extLst>
                  <a:ext uri="{FF2B5EF4-FFF2-40B4-BE49-F238E27FC236}">
                    <a16:creationId xmlns:a16="http://schemas.microsoft.com/office/drawing/2014/main" id="{77AD05B0-5205-6323-FCD4-25815690369F}"/>
                  </a:ext>
                </a:extLst>
              </p:cNvPr>
              <p:cNvSpPr txBox="1">
                <a:spLocks noRot="1" noChangeAspect="1" noMove="1" noResize="1" noEditPoints="1" noAdjustHandles="1" noChangeArrowheads="1" noChangeShapeType="1" noTextEdit="1"/>
              </p:cNvSpPr>
              <p:nvPr/>
            </p:nvSpPr>
            <p:spPr>
              <a:xfrm>
                <a:off x="1576655" y="5171853"/>
                <a:ext cx="550087" cy="496674"/>
              </a:xfrm>
              <a:prstGeom prst="rect">
                <a:avLst/>
              </a:prstGeom>
              <a:blipFill>
                <a:blip r:embed="rId27"/>
                <a:stretch>
                  <a:fillRect l="-3333"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52D0543-BADD-2FC7-4576-188D23DFFFBF}"/>
                  </a:ext>
                </a:extLst>
              </p:cNvPr>
              <p:cNvSpPr txBox="1"/>
              <p:nvPr/>
            </p:nvSpPr>
            <p:spPr>
              <a:xfrm>
                <a:off x="2536879" y="518935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6" name="TextBox 35">
                <a:extLst>
                  <a:ext uri="{FF2B5EF4-FFF2-40B4-BE49-F238E27FC236}">
                    <a16:creationId xmlns:a16="http://schemas.microsoft.com/office/drawing/2014/main" id="{352D0543-BADD-2FC7-4576-188D23DFFFBF}"/>
                  </a:ext>
                </a:extLst>
              </p:cNvPr>
              <p:cNvSpPr txBox="1">
                <a:spLocks noRot="1" noChangeAspect="1" noMove="1" noResize="1" noEditPoints="1" noAdjustHandles="1" noChangeArrowheads="1" noChangeShapeType="1" noTextEdit="1"/>
              </p:cNvSpPr>
              <p:nvPr/>
            </p:nvSpPr>
            <p:spPr>
              <a:xfrm>
                <a:off x="2536879" y="5189358"/>
                <a:ext cx="425116" cy="461665"/>
              </a:xfrm>
              <a:prstGeom prst="rect">
                <a:avLst/>
              </a:prstGeom>
              <a:blipFill>
                <a:blip r:embed="rId28"/>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A5265F-8CE6-88CA-7760-CE9B60F4BDD3}"/>
                  </a:ext>
                </a:extLst>
              </p:cNvPr>
              <p:cNvSpPr txBox="1"/>
              <p:nvPr/>
            </p:nvSpPr>
            <p:spPr>
              <a:xfrm>
                <a:off x="3431713" y="518935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0</m:t>
                      </m:r>
                    </m:oMath>
                  </m:oMathPara>
                </a14:m>
                <a:endParaRPr lang="en-IN" sz="2400" dirty="0"/>
              </a:p>
            </p:txBody>
          </p:sp>
        </mc:Choice>
        <mc:Fallback xmlns="">
          <p:sp>
            <p:nvSpPr>
              <p:cNvPr id="37" name="TextBox 36">
                <a:extLst>
                  <a:ext uri="{FF2B5EF4-FFF2-40B4-BE49-F238E27FC236}">
                    <a16:creationId xmlns:a16="http://schemas.microsoft.com/office/drawing/2014/main" id="{CAA5265F-8CE6-88CA-7760-CE9B60F4BDD3}"/>
                  </a:ext>
                </a:extLst>
              </p:cNvPr>
              <p:cNvSpPr txBox="1">
                <a:spLocks noRot="1" noChangeAspect="1" noMove="1" noResize="1" noEditPoints="1" noAdjustHandles="1" noChangeArrowheads="1" noChangeShapeType="1" noTextEdit="1"/>
              </p:cNvSpPr>
              <p:nvPr/>
            </p:nvSpPr>
            <p:spPr>
              <a:xfrm>
                <a:off x="3431713" y="5189358"/>
                <a:ext cx="425116" cy="461665"/>
              </a:xfrm>
              <a:prstGeom prst="rect">
                <a:avLst/>
              </a:prstGeom>
              <a:blipFill>
                <a:blip r:embed="rId2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1EEE7BF-5A80-C232-AC78-3CFE7B9F31A0}"/>
                  </a:ext>
                </a:extLst>
              </p:cNvPr>
              <p:cNvSpPr txBox="1"/>
              <p:nvPr/>
            </p:nvSpPr>
            <p:spPr>
              <a:xfrm>
                <a:off x="4321198" y="518935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8" name="TextBox 37">
                <a:extLst>
                  <a:ext uri="{FF2B5EF4-FFF2-40B4-BE49-F238E27FC236}">
                    <a16:creationId xmlns:a16="http://schemas.microsoft.com/office/drawing/2014/main" id="{B1EEE7BF-5A80-C232-AC78-3CFE7B9F31A0}"/>
                  </a:ext>
                </a:extLst>
              </p:cNvPr>
              <p:cNvSpPr txBox="1">
                <a:spLocks noRot="1" noChangeAspect="1" noMove="1" noResize="1" noEditPoints="1" noAdjustHandles="1" noChangeArrowheads="1" noChangeShapeType="1" noTextEdit="1"/>
              </p:cNvSpPr>
              <p:nvPr/>
            </p:nvSpPr>
            <p:spPr>
              <a:xfrm>
                <a:off x="4321198" y="5189358"/>
                <a:ext cx="425116" cy="461665"/>
              </a:xfrm>
              <a:prstGeom prst="rect">
                <a:avLst/>
              </a:prstGeom>
              <a:blipFill>
                <a:blip r:embed="rId3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A9C8B53-5698-62AA-1F14-4CF34D81E57B}"/>
                  </a:ext>
                </a:extLst>
              </p:cNvPr>
              <p:cNvSpPr txBox="1"/>
              <p:nvPr/>
            </p:nvSpPr>
            <p:spPr>
              <a:xfrm>
                <a:off x="5205515" y="518935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43" name="TextBox 42">
                <a:extLst>
                  <a:ext uri="{FF2B5EF4-FFF2-40B4-BE49-F238E27FC236}">
                    <a16:creationId xmlns:a16="http://schemas.microsoft.com/office/drawing/2014/main" id="{8A9C8B53-5698-62AA-1F14-4CF34D81E57B}"/>
                  </a:ext>
                </a:extLst>
              </p:cNvPr>
              <p:cNvSpPr txBox="1">
                <a:spLocks noRot="1" noChangeAspect="1" noMove="1" noResize="1" noEditPoints="1" noAdjustHandles="1" noChangeArrowheads="1" noChangeShapeType="1" noTextEdit="1"/>
              </p:cNvSpPr>
              <p:nvPr/>
            </p:nvSpPr>
            <p:spPr>
              <a:xfrm>
                <a:off x="5205515" y="5189358"/>
                <a:ext cx="425116" cy="461665"/>
              </a:xfrm>
              <a:prstGeom prst="rect">
                <a:avLst/>
              </a:prstGeom>
              <a:blipFill>
                <a:blip r:embed="rId31"/>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3BE5010-5765-ED00-0D83-95264DC78C82}"/>
                  </a:ext>
                </a:extLst>
              </p:cNvPr>
              <p:cNvSpPr txBox="1"/>
              <p:nvPr/>
            </p:nvSpPr>
            <p:spPr>
              <a:xfrm>
                <a:off x="6135106" y="5189357"/>
                <a:ext cx="439544"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1" i="1" smtClean="0">
                          <a:solidFill>
                            <a:srgbClr val="C00000"/>
                          </a:solidFill>
                          <a:effectLst/>
                          <a:latin typeface="Cambria Math" panose="02040503050406030204" pitchFamily="18" charset="0"/>
                        </a:rPr>
                        <m:t>𝟎</m:t>
                      </m:r>
                    </m:oMath>
                  </m:oMathPara>
                </a14:m>
                <a:endParaRPr lang="en-IN" sz="2400" b="1" dirty="0">
                  <a:solidFill>
                    <a:srgbClr val="C00000"/>
                  </a:solidFill>
                  <a:effectLst/>
                </a:endParaRPr>
              </a:p>
            </p:txBody>
          </p:sp>
        </mc:Choice>
        <mc:Fallback xmlns="">
          <p:sp>
            <p:nvSpPr>
              <p:cNvPr id="46" name="TextBox 45">
                <a:extLst>
                  <a:ext uri="{FF2B5EF4-FFF2-40B4-BE49-F238E27FC236}">
                    <a16:creationId xmlns:a16="http://schemas.microsoft.com/office/drawing/2014/main" id="{C3BE5010-5765-ED00-0D83-95264DC78C82}"/>
                  </a:ext>
                </a:extLst>
              </p:cNvPr>
              <p:cNvSpPr txBox="1">
                <a:spLocks noRot="1" noChangeAspect="1" noMove="1" noResize="1" noEditPoints="1" noAdjustHandles="1" noChangeArrowheads="1" noChangeShapeType="1" noTextEdit="1"/>
              </p:cNvSpPr>
              <p:nvPr/>
            </p:nvSpPr>
            <p:spPr>
              <a:xfrm>
                <a:off x="6135106" y="5189357"/>
                <a:ext cx="439544" cy="461665"/>
              </a:xfrm>
              <a:prstGeom prst="rect">
                <a:avLst/>
              </a:prstGeom>
              <a:blipFill>
                <a:blip r:embed="rId32"/>
                <a:stretch>
                  <a:fillRect l="-274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E1711C37-7B48-0673-9909-9E0DDE8E09C3}"/>
                  </a:ext>
                </a:extLst>
              </p:cNvPr>
              <p:cNvSpPr txBox="1"/>
              <p:nvPr/>
            </p:nvSpPr>
            <p:spPr>
              <a:xfrm>
                <a:off x="1220570" y="5621872"/>
                <a:ext cx="1209434"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solidFill>
                                <a:srgbClr val="0070C0"/>
                              </a:solidFill>
                              <a:latin typeface="Cambria Math" panose="02040503050406030204" pitchFamily="18" charset="0"/>
                            </a:rPr>
                          </m:ctrlPr>
                        </m:sSubPr>
                        <m:e>
                          <m:sSub>
                            <m:sSubPr>
                              <m:ctrlPr>
                                <a:rPr lang="en-US" sz="2400" b="1" i="1" dirty="0" smtClean="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𝑪</m:t>
                              </m:r>
                            </m:e>
                            <m:sub>
                              <m:r>
                                <a:rPr lang="en-US" sz="2400" b="1" i="1" dirty="0" smtClean="0">
                                  <a:solidFill>
                                    <a:srgbClr val="0070C0"/>
                                  </a:solidFill>
                                  <a:latin typeface="Cambria Math" panose="02040503050406030204" pitchFamily="18" charset="0"/>
                                </a:rPr>
                                <m:t>𝒋</m:t>
                              </m:r>
                            </m:sub>
                          </m:sSub>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𝒋</m:t>
                          </m:r>
                        </m:sub>
                      </m:sSub>
                    </m:oMath>
                  </m:oMathPara>
                </a14:m>
                <a:endParaRPr lang="en-US" b="1" dirty="0"/>
              </a:p>
            </p:txBody>
          </p:sp>
        </mc:Choice>
        <mc:Fallback xmlns="">
          <p:sp>
            <p:nvSpPr>
              <p:cNvPr id="48" name="TextBox 47">
                <a:extLst>
                  <a:ext uri="{FF2B5EF4-FFF2-40B4-BE49-F238E27FC236}">
                    <a16:creationId xmlns:a16="http://schemas.microsoft.com/office/drawing/2014/main" id="{E1711C37-7B48-0673-9909-9E0DDE8E09C3}"/>
                  </a:ext>
                </a:extLst>
              </p:cNvPr>
              <p:cNvSpPr txBox="1">
                <a:spLocks noRot="1" noChangeAspect="1" noMove="1" noResize="1" noEditPoints="1" noAdjustHandles="1" noChangeArrowheads="1" noChangeShapeType="1" noTextEdit="1"/>
              </p:cNvSpPr>
              <p:nvPr/>
            </p:nvSpPr>
            <p:spPr>
              <a:xfrm>
                <a:off x="1220570" y="5621872"/>
                <a:ext cx="1209434" cy="496674"/>
              </a:xfrm>
              <a:prstGeom prst="rect">
                <a:avLst/>
              </a:prstGeom>
              <a:blipFill>
                <a:blip r:embed="rId33"/>
                <a:stretch>
                  <a:fillRect l="-503"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D4EA51D-6606-2AB5-4FC8-271BE897D61B}"/>
                  </a:ext>
                </a:extLst>
              </p:cNvPr>
              <p:cNvSpPr txBox="1"/>
              <p:nvPr/>
            </p:nvSpPr>
            <p:spPr>
              <a:xfrm>
                <a:off x="2536879" y="563937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3</m:t>
                      </m:r>
                    </m:oMath>
                  </m:oMathPara>
                </a14:m>
                <a:endParaRPr lang="en-IN" sz="2400" dirty="0">
                  <a:solidFill>
                    <a:srgbClr val="0070C0"/>
                  </a:solidFill>
                </a:endParaRPr>
              </a:p>
            </p:txBody>
          </p:sp>
        </mc:Choice>
        <mc:Fallback xmlns="">
          <p:sp>
            <p:nvSpPr>
              <p:cNvPr id="49" name="TextBox 48">
                <a:extLst>
                  <a:ext uri="{FF2B5EF4-FFF2-40B4-BE49-F238E27FC236}">
                    <a16:creationId xmlns:a16="http://schemas.microsoft.com/office/drawing/2014/main" id="{7D4EA51D-6606-2AB5-4FC8-271BE897D61B}"/>
                  </a:ext>
                </a:extLst>
              </p:cNvPr>
              <p:cNvSpPr txBox="1">
                <a:spLocks noRot="1" noChangeAspect="1" noMove="1" noResize="1" noEditPoints="1" noAdjustHandles="1" noChangeArrowheads="1" noChangeShapeType="1" noTextEdit="1"/>
              </p:cNvSpPr>
              <p:nvPr/>
            </p:nvSpPr>
            <p:spPr>
              <a:xfrm>
                <a:off x="2536879" y="5639376"/>
                <a:ext cx="425116" cy="461665"/>
              </a:xfrm>
              <a:prstGeom prst="rect">
                <a:avLst/>
              </a:prstGeom>
              <a:blipFill>
                <a:blip r:embed="rId3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FD87CD3-165B-64E4-5247-468293376C48}"/>
                  </a:ext>
                </a:extLst>
              </p:cNvPr>
              <p:cNvSpPr txBox="1"/>
              <p:nvPr/>
            </p:nvSpPr>
            <p:spPr>
              <a:xfrm>
                <a:off x="3431712" y="564404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IN" sz="2400" dirty="0">
                  <a:solidFill>
                    <a:srgbClr val="0070C0"/>
                  </a:solidFill>
                </a:endParaRPr>
              </a:p>
            </p:txBody>
          </p:sp>
        </mc:Choice>
        <mc:Fallback xmlns="">
          <p:sp>
            <p:nvSpPr>
              <p:cNvPr id="50" name="TextBox 49">
                <a:extLst>
                  <a:ext uri="{FF2B5EF4-FFF2-40B4-BE49-F238E27FC236}">
                    <a16:creationId xmlns:a16="http://schemas.microsoft.com/office/drawing/2014/main" id="{7FD87CD3-165B-64E4-5247-468293376C48}"/>
                  </a:ext>
                </a:extLst>
              </p:cNvPr>
              <p:cNvSpPr txBox="1">
                <a:spLocks noRot="1" noChangeAspect="1" noMove="1" noResize="1" noEditPoints="1" noAdjustHandles="1" noChangeArrowheads="1" noChangeShapeType="1" noTextEdit="1"/>
              </p:cNvSpPr>
              <p:nvPr/>
            </p:nvSpPr>
            <p:spPr>
              <a:xfrm>
                <a:off x="3431712" y="5644045"/>
                <a:ext cx="425116" cy="461665"/>
              </a:xfrm>
              <a:prstGeom prst="rect">
                <a:avLst/>
              </a:prstGeom>
              <a:blipFill>
                <a:blip r:embed="rId3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DAA6500-99FD-4767-13DC-0D883EF2A36C}"/>
                  </a:ext>
                </a:extLst>
              </p:cNvPr>
              <p:cNvSpPr txBox="1"/>
              <p:nvPr/>
            </p:nvSpPr>
            <p:spPr>
              <a:xfrm>
                <a:off x="4327547" y="563937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51" name="TextBox 50">
                <a:extLst>
                  <a:ext uri="{FF2B5EF4-FFF2-40B4-BE49-F238E27FC236}">
                    <a16:creationId xmlns:a16="http://schemas.microsoft.com/office/drawing/2014/main" id="{6DAA6500-99FD-4767-13DC-0D883EF2A36C}"/>
                  </a:ext>
                </a:extLst>
              </p:cNvPr>
              <p:cNvSpPr txBox="1">
                <a:spLocks noRot="1" noChangeAspect="1" noMove="1" noResize="1" noEditPoints="1" noAdjustHandles="1" noChangeArrowheads="1" noChangeShapeType="1" noTextEdit="1"/>
              </p:cNvSpPr>
              <p:nvPr/>
            </p:nvSpPr>
            <p:spPr>
              <a:xfrm>
                <a:off x="4327547" y="5639375"/>
                <a:ext cx="425116" cy="461665"/>
              </a:xfrm>
              <a:prstGeom prst="rect">
                <a:avLst/>
              </a:prstGeom>
              <a:blipFill>
                <a:blip r:embed="rId3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A0A2C91-9854-D642-7378-DAC44961392A}"/>
                  </a:ext>
                </a:extLst>
              </p:cNvPr>
              <p:cNvSpPr txBox="1"/>
              <p:nvPr/>
            </p:nvSpPr>
            <p:spPr>
              <a:xfrm>
                <a:off x="5205514" y="563947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52" name="TextBox 51">
                <a:extLst>
                  <a:ext uri="{FF2B5EF4-FFF2-40B4-BE49-F238E27FC236}">
                    <a16:creationId xmlns:a16="http://schemas.microsoft.com/office/drawing/2014/main" id="{5A0A2C91-9854-D642-7378-DAC44961392A}"/>
                  </a:ext>
                </a:extLst>
              </p:cNvPr>
              <p:cNvSpPr txBox="1">
                <a:spLocks noRot="1" noChangeAspect="1" noMove="1" noResize="1" noEditPoints="1" noAdjustHandles="1" noChangeArrowheads="1" noChangeShapeType="1" noTextEdit="1"/>
              </p:cNvSpPr>
              <p:nvPr/>
            </p:nvSpPr>
            <p:spPr>
              <a:xfrm>
                <a:off x="5205514" y="5639473"/>
                <a:ext cx="425116" cy="461665"/>
              </a:xfrm>
              <a:prstGeom prst="rect">
                <a:avLst/>
              </a:prstGeom>
              <a:blipFill>
                <a:blip r:embed="rId37"/>
                <a:stretch>
                  <a:fillRect l="-2857"/>
                </a:stretch>
              </a:blipFill>
            </p:spPr>
            <p:txBody>
              <a:bodyPr/>
              <a:lstStyle/>
              <a:p>
                <a:r>
                  <a:rPr lang="en-IN">
                    <a:noFill/>
                  </a:rPr>
                  <a:t> </a:t>
                </a:r>
              </a:p>
            </p:txBody>
          </p:sp>
        </mc:Fallback>
      </mc:AlternateContent>
      <p:cxnSp>
        <p:nvCxnSpPr>
          <p:cNvPr id="39" name="Straight Arrow Connector 38">
            <a:extLst>
              <a:ext uri="{FF2B5EF4-FFF2-40B4-BE49-F238E27FC236}">
                <a16:creationId xmlns:a16="http://schemas.microsoft.com/office/drawing/2014/main" id="{921A962E-FB5F-87B3-64E9-2B82A114427F}"/>
              </a:ext>
            </a:extLst>
          </p:cNvPr>
          <p:cNvCxnSpPr>
            <a:cxnSpLocks/>
          </p:cNvCxnSpPr>
          <p:nvPr/>
        </p:nvCxnSpPr>
        <p:spPr>
          <a:xfrm flipV="1">
            <a:off x="3620277" y="6034572"/>
            <a:ext cx="0" cy="2743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C03FEA2-B90C-10AD-6065-CC2DED307560}"/>
                  </a:ext>
                </a:extLst>
              </p:cNvPr>
              <p:cNvSpPr txBox="1"/>
              <p:nvPr/>
            </p:nvSpPr>
            <p:spPr>
              <a:xfrm>
                <a:off x="3437628" y="6292018"/>
                <a:ext cx="441146" cy="40011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000" b="1" i="1" smtClean="0">
                          <a:solidFill>
                            <a:schemeClr val="tx1"/>
                          </a:solidFill>
                          <a:effectLst/>
                          <a:latin typeface="Cambria Math" panose="02040503050406030204" pitchFamily="18" charset="0"/>
                        </a:rPr>
                        <m:t>𝑲</m:t>
                      </m:r>
                    </m:oMath>
                  </m:oMathPara>
                </a14:m>
                <a:endParaRPr lang="en-IN" sz="2000" b="1" dirty="0">
                  <a:solidFill>
                    <a:schemeClr val="tx1"/>
                  </a:solidFill>
                  <a:effectLst/>
                </a:endParaRPr>
              </a:p>
            </p:txBody>
          </p:sp>
        </mc:Choice>
        <mc:Fallback xmlns="">
          <p:sp>
            <p:nvSpPr>
              <p:cNvPr id="40" name="TextBox 39">
                <a:extLst>
                  <a:ext uri="{FF2B5EF4-FFF2-40B4-BE49-F238E27FC236}">
                    <a16:creationId xmlns:a16="http://schemas.microsoft.com/office/drawing/2014/main" id="{7C03FEA2-B90C-10AD-6065-CC2DED307560}"/>
                  </a:ext>
                </a:extLst>
              </p:cNvPr>
              <p:cNvSpPr txBox="1">
                <a:spLocks noRot="1" noChangeAspect="1" noMove="1" noResize="1" noEditPoints="1" noAdjustHandles="1" noChangeArrowheads="1" noChangeShapeType="1" noTextEdit="1"/>
              </p:cNvSpPr>
              <p:nvPr/>
            </p:nvSpPr>
            <p:spPr>
              <a:xfrm>
                <a:off x="3437628" y="6292018"/>
                <a:ext cx="441146" cy="400110"/>
              </a:xfrm>
              <a:prstGeom prst="rect">
                <a:avLst/>
              </a:prstGeom>
              <a:blipFill>
                <a:blip r:embed="rId3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F90AFB3-5BC1-4353-D59C-C574015D8A6F}"/>
                  </a:ext>
                </a:extLst>
              </p:cNvPr>
              <p:cNvSpPr txBox="1"/>
              <p:nvPr/>
            </p:nvSpPr>
            <p:spPr>
              <a:xfrm>
                <a:off x="9186944" y="2554432"/>
                <a:ext cx="2922536" cy="1569660"/>
              </a:xfrm>
              <a:prstGeom prst="rect">
                <a:avLst/>
              </a:prstGeom>
              <a:solidFill>
                <a:schemeClr val="bg1">
                  <a:lumMod val="95000"/>
                </a:schemeClr>
              </a:solidFill>
            </p:spPr>
            <p:txBody>
              <a:bodyPr wrap="square" rtlCol="0">
                <a:spAutoFit/>
              </a:bodyPr>
              <a:lstStyle/>
              <a:p>
                <a:pPr algn="ct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𝑺</m:t>
                        </m:r>
                      </m:e>
                      <m:sub>
                        <m:r>
                          <a:rPr lang="en-US" sz="2400" b="1" i="1" smtClean="0">
                            <a:latin typeface="Cambria Math" panose="02040503050406030204" pitchFamily="18" charset="0"/>
                          </a:rPr>
                          <m:t>𝟏</m:t>
                        </m:r>
                      </m:sub>
                    </m:sSub>
                  </m:oMath>
                </a14:m>
                <a:r>
                  <a:rPr lang="en-IN" sz="2400" b="1" dirty="0"/>
                  <a:t> </a:t>
                </a:r>
                <a:r>
                  <a:rPr lang="en-IN" sz="2400" dirty="0"/>
                  <a:t>is the leaving variable and hence it will leave the basis in the next step</a:t>
                </a:r>
              </a:p>
            </p:txBody>
          </p:sp>
        </mc:Choice>
        <mc:Fallback xmlns="">
          <p:sp>
            <p:nvSpPr>
              <p:cNvPr id="41" name="TextBox 40">
                <a:extLst>
                  <a:ext uri="{FF2B5EF4-FFF2-40B4-BE49-F238E27FC236}">
                    <a16:creationId xmlns:a16="http://schemas.microsoft.com/office/drawing/2014/main" id="{9F90AFB3-5BC1-4353-D59C-C574015D8A6F}"/>
                  </a:ext>
                </a:extLst>
              </p:cNvPr>
              <p:cNvSpPr txBox="1">
                <a:spLocks noRot="1" noChangeAspect="1" noMove="1" noResize="1" noEditPoints="1" noAdjustHandles="1" noChangeArrowheads="1" noChangeShapeType="1" noTextEdit="1"/>
              </p:cNvSpPr>
              <p:nvPr/>
            </p:nvSpPr>
            <p:spPr>
              <a:xfrm>
                <a:off x="9186944" y="2554432"/>
                <a:ext cx="2922536" cy="1569660"/>
              </a:xfrm>
              <a:prstGeom prst="rect">
                <a:avLst/>
              </a:prstGeom>
              <a:blipFill>
                <a:blip r:embed="rId39"/>
                <a:stretch>
                  <a:fillRect t="-2713" r="-2923" b="-814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FCB08A-4B74-575D-DDBB-A953846506B4}"/>
                  </a:ext>
                </a:extLst>
              </p:cNvPr>
              <p:cNvSpPr txBox="1"/>
              <p:nvPr/>
            </p:nvSpPr>
            <p:spPr>
              <a:xfrm>
                <a:off x="6648729" y="3552895"/>
                <a:ext cx="1487843"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𝜽</m:t>
                      </m:r>
                      <m:r>
                        <a:rPr lang="en-US" sz="2400" b="1" i="1" smtClean="0">
                          <a:latin typeface="Cambria Math" panose="02040503050406030204" pitchFamily="18" charset="0"/>
                          <a:ea typeface="Cambria Math" panose="02040503050406030204" pitchFamily="18" charset="0"/>
                        </a:rPr>
                        <m:t>=</m:t>
                      </m:r>
                      <m:f>
                        <m:fPr>
                          <m:type m:val="lin"/>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𝒃</m:t>
                          </m:r>
                        </m:num>
                        <m:den>
                          <m:r>
                            <a:rPr lang="en-US" sz="2400" b="1" i="1" smtClean="0">
                              <a:latin typeface="Cambria Math" panose="02040503050406030204" pitchFamily="18" charset="0"/>
                              <a:ea typeface="Cambria Math" panose="02040503050406030204" pitchFamily="18" charset="0"/>
                            </a:rPr>
                            <m:t>𝑲</m:t>
                          </m:r>
                        </m:den>
                      </m:f>
                    </m:oMath>
                  </m:oMathPara>
                </a14:m>
                <a:endParaRPr lang="en-US" sz="2400" b="1" dirty="0"/>
              </a:p>
            </p:txBody>
          </p:sp>
        </mc:Choice>
        <mc:Fallback xmlns="">
          <p:sp>
            <p:nvSpPr>
              <p:cNvPr id="7" name="TextBox 6">
                <a:extLst>
                  <a:ext uri="{FF2B5EF4-FFF2-40B4-BE49-F238E27FC236}">
                    <a16:creationId xmlns:a16="http://schemas.microsoft.com/office/drawing/2014/main" id="{05FCB08A-4B74-575D-DDBB-A953846506B4}"/>
                  </a:ext>
                </a:extLst>
              </p:cNvPr>
              <p:cNvSpPr txBox="1">
                <a:spLocks noRot="1" noChangeAspect="1" noMove="1" noResize="1" noEditPoints="1" noAdjustHandles="1" noChangeArrowheads="1" noChangeShapeType="1" noTextEdit="1"/>
              </p:cNvSpPr>
              <p:nvPr/>
            </p:nvSpPr>
            <p:spPr>
              <a:xfrm>
                <a:off x="6648729" y="3552895"/>
                <a:ext cx="1487843" cy="461665"/>
              </a:xfrm>
              <a:prstGeom prst="rect">
                <a:avLst/>
              </a:prstGeom>
              <a:blipFill>
                <a:blip r:embed="rId40"/>
                <a:stretch>
                  <a:fillRect t="-123684" r="-36066" b="-192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9692B59-3D4E-1654-2541-FAF8F9BF2198}"/>
                  </a:ext>
                </a:extLst>
              </p:cNvPr>
              <p:cNvSpPr txBox="1"/>
              <p:nvPr/>
            </p:nvSpPr>
            <p:spPr>
              <a:xfrm>
                <a:off x="6920783" y="4124092"/>
                <a:ext cx="76495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B0F0"/>
                          </a:solidFill>
                          <a:latin typeface="Cambria Math" panose="02040503050406030204" pitchFamily="18" charset="0"/>
                        </a:rPr>
                        <m:t>450</m:t>
                      </m:r>
                    </m:oMath>
                  </m:oMathPara>
                </a14:m>
                <a:endParaRPr lang="en-IN" sz="2400" dirty="0"/>
              </a:p>
            </p:txBody>
          </p:sp>
        </mc:Choice>
        <mc:Fallback xmlns="">
          <p:sp>
            <p:nvSpPr>
              <p:cNvPr id="42" name="TextBox 41">
                <a:extLst>
                  <a:ext uri="{FF2B5EF4-FFF2-40B4-BE49-F238E27FC236}">
                    <a16:creationId xmlns:a16="http://schemas.microsoft.com/office/drawing/2014/main" id="{09692B59-3D4E-1654-2541-FAF8F9BF2198}"/>
                  </a:ext>
                </a:extLst>
              </p:cNvPr>
              <p:cNvSpPr txBox="1">
                <a:spLocks noRot="1" noChangeAspect="1" noMove="1" noResize="1" noEditPoints="1" noAdjustHandles="1" noChangeArrowheads="1" noChangeShapeType="1" noTextEdit="1"/>
              </p:cNvSpPr>
              <p:nvPr/>
            </p:nvSpPr>
            <p:spPr>
              <a:xfrm>
                <a:off x="6920783" y="4124092"/>
                <a:ext cx="764953" cy="461665"/>
              </a:xfrm>
              <a:prstGeom prst="rect">
                <a:avLst/>
              </a:prstGeom>
              <a:blipFill>
                <a:blip r:embed="rId41"/>
                <a:stretch>
                  <a:fillRect l="-238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77A039A-9E99-49C6-D114-441ABE4BC315}"/>
                  </a:ext>
                </a:extLst>
              </p:cNvPr>
              <p:cNvSpPr txBox="1"/>
              <p:nvPr/>
            </p:nvSpPr>
            <p:spPr>
              <a:xfrm>
                <a:off x="6920783" y="4642232"/>
                <a:ext cx="76495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B0F0"/>
                          </a:solidFill>
                          <a:latin typeface="Cambria Math" panose="02040503050406030204" pitchFamily="18" charset="0"/>
                        </a:rPr>
                        <m:t>600</m:t>
                      </m:r>
                    </m:oMath>
                  </m:oMathPara>
                </a14:m>
                <a:endParaRPr lang="en-IN" sz="2400" dirty="0"/>
              </a:p>
            </p:txBody>
          </p:sp>
        </mc:Choice>
        <mc:Fallback xmlns="">
          <p:sp>
            <p:nvSpPr>
              <p:cNvPr id="44" name="TextBox 43">
                <a:extLst>
                  <a:ext uri="{FF2B5EF4-FFF2-40B4-BE49-F238E27FC236}">
                    <a16:creationId xmlns:a16="http://schemas.microsoft.com/office/drawing/2014/main" id="{677A039A-9E99-49C6-D114-441ABE4BC315}"/>
                  </a:ext>
                </a:extLst>
              </p:cNvPr>
              <p:cNvSpPr txBox="1">
                <a:spLocks noRot="1" noChangeAspect="1" noMove="1" noResize="1" noEditPoints="1" noAdjustHandles="1" noChangeArrowheads="1" noChangeShapeType="1" noTextEdit="1"/>
              </p:cNvSpPr>
              <p:nvPr/>
            </p:nvSpPr>
            <p:spPr>
              <a:xfrm>
                <a:off x="6920783" y="4642232"/>
                <a:ext cx="764953" cy="461665"/>
              </a:xfrm>
              <a:prstGeom prst="rect">
                <a:avLst/>
              </a:prstGeom>
              <a:blipFill>
                <a:blip r:embed="rId42"/>
                <a:stretch>
                  <a:fillRect l="-1587"/>
                </a:stretch>
              </a:blipFill>
            </p:spPr>
            <p:txBody>
              <a:bodyPr/>
              <a:lstStyle/>
              <a:p>
                <a:r>
                  <a:rPr lang="en-IN">
                    <a:noFill/>
                  </a:rPr>
                  <a:t> </a:t>
                </a:r>
              </a:p>
            </p:txBody>
          </p:sp>
        </mc:Fallback>
      </mc:AlternateContent>
      <p:cxnSp>
        <p:nvCxnSpPr>
          <p:cNvPr id="47" name="Straight Arrow Connector 46">
            <a:extLst>
              <a:ext uri="{FF2B5EF4-FFF2-40B4-BE49-F238E27FC236}">
                <a16:creationId xmlns:a16="http://schemas.microsoft.com/office/drawing/2014/main" id="{3A9A65B8-BB01-7C57-A6CB-0452670D8C73}"/>
              </a:ext>
            </a:extLst>
          </p:cNvPr>
          <p:cNvCxnSpPr>
            <a:cxnSpLocks/>
          </p:cNvCxnSpPr>
          <p:nvPr/>
        </p:nvCxnSpPr>
        <p:spPr>
          <a:xfrm rot="5400000" flipV="1">
            <a:off x="7766179" y="4199552"/>
            <a:ext cx="0" cy="2743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7BF4C32-1EBC-5F72-BCF6-2D2DC1E1CBCC}"/>
              </a:ext>
            </a:extLst>
          </p:cNvPr>
          <p:cNvSpPr txBox="1"/>
          <p:nvPr/>
        </p:nvSpPr>
        <p:spPr>
          <a:xfrm>
            <a:off x="7882352" y="4114723"/>
            <a:ext cx="1056700" cy="400110"/>
          </a:xfrm>
          <a:prstGeom prst="rect">
            <a:avLst/>
          </a:prstGeom>
          <a:noFill/>
        </p:spPr>
        <p:txBody>
          <a:bodyPr wrap="none" rtlCol="0">
            <a:spAutoFit/>
          </a:bodyPr>
          <a:lstStyle/>
          <a:p>
            <a:pPr algn="ctr"/>
            <a:r>
              <a:rPr lang="en-US" sz="2000" b="1" dirty="0">
                <a:solidFill>
                  <a:schemeClr val="tx1"/>
                </a:solidFill>
                <a:effectLst/>
              </a:rPr>
              <a:t>Key Row</a:t>
            </a:r>
            <a:endParaRPr lang="en-IN" sz="2000" b="1" dirty="0">
              <a:solidFill>
                <a:schemeClr val="tx1"/>
              </a:solidFill>
              <a:effectLst/>
            </a:endParaRPr>
          </a:p>
        </p:txBody>
      </p:sp>
      <p:sp>
        <p:nvSpPr>
          <p:cNvPr id="54" name="Double Bracket 53">
            <a:extLst>
              <a:ext uri="{FF2B5EF4-FFF2-40B4-BE49-F238E27FC236}">
                <a16:creationId xmlns:a16="http://schemas.microsoft.com/office/drawing/2014/main" id="{97567A50-B872-F04B-556A-2D5DBA131C9B}"/>
              </a:ext>
            </a:extLst>
          </p:cNvPr>
          <p:cNvSpPr/>
          <p:nvPr/>
        </p:nvSpPr>
        <p:spPr>
          <a:xfrm>
            <a:off x="3431712" y="4208106"/>
            <a:ext cx="361685" cy="306722"/>
          </a:xfrm>
          <a:prstGeom prst="bracketPair">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6" name="TextBox 55">
            <a:extLst>
              <a:ext uri="{FF2B5EF4-FFF2-40B4-BE49-F238E27FC236}">
                <a16:creationId xmlns:a16="http://schemas.microsoft.com/office/drawing/2014/main" id="{F3971D1A-82E4-DA37-D8C3-2D4A1F6D2C88}"/>
              </a:ext>
            </a:extLst>
          </p:cNvPr>
          <p:cNvSpPr txBox="1"/>
          <p:nvPr/>
        </p:nvSpPr>
        <p:spPr>
          <a:xfrm>
            <a:off x="9186944" y="4208106"/>
            <a:ext cx="2922536" cy="1569660"/>
          </a:xfrm>
          <a:prstGeom prst="rect">
            <a:avLst/>
          </a:prstGeom>
          <a:solidFill>
            <a:schemeClr val="bg1">
              <a:lumMod val="95000"/>
            </a:schemeClr>
          </a:solidFill>
        </p:spPr>
        <p:txBody>
          <a:bodyPr wrap="square" rtlCol="0">
            <a:spAutoFit/>
          </a:bodyPr>
          <a:lstStyle/>
          <a:p>
            <a:pPr algn="ctr"/>
            <a:r>
              <a:rPr lang="en-US" sz="2400" dirty="0"/>
              <a:t>The element lying at the intersection of key column and key row is called </a:t>
            </a:r>
            <a:r>
              <a:rPr lang="en-US" sz="2400" b="1" dirty="0">
                <a:solidFill>
                  <a:srgbClr val="C00000"/>
                </a:solidFill>
              </a:rPr>
              <a:t>Key Element</a:t>
            </a:r>
            <a:r>
              <a:rPr lang="en-US" sz="2400" dirty="0"/>
              <a:t>. </a:t>
            </a:r>
            <a:endParaRPr lang="en-IN" sz="2400" dirty="0"/>
          </a:p>
        </p:txBody>
      </p:sp>
    </p:spTree>
    <p:extLst>
      <p:ext uri="{BB962C8B-B14F-4D97-AF65-F5344CB8AC3E}">
        <p14:creationId xmlns:p14="http://schemas.microsoft.com/office/powerpoint/2010/main" val="201021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xEl>
                                              <p:pRg st="0" end="0"/>
                                            </p:txEl>
                                          </p:spTgt>
                                        </p:tgtEl>
                                        <p:attrNameLst>
                                          <p:attrName>style.visibility</p:attrName>
                                        </p:attrNameLst>
                                      </p:cBhvr>
                                      <p:to>
                                        <p:strVal val="visible"/>
                                      </p:to>
                                    </p:set>
                                    <p:animEffect transition="in" filter="fade">
                                      <p:cBhvr>
                                        <p:cTn id="42" dur="500"/>
                                        <p:tgtEl>
                                          <p:spTgt spid="27">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1">
                                            <p:txEl>
                                              <p:pRg st="0" end="0"/>
                                            </p:txEl>
                                          </p:spTgt>
                                        </p:tgtEl>
                                        <p:attrNameLst>
                                          <p:attrName>style.visibility</p:attrName>
                                        </p:attrNameLst>
                                      </p:cBhvr>
                                      <p:to>
                                        <p:strVal val="visible"/>
                                      </p:to>
                                    </p:set>
                                    <p:animEffect transition="in" filter="fade">
                                      <p:cBhvr>
                                        <p:cTn id="81" dur="500"/>
                                        <p:tgtEl>
                                          <p:spTgt spid="31">
                                            <p:txEl>
                                              <p:pRg st="0" end="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500"/>
                                        <p:tgtEl>
                                          <p:spTgt spid="35"/>
                                        </p:tgtEl>
                                      </p:cBhvr>
                                    </p:animEffect>
                                  </p:childTnLst>
                                </p:cTn>
                              </p:par>
                              <p:par>
                                <p:cTn id="94" presetID="10" presetClass="entr" presetSubtype="0" fill="hold" nodeType="withEffect">
                                  <p:stCondLst>
                                    <p:cond delay="0"/>
                                  </p:stCondLst>
                                  <p:childTnLst>
                                    <p:set>
                                      <p:cBhvr>
                                        <p:cTn id="95" dur="1" fill="hold">
                                          <p:stCondLst>
                                            <p:cond delay="0"/>
                                          </p:stCondLst>
                                        </p:cTn>
                                        <p:tgtEl>
                                          <p:spTgt spid="10">
                                            <p:txEl>
                                              <p:pRg st="0" end="0"/>
                                            </p:txEl>
                                          </p:spTgt>
                                        </p:tgtEl>
                                        <p:attrNameLst>
                                          <p:attrName>style.visibility</p:attrName>
                                        </p:attrNameLst>
                                      </p:cBhvr>
                                      <p:to>
                                        <p:strVal val="visible"/>
                                      </p:to>
                                    </p:set>
                                    <p:animEffect transition="in" filter="fade">
                                      <p:cBhvr>
                                        <p:cTn id="96" dur="500"/>
                                        <p:tgtEl>
                                          <p:spTgt spid="10">
                                            <p:txEl>
                                              <p:pRg st="0" end="0"/>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fade">
                                      <p:cBhvr>
                                        <p:cTn id="99" dur="500"/>
                                        <p:tgtEl>
                                          <p:spTgt spid="1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fade">
                                      <p:cBhvr>
                                        <p:cTn id="102" dur="500"/>
                                        <p:tgtEl>
                                          <p:spTgt spid="1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fade">
                                      <p:cBhvr>
                                        <p:cTn id="111" dur="500"/>
                                        <p:tgtEl>
                                          <p:spTgt spid="3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3"/>
                                        </p:tgtEl>
                                        <p:attrNameLst>
                                          <p:attrName>style.visibility</p:attrName>
                                        </p:attrNameLst>
                                      </p:cBhvr>
                                      <p:to>
                                        <p:strVal val="visible"/>
                                      </p:to>
                                    </p:set>
                                    <p:animEffect transition="in" filter="fade">
                                      <p:cBhvr>
                                        <p:cTn id="114" dur="500"/>
                                        <p:tgtEl>
                                          <p:spTgt spid="43"/>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fade">
                                      <p:cBhvr>
                                        <p:cTn id="117" dur="500"/>
                                        <p:tgtEl>
                                          <p:spTgt spid="46"/>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8"/>
                                        </p:tgtEl>
                                        <p:attrNameLst>
                                          <p:attrName>style.visibility</p:attrName>
                                        </p:attrNameLst>
                                      </p:cBhvr>
                                      <p:to>
                                        <p:strVal val="visible"/>
                                      </p:to>
                                    </p:set>
                                    <p:animEffect transition="in" filter="fade">
                                      <p:cBhvr>
                                        <p:cTn id="120" dur="500"/>
                                        <p:tgtEl>
                                          <p:spTgt spid="48"/>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9"/>
                                        </p:tgtEl>
                                        <p:attrNameLst>
                                          <p:attrName>style.visibility</p:attrName>
                                        </p:attrNameLst>
                                      </p:cBhvr>
                                      <p:to>
                                        <p:strVal val="visible"/>
                                      </p:to>
                                    </p:set>
                                    <p:animEffect transition="in" filter="fade">
                                      <p:cBhvr>
                                        <p:cTn id="123" dur="500"/>
                                        <p:tgtEl>
                                          <p:spTgt spid="4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0"/>
                                        </p:tgtEl>
                                        <p:attrNameLst>
                                          <p:attrName>style.visibility</p:attrName>
                                        </p:attrNameLst>
                                      </p:cBhvr>
                                      <p:to>
                                        <p:strVal val="visible"/>
                                      </p:to>
                                    </p:set>
                                    <p:animEffect transition="in" filter="fade">
                                      <p:cBhvr>
                                        <p:cTn id="126" dur="500"/>
                                        <p:tgtEl>
                                          <p:spTgt spid="50"/>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1"/>
                                        </p:tgtEl>
                                        <p:attrNameLst>
                                          <p:attrName>style.visibility</p:attrName>
                                        </p:attrNameLst>
                                      </p:cBhvr>
                                      <p:to>
                                        <p:strVal val="visible"/>
                                      </p:to>
                                    </p:set>
                                    <p:animEffect transition="in" filter="fade">
                                      <p:cBhvr>
                                        <p:cTn id="129" dur="500"/>
                                        <p:tgtEl>
                                          <p:spTgt spid="51"/>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2"/>
                                        </p:tgtEl>
                                        <p:attrNameLst>
                                          <p:attrName>style.visibility</p:attrName>
                                        </p:attrNameLst>
                                      </p:cBhvr>
                                      <p:to>
                                        <p:strVal val="visible"/>
                                      </p:to>
                                    </p:set>
                                    <p:animEffect transition="in" filter="fade">
                                      <p:cBhvr>
                                        <p:cTn id="132" dur="500"/>
                                        <p:tgtEl>
                                          <p:spTgt spid="52"/>
                                        </p:tgtEl>
                                      </p:cBhvr>
                                    </p:animEffect>
                                  </p:childTnLst>
                                </p:cTn>
                              </p:par>
                              <p:par>
                                <p:cTn id="133" presetID="10" presetClass="entr" presetSubtype="0" fill="hold" nodeType="withEffect">
                                  <p:stCondLst>
                                    <p:cond delay="0"/>
                                  </p:stCondLst>
                                  <p:childTnLst>
                                    <p:set>
                                      <p:cBhvr>
                                        <p:cTn id="134" dur="1" fill="hold">
                                          <p:stCondLst>
                                            <p:cond delay="0"/>
                                          </p:stCondLst>
                                        </p:cTn>
                                        <p:tgtEl>
                                          <p:spTgt spid="39"/>
                                        </p:tgtEl>
                                        <p:attrNameLst>
                                          <p:attrName>style.visibility</p:attrName>
                                        </p:attrNameLst>
                                      </p:cBhvr>
                                      <p:to>
                                        <p:strVal val="visible"/>
                                      </p:to>
                                    </p:set>
                                    <p:animEffect transition="in" filter="fade">
                                      <p:cBhvr>
                                        <p:cTn id="135" dur="500"/>
                                        <p:tgtEl>
                                          <p:spTgt spid="39"/>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0"/>
                                        <p:tgtEl>
                                          <p:spTgt spid="40"/>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7"/>
                                        </p:tgtEl>
                                        <p:attrNameLst>
                                          <p:attrName>style.visibility</p:attrName>
                                        </p:attrNameLst>
                                      </p:cBhvr>
                                      <p:to>
                                        <p:strVal val="visible"/>
                                      </p:to>
                                    </p:set>
                                    <p:animEffect transition="in" filter="fade">
                                      <p:cBhvr>
                                        <p:cTn id="143" dur="500"/>
                                        <p:tgtEl>
                                          <p:spTgt spid="7"/>
                                        </p:tgtEl>
                                      </p:cBhvr>
                                    </p:animEffect>
                                  </p:childTnLst>
                                </p:cTn>
                              </p:par>
                            </p:childTnLst>
                          </p:cTn>
                        </p:par>
                      </p:childTnLst>
                    </p:cTn>
                  </p:par>
                  <p:par>
                    <p:cTn id="144" fill="hold">
                      <p:stCondLst>
                        <p:cond delay="indefinite"/>
                      </p:stCondLst>
                      <p:childTnLst>
                        <p:par>
                          <p:cTn id="145" fill="hold">
                            <p:stCondLst>
                              <p:cond delay="0"/>
                            </p:stCondLst>
                            <p:childTnLst>
                              <p:par>
                                <p:cTn id="146" presetID="35" presetClass="emph" presetSubtype="0" fill="hold" grpId="1" nodeType="clickEffect">
                                  <p:stCondLst>
                                    <p:cond delay="0"/>
                                  </p:stCondLst>
                                  <p:childTnLst>
                                    <p:anim calcmode="discrete" valueType="str">
                                      <p:cBhvr>
                                        <p:cTn id="147" dur="1000" fill="hold"/>
                                        <p:tgtEl>
                                          <p:spTgt spid="30"/>
                                        </p:tgtEl>
                                        <p:attrNameLst>
                                          <p:attrName>style.visibility</p:attrName>
                                        </p:attrNameLst>
                                      </p:cBhvr>
                                      <p:tavLst>
                                        <p:tav tm="0">
                                          <p:val>
                                            <p:strVal val="hidden"/>
                                          </p:val>
                                        </p:tav>
                                        <p:tav tm="50000">
                                          <p:val>
                                            <p:strVal val="visible"/>
                                          </p:val>
                                        </p:tav>
                                      </p:tavLst>
                                    </p:anim>
                                  </p:childTnLst>
                                </p:cTn>
                              </p:par>
                            </p:childTnLst>
                          </p:cTn>
                        </p:par>
                        <p:par>
                          <p:cTn id="148" fill="hold">
                            <p:stCondLst>
                              <p:cond delay="1000"/>
                            </p:stCondLst>
                            <p:childTnLst>
                              <p:par>
                                <p:cTn id="149" presetID="35" presetClass="emph" presetSubtype="0" fill="hold" nodeType="afterEffect">
                                  <p:stCondLst>
                                    <p:cond delay="0"/>
                                  </p:stCondLst>
                                  <p:childTnLst>
                                    <p:anim calcmode="discrete" valueType="str">
                                      <p:cBhvr>
                                        <p:cTn id="150" dur="1000" fill="hold"/>
                                        <p:tgtEl>
                                          <p:spTgt spid="10">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42"/>
                                        </p:tgtEl>
                                        <p:attrNameLst>
                                          <p:attrName>style.visibility</p:attrName>
                                        </p:attrNameLst>
                                      </p:cBhvr>
                                      <p:to>
                                        <p:strVal val="visible"/>
                                      </p:to>
                                    </p:set>
                                    <p:animEffect transition="in" filter="fade">
                                      <p:cBhvr>
                                        <p:cTn id="155" dur="500"/>
                                        <p:tgtEl>
                                          <p:spTgt spid="42"/>
                                        </p:tgtEl>
                                      </p:cBhvr>
                                    </p:animEffect>
                                  </p:childTnLst>
                                </p:cTn>
                              </p:par>
                            </p:childTnLst>
                          </p:cTn>
                        </p:par>
                      </p:childTnLst>
                    </p:cTn>
                  </p:par>
                  <p:par>
                    <p:cTn id="156" fill="hold">
                      <p:stCondLst>
                        <p:cond delay="indefinite"/>
                      </p:stCondLst>
                      <p:childTnLst>
                        <p:par>
                          <p:cTn id="157" fill="hold">
                            <p:stCondLst>
                              <p:cond delay="0"/>
                            </p:stCondLst>
                            <p:childTnLst>
                              <p:par>
                                <p:cTn id="158" presetID="35" presetClass="emph" presetSubtype="0" fill="hold" nodeType="clickEffect">
                                  <p:stCondLst>
                                    <p:cond delay="0"/>
                                  </p:stCondLst>
                                  <p:childTnLst>
                                    <p:anim calcmode="discrete" valueType="str">
                                      <p:cBhvr>
                                        <p:cTn id="159" dur="1000" fill="hold"/>
                                        <p:tgtEl>
                                          <p:spTgt spid="31">
                                            <p:txEl>
                                              <p:pRg st="0" end="0"/>
                                            </p:txEl>
                                          </p:spTgt>
                                        </p:tgtEl>
                                        <p:attrNameLst>
                                          <p:attrName>style.visibility</p:attrName>
                                        </p:attrNameLst>
                                      </p:cBhvr>
                                      <p:tavLst>
                                        <p:tav tm="0">
                                          <p:val>
                                            <p:strVal val="hidden"/>
                                          </p:val>
                                        </p:tav>
                                        <p:tav tm="50000">
                                          <p:val>
                                            <p:strVal val="visible"/>
                                          </p:val>
                                        </p:tav>
                                      </p:tavLst>
                                    </p:anim>
                                  </p:childTnLst>
                                </p:cTn>
                              </p:par>
                            </p:childTnLst>
                          </p:cTn>
                        </p:par>
                        <p:par>
                          <p:cTn id="160" fill="hold">
                            <p:stCondLst>
                              <p:cond delay="1000"/>
                            </p:stCondLst>
                            <p:childTnLst>
                              <p:par>
                                <p:cTn id="161" presetID="35" presetClass="emph" presetSubtype="0" fill="hold" nodeType="afterEffect">
                                  <p:stCondLst>
                                    <p:cond delay="0"/>
                                  </p:stCondLst>
                                  <p:childTnLst>
                                    <p:anim calcmode="discrete" valueType="str">
                                      <p:cBhvr>
                                        <p:cTn id="162" dur="1000" fill="hold"/>
                                        <p:tgtEl>
                                          <p:spTgt spid="27">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44"/>
                                        </p:tgtEl>
                                        <p:attrNameLst>
                                          <p:attrName>style.visibility</p:attrName>
                                        </p:attrNameLst>
                                      </p:cBhvr>
                                      <p:to>
                                        <p:strVal val="visible"/>
                                      </p:to>
                                    </p:set>
                                    <p:animEffect transition="in" filter="fade">
                                      <p:cBhvr>
                                        <p:cTn id="167" dur="500"/>
                                        <p:tgtEl>
                                          <p:spTgt spid="44"/>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4">
                                            <p:txEl>
                                              <p:pRg st="2" end="2"/>
                                            </p:txEl>
                                          </p:spTgt>
                                        </p:tgtEl>
                                        <p:attrNameLst>
                                          <p:attrName>style.visibility</p:attrName>
                                        </p:attrNameLst>
                                      </p:cBhvr>
                                      <p:to>
                                        <p:strVal val="visible"/>
                                      </p:to>
                                    </p:set>
                                    <p:animEffect transition="in" filter="fade">
                                      <p:cBhvr>
                                        <p:cTn id="172" dur="500"/>
                                        <p:tgtEl>
                                          <p:spTgt spid="4">
                                            <p:txEl>
                                              <p:pRg st="2" end="2"/>
                                            </p:txEl>
                                          </p:spTgt>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nodeType="clickEffect">
                                  <p:stCondLst>
                                    <p:cond delay="0"/>
                                  </p:stCondLst>
                                  <p:childTnLst>
                                    <p:set>
                                      <p:cBhvr>
                                        <p:cTn id="176" dur="1" fill="hold">
                                          <p:stCondLst>
                                            <p:cond delay="0"/>
                                          </p:stCondLst>
                                        </p:cTn>
                                        <p:tgtEl>
                                          <p:spTgt spid="47"/>
                                        </p:tgtEl>
                                        <p:attrNameLst>
                                          <p:attrName>style.visibility</p:attrName>
                                        </p:attrNameLst>
                                      </p:cBhvr>
                                      <p:to>
                                        <p:strVal val="visible"/>
                                      </p:to>
                                    </p:set>
                                    <p:animEffect transition="in" filter="wipe(left)">
                                      <p:cBhvr>
                                        <p:cTn id="177" dur="500"/>
                                        <p:tgtEl>
                                          <p:spTgt spid="47"/>
                                        </p:tgtEl>
                                      </p:cBhvr>
                                    </p:animEffect>
                                  </p:childTnLst>
                                </p:cTn>
                              </p:par>
                            </p:childTnLst>
                          </p:cTn>
                        </p:par>
                        <p:par>
                          <p:cTn id="178" fill="hold">
                            <p:stCondLst>
                              <p:cond delay="500"/>
                            </p:stCondLst>
                            <p:childTnLst>
                              <p:par>
                                <p:cTn id="179" presetID="10" presetClass="entr" presetSubtype="0" fill="hold" grpId="0" nodeType="afterEffect">
                                  <p:stCondLst>
                                    <p:cond delay="0"/>
                                  </p:stCondLst>
                                  <p:childTnLst>
                                    <p:set>
                                      <p:cBhvr>
                                        <p:cTn id="180" dur="1" fill="hold">
                                          <p:stCondLst>
                                            <p:cond delay="0"/>
                                          </p:stCondLst>
                                        </p:cTn>
                                        <p:tgtEl>
                                          <p:spTgt spid="53"/>
                                        </p:tgtEl>
                                        <p:attrNameLst>
                                          <p:attrName>style.visibility</p:attrName>
                                        </p:attrNameLst>
                                      </p:cBhvr>
                                      <p:to>
                                        <p:strVal val="visible"/>
                                      </p:to>
                                    </p:set>
                                    <p:animEffect transition="in" filter="fade">
                                      <p:cBhvr>
                                        <p:cTn id="181" dur="500"/>
                                        <p:tgtEl>
                                          <p:spTgt spid="53"/>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nodeType="clickEffect">
                                  <p:stCondLst>
                                    <p:cond delay="0"/>
                                  </p:stCondLst>
                                  <p:childTnLst>
                                    <p:set>
                                      <p:cBhvr>
                                        <p:cTn id="185" dur="1" fill="hold">
                                          <p:stCondLst>
                                            <p:cond delay="0"/>
                                          </p:stCondLst>
                                        </p:cTn>
                                        <p:tgtEl>
                                          <p:spTgt spid="4">
                                            <p:txEl>
                                              <p:pRg st="3" end="3"/>
                                            </p:txEl>
                                          </p:spTgt>
                                        </p:tgtEl>
                                        <p:attrNameLst>
                                          <p:attrName>style.visibility</p:attrName>
                                        </p:attrNameLst>
                                      </p:cBhvr>
                                      <p:to>
                                        <p:strVal val="visible"/>
                                      </p:to>
                                    </p:set>
                                    <p:animEffect transition="in" filter="fade">
                                      <p:cBhvr>
                                        <p:cTn id="186" dur="500"/>
                                        <p:tgtEl>
                                          <p:spTgt spid="4">
                                            <p:txEl>
                                              <p:pRg st="3" end="3"/>
                                            </p:txEl>
                                          </p:spTgt>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41"/>
                                        </p:tgtEl>
                                        <p:attrNameLst>
                                          <p:attrName>style.visibility</p:attrName>
                                        </p:attrNameLst>
                                      </p:cBhvr>
                                      <p:to>
                                        <p:strVal val="visible"/>
                                      </p:to>
                                    </p:set>
                                    <p:animEffect transition="in" filter="fade">
                                      <p:cBhvr>
                                        <p:cTn id="191" dur="500"/>
                                        <p:tgtEl>
                                          <p:spTgt spid="41"/>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0" nodeType="clickEffect">
                                  <p:stCondLst>
                                    <p:cond delay="0"/>
                                  </p:stCondLst>
                                  <p:childTnLst>
                                    <p:set>
                                      <p:cBhvr>
                                        <p:cTn id="195" dur="1" fill="hold">
                                          <p:stCondLst>
                                            <p:cond delay="0"/>
                                          </p:stCondLst>
                                        </p:cTn>
                                        <p:tgtEl>
                                          <p:spTgt spid="56"/>
                                        </p:tgtEl>
                                        <p:attrNameLst>
                                          <p:attrName>style.visibility</p:attrName>
                                        </p:attrNameLst>
                                      </p:cBhvr>
                                      <p:to>
                                        <p:strVal val="visible"/>
                                      </p:to>
                                    </p:set>
                                    <p:animEffect transition="in" filter="fade">
                                      <p:cBhvr>
                                        <p:cTn id="196" dur="500"/>
                                        <p:tgtEl>
                                          <p:spTgt spid="56"/>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grpId="0" nodeType="clickEffect">
                                  <p:stCondLst>
                                    <p:cond delay="0"/>
                                  </p:stCondLst>
                                  <p:childTnLst>
                                    <p:set>
                                      <p:cBhvr>
                                        <p:cTn id="200" dur="1" fill="hold">
                                          <p:stCondLst>
                                            <p:cond delay="0"/>
                                          </p:stCondLst>
                                        </p:cTn>
                                        <p:tgtEl>
                                          <p:spTgt spid="54"/>
                                        </p:tgtEl>
                                        <p:attrNameLst>
                                          <p:attrName>style.visibility</p:attrName>
                                        </p:attrNameLst>
                                      </p:cBhvr>
                                      <p:to>
                                        <p:strVal val="visible"/>
                                      </p:to>
                                    </p:set>
                                    <p:animEffect transition="in" filter="fade">
                                      <p:cBhvr>
                                        <p:cTn id="20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P spid="16" grpId="0"/>
      <p:bldP spid="17" grpId="0"/>
      <p:bldP spid="18" grpId="0"/>
      <p:bldP spid="19" grpId="0"/>
      <p:bldP spid="20" grpId="0"/>
      <p:bldP spid="21" grpId="0"/>
      <p:bldP spid="22" grpId="0"/>
      <p:bldP spid="23" grpId="0"/>
      <p:bldP spid="25" grpId="0"/>
      <p:bldP spid="5" grpId="0"/>
      <p:bldP spid="10" grpId="0"/>
      <p:bldP spid="12" grpId="0"/>
      <p:bldP spid="24" grpId="0"/>
      <p:bldP spid="26" grpId="0"/>
      <p:bldP spid="27" grpId="0" build="allAtOnce"/>
      <p:bldP spid="28" grpId="0"/>
      <p:bldP spid="29" grpId="0"/>
      <p:bldP spid="30" grpId="0"/>
      <p:bldP spid="30" grpId="1"/>
      <p:bldP spid="31" grpId="0" build="allAtOnce"/>
      <p:bldP spid="32" grpId="0"/>
      <p:bldP spid="33" grpId="0"/>
      <p:bldP spid="34" grpId="0"/>
      <p:bldP spid="35" grpId="0"/>
      <p:bldP spid="13" grpId="0"/>
      <p:bldP spid="36" grpId="0"/>
      <p:bldP spid="37" grpId="0"/>
      <p:bldP spid="38" grpId="0"/>
      <p:bldP spid="43" grpId="0"/>
      <p:bldP spid="46" grpId="0"/>
      <p:bldP spid="48" grpId="0"/>
      <p:bldP spid="49" grpId="0"/>
      <p:bldP spid="50" grpId="0"/>
      <p:bldP spid="51" grpId="0"/>
      <p:bldP spid="52" grpId="0"/>
      <p:bldP spid="40" grpId="0"/>
      <p:bldP spid="41" grpId="0" animBg="1"/>
      <p:bldP spid="7" grpId="0"/>
      <p:bldP spid="42" grpId="0"/>
      <p:bldP spid="44" grpId="0"/>
      <p:bldP spid="53" grpId="0"/>
      <p:bldP spid="54" grpId="0" animBg="1"/>
      <p:bldP spid="5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C2023-768A-099D-25B0-6ED4334D6F00}"/>
              </a:ext>
            </a:extLst>
          </p:cNvPr>
          <p:cNvSpPr>
            <a:spLocks noGrp="1"/>
          </p:cNvSpPr>
          <p:nvPr>
            <p:ph type="title"/>
          </p:nvPr>
        </p:nvSpPr>
        <p:spPr/>
        <p:txBody>
          <a:bodyPr/>
          <a:lstStyle/>
          <a:p>
            <a:r>
              <a:rPr lang="en-US" dirty="0"/>
              <a:t>Phases of Operation Research</a:t>
            </a:r>
            <a:endParaRPr lang="en-IN" dirty="0"/>
          </a:p>
        </p:txBody>
      </p:sp>
      <p:grpSp>
        <p:nvGrpSpPr>
          <p:cNvPr id="12" name="Group 11">
            <a:extLst>
              <a:ext uri="{FF2B5EF4-FFF2-40B4-BE49-F238E27FC236}">
                <a16:creationId xmlns:a16="http://schemas.microsoft.com/office/drawing/2014/main" id="{262EF716-1304-40EC-0D6C-280FD1824AC6}"/>
              </a:ext>
            </a:extLst>
          </p:cNvPr>
          <p:cNvGrpSpPr/>
          <p:nvPr/>
        </p:nvGrpSpPr>
        <p:grpSpPr>
          <a:xfrm>
            <a:off x="1358480" y="846905"/>
            <a:ext cx="1550241" cy="1594357"/>
            <a:chOff x="1751325" y="2661704"/>
            <a:chExt cx="1550241" cy="1594357"/>
          </a:xfrm>
        </p:grpSpPr>
        <p:sp>
          <p:nvSpPr>
            <p:cNvPr id="5" name="Rounded Rectangle 115">
              <a:extLst>
                <a:ext uri="{FF2B5EF4-FFF2-40B4-BE49-F238E27FC236}">
                  <a16:creationId xmlns:a16="http://schemas.microsoft.com/office/drawing/2014/main" id="{C3A5053F-2B3C-ACAD-BDB2-855F4F09E400}"/>
                </a:ext>
              </a:extLst>
            </p:cNvPr>
            <p:cNvSpPr/>
            <p:nvPr/>
          </p:nvSpPr>
          <p:spPr>
            <a:xfrm>
              <a:off x="1751325" y="2671016"/>
              <a:ext cx="1550241" cy="1585045"/>
            </a:xfrm>
            <a:prstGeom prst="roundRect">
              <a:avLst>
                <a:gd name="adj" fmla="val 7492"/>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805D350-7D71-FD51-5CA2-3CD1959C8E77}"/>
                </a:ext>
              </a:extLst>
            </p:cNvPr>
            <p:cNvGrpSpPr/>
            <p:nvPr/>
          </p:nvGrpSpPr>
          <p:grpSpPr>
            <a:xfrm>
              <a:off x="1751325" y="2661704"/>
              <a:ext cx="1550241" cy="1585045"/>
              <a:chOff x="208541" y="2585678"/>
              <a:chExt cx="1550241" cy="1585045"/>
            </a:xfrm>
          </p:grpSpPr>
          <p:sp>
            <p:nvSpPr>
              <p:cNvPr id="7" name="TextBox 6">
                <a:extLst>
                  <a:ext uri="{FF2B5EF4-FFF2-40B4-BE49-F238E27FC236}">
                    <a16:creationId xmlns:a16="http://schemas.microsoft.com/office/drawing/2014/main" id="{0337631E-C2BF-7115-54CE-07EDC3B00AD7}"/>
                  </a:ext>
                </a:extLst>
              </p:cNvPr>
              <p:cNvSpPr txBox="1"/>
              <p:nvPr/>
            </p:nvSpPr>
            <p:spPr>
              <a:xfrm>
                <a:off x="208541" y="3529017"/>
                <a:ext cx="1550241" cy="612934"/>
              </a:xfrm>
              <a:prstGeom prst="roundRect">
                <a:avLst/>
              </a:prstGeom>
              <a:noFill/>
            </p:spPr>
            <p:txBody>
              <a:bodyPr wrap="square" lIns="72000" tIns="0" rIns="72000" bIns="0" rtlCol="0" anchor="ctr">
                <a:spAutoFit/>
              </a:bodyPr>
              <a:lstStyle/>
              <a:p>
                <a:pPr algn="ctr"/>
                <a:r>
                  <a:rPr lang="en-US" b="1" dirty="0"/>
                  <a:t>Real-Life</a:t>
                </a:r>
              </a:p>
              <a:p>
                <a:pPr algn="ctr"/>
                <a:r>
                  <a:rPr lang="en-US" dirty="0"/>
                  <a:t>Problem</a:t>
                </a:r>
              </a:p>
            </p:txBody>
          </p:sp>
          <p:sp>
            <p:nvSpPr>
              <p:cNvPr id="8" name="Rounded Rectangle 8">
                <a:extLst>
                  <a:ext uri="{FF2B5EF4-FFF2-40B4-BE49-F238E27FC236}">
                    <a16:creationId xmlns:a16="http://schemas.microsoft.com/office/drawing/2014/main" id="{C8086D49-F1C4-1B1D-54ED-8F6F19399DB4}"/>
                  </a:ext>
                </a:extLst>
              </p:cNvPr>
              <p:cNvSpPr/>
              <p:nvPr/>
            </p:nvSpPr>
            <p:spPr>
              <a:xfrm>
                <a:off x="208541" y="2585678"/>
                <a:ext cx="1550241" cy="1585045"/>
              </a:xfrm>
              <a:prstGeom prst="roundRect">
                <a:avLst>
                  <a:gd name="adj" fmla="val 7492"/>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A78FEA9A-47DF-B382-92B5-427C48AA1F19}"/>
                </a:ext>
              </a:extLst>
            </p:cNvPr>
            <p:cNvPicPr>
              <a:picLocks noChangeAspect="1"/>
            </p:cNvPicPr>
            <p:nvPr/>
          </p:nvPicPr>
          <p:blipFill>
            <a:blip r:embed="rId2"/>
            <a:stretch>
              <a:fillRect/>
            </a:stretch>
          </p:blipFill>
          <p:spPr>
            <a:xfrm>
              <a:off x="2126845" y="2738430"/>
              <a:ext cx="799200" cy="799200"/>
            </a:xfrm>
            <a:prstGeom prst="rect">
              <a:avLst/>
            </a:prstGeom>
          </p:spPr>
        </p:pic>
      </p:grpSp>
      <p:sp>
        <p:nvSpPr>
          <p:cNvPr id="13" name="Rounded Rectangle 29">
            <a:extLst>
              <a:ext uri="{FF2B5EF4-FFF2-40B4-BE49-F238E27FC236}">
                <a16:creationId xmlns:a16="http://schemas.microsoft.com/office/drawing/2014/main" id="{DB2ECAC4-C7C6-04D0-8EAA-827C96FCBF0D}"/>
              </a:ext>
            </a:extLst>
          </p:cNvPr>
          <p:cNvSpPr/>
          <p:nvPr/>
        </p:nvSpPr>
        <p:spPr>
          <a:xfrm>
            <a:off x="4904102" y="1284083"/>
            <a:ext cx="1512000" cy="720000"/>
          </a:xfrm>
          <a:prstGeom prst="round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solidFill>
                  <a:schemeClr val="tx1"/>
                </a:solidFill>
              </a:rPr>
              <a:t>Define the </a:t>
            </a:r>
          </a:p>
          <a:p>
            <a:pPr algn="ctr"/>
            <a:r>
              <a:rPr lang="en-US" dirty="0">
                <a:solidFill>
                  <a:schemeClr val="tx1"/>
                </a:solidFill>
              </a:rPr>
              <a:t>Problem </a:t>
            </a:r>
          </a:p>
        </p:txBody>
      </p:sp>
      <p:sp>
        <p:nvSpPr>
          <p:cNvPr id="14" name="Rounded Rectangle 29">
            <a:extLst>
              <a:ext uri="{FF2B5EF4-FFF2-40B4-BE49-F238E27FC236}">
                <a16:creationId xmlns:a16="http://schemas.microsoft.com/office/drawing/2014/main" id="{541622A1-5764-8BF8-4088-55797D87A370}"/>
              </a:ext>
            </a:extLst>
          </p:cNvPr>
          <p:cNvSpPr/>
          <p:nvPr/>
        </p:nvSpPr>
        <p:spPr>
          <a:xfrm>
            <a:off x="8411482" y="1284083"/>
            <a:ext cx="2318721" cy="720000"/>
          </a:xfrm>
          <a:prstGeom prst="round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solidFill>
                  <a:schemeClr val="tx1"/>
                </a:solidFill>
              </a:rPr>
              <a:t>Develop the </a:t>
            </a:r>
          </a:p>
          <a:p>
            <a:pPr algn="ctr"/>
            <a:r>
              <a:rPr lang="en-US" dirty="0">
                <a:solidFill>
                  <a:schemeClr val="tx1"/>
                </a:solidFill>
              </a:rPr>
              <a:t>Mathematical Model</a:t>
            </a:r>
          </a:p>
        </p:txBody>
      </p:sp>
      <p:sp>
        <p:nvSpPr>
          <p:cNvPr id="15" name="Rounded Rectangle 29">
            <a:extLst>
              <a:ext uri="{FF2B5EF4-FFF2-40B4-BE49-F238E27FC236}">
                <a16:creationId xmlns:a16="http://schemas.microsoft.com/office/drawing/2014/main" id="{4D1AC459-C87D-BC70-98A4-C8882DF8F034}"/>
              </a:ext>
            </a:extLst>
          </p:cNvPr>
          <p:cNvSpPr/>
          <p:nvPr/>
        </p:nvSpPr>
        <p:spPr>
          <a:xfrm>
            <a:off x="8411482" y="2751756"/>
            <a:ext cx="2318721" cy="720000"/>
          </a:xfrm>
          <a:prstGeom prst="round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solidFill>
                  <a:schemeClr val="tx1"/>
                </a:solidFill>
              </a:rPr>
              <a:t>Apply OR Technique to Solve the Model</a:t>
            </a:r>
          </a:p>
        </p:txBody>
      </p:sp>
      <p:sp>
        <p:nvSpPr>
          <p:cNvPr id="16" name="Rounded Rectangle 29">
            <a:extLst>
              <a:ext uri="{FF2B5EF4-FFF2-40B4-BE49-F238E27FC236}">
                <a16:creationId xmlns:a16="http://schemas.microsoft.com/office/drawing/2014/main" id="{9E7E5772-7167-452B-5882-E92E5660EA18}"/>
              </a:ext>
            </a:extLst>
          </p:cNvPr>
          <p:cNvSpPr/>
          <p:nvPr/>
        </p:nvSpPr>
        <p:spPr>
          <a:xfrm>
            <a:off x="8411482" y="4237755"/>
            <a:ext cx="2318721" cy="720000"/>
          </a:xfrm>
          <a:prstGeom prst="round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solidFill>
                  <a:schemeClr val="tx1"/>
                </a:solidFill>
              </a:rPr>
              <a:t>Test the Model for the  </a:t>
            </a:r>
          </a:p>
          <a:p>
            <a:pPr algn="ctr"/>
            <a:r>
              <a:rPr lang="en-US" dirty="0">
                <a:solidFill>
                  <a:schemeClr val="tx1"/>
                </a:solidFill>
              </a:rPr>
              <a:t>Optimum Solution</a:t>
            </a:r>
          </a:p>
        </p:txBody>
      </p:sp>
      <p:sp>
        <p:nvSpPr>
          <p:cNvPr id="17" name="Rounded Rectangle 29">
            <a:extLst>
              <a:ext uri="{FF2B5EF4-FFF2-40B4-BE49-F238E27FC236}">
                <a16:creationId xmlns:a16="http://schemas.microsoft.com/office/drawing/2014/main" id="{8266F08F-5D75-CEC5-467D-F7C9D257CB6F}"/>
              </a:ext>
            </a:extLst>
          </p:cNvPr>
          <p:cNvSpPr/>
          <p:nvPr/>
        </p:nvSpPr>
        <p:spPr>
          <a:xfrm>
            <a:off x="4904102" y="2751756"/>
            <a:ext cx="1512000" cy="720000"/>
          </a:xfrm>
          <a:prstGeom prst="round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dirty="0">
                <a:solidFill>
                  <a:schemeClr val="tx1"/>
                </a:solidFill>
              </a:rPr>
              <a:t>Modify the </a:t>
            </a:r>
          </a:p>
          <a:p>
            <a:pPr algn="ctr"/>
            <a:r>
              <a:rPr lang="en-US" dirty="0">
                <a:solidFill>
                  <a:schemeClr val="tx1"/>
                </a:solidFill>
              </a:rPr>
              <a:t>Model</a:t>
            </a:r>
          </a:p>
        </p:txBody>
      </p:sp>
      <p:cxnSp>
        <p:nvCxnSpPr>
          <p:cNvPr id="18" name="Straight Arrow Connector 17">
            <a:extLst>
              <a:ext uri="{FF2B5EF4-FFF2-40B4-BE49-F238E27FC236}">
                <a16:creationId xmlns:a16="http://schemas.microsoft.com/office/drawing/2014/main" id="{D607EFB8-6C17-B1BE-4C0D-8D271C77448C}"/>
              </a:ext>
            </a:extLst>
          </p:cNvPr>
          <p:cNvCxnSpPr>
            <a:cxnSpLocks/>
          </p:cNvCxnSpPr>
          <p:nvPr/>
        </p:nvCxnSpPr>
        <p:spPr>
          <a:xfrm>
            <a:off x="9570842" y="3485146"/>
            <a:ext cx="0" cy="72000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130F674-A562-9B6D-40F4-8A2F22CFD2A8}"/>
              </a:ext>
            </a:extLst>
          </p:cNvPr>
          <p:cNvCxnSpPr>
            <a:cxnSpLocks/>
          </p:cNvCxnSpPr>
          <p:nvPr/>
        </p:nvCxnSpPr>
        <p:spPr>
          <a:xfrm>
            <a:off x="9570842" y="2025275"/>
            <a:ext cx="0" cy="72000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CF7BFEF-3501-9503-19B8-6A62B7FAB265}"/>
              </a:ext>
            </a:extLst>
          </p:cNvPr>
          <p:cNvCxnSpPr>
            <a:cxnSpLocks/>
          </p:cNvCxnSpPr>
          <p:nvPr/>
        </p:nvCxnSpPr>
        <p:spPr>
          <a:xfrm>
            <a:off x="2908722" y="1644083"/>
            <a:ext cx="199537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E65823-8C5B-31C3-FA07-CB773A5C85CE}"/>
              </a:ext>
            </a:extLst>
          </p:cNvPr>
          <p:cNvCxnSpPr>
            <a:cxnSpLocks/>
          </p:cNvCxnSpPr>
          <p:nvPr/>
        </p:nvCxnSpPr>
        <p:spPr>
          <a:xfrm>
            <a:off x="6416102" y="1625756"/>
            <a:ext cx="199537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4BF2781-6DD3-AF32-D459-81882FEE07B1}"/>
              </a:ext>
            </a:extLst>
          </p:cNvPr>
          <p:cNvCxnSpPr>
            <a:cxnSpLocks/>
          </p:cNvCxnSpPr>
          <p:nvPr/>
        </p:nvCxnSpPr>
        <p:spPr>
          <a:xfrm>
            <a:off x="6416102" y="3111756"/>
            <a:ext cx="199537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4E54598D-A63F-3172-7E1E-BED55627F11F}"/>
              </a:ext>
            </a:extLst>
          </p:cNvPr>
          <p:cNvCxnSpPr>
            <a:stCxn id="16" idx="1"/>
            <a:endCxn id="17" idx="2"/>
          </p:cNvCxnSpPr>
          <p:nvPr/>
        </p:nvCxnSpPr>
        <p:spPr>
          <a:xfrm rot="10800000">
            <a:off x="5660102" y="3471757"/>
            <a:ext cx="2751380" cy="1125999"/>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7E01DB27-DA5C-A369-A1FC-352928516E24}"/>
              </a:ext>
            </a:extLst>
          </p:cNvPr>
          <p:cNvGrpSpPr/>
          <p:nvPr/>
        </p:nvGrpSpPr>
        <p:grpSpPr>
          <a:xfrm>
            <a:off x="1358479" y="4588294"/>
            <a:ext cx="1550242" cy="1594357"/>
            <a:chOff x="1358479" y="4299045"/>
            <a:chExt cx="1550242" cy="1594357"/>
          </a:xfrm>
        </p:grpSpPr>
        <p:grpSp>
          <p:nvGrpSpPr>
            <p:cNvPr id="26" name="Group 25">
              <a:extLst>
                <a:ext uri="{FF2B5EF4-FFF2-40B4-BE49-F238E27FC236}">
                  <a16:creationId xmlns:a16="http://schemas.microsoft.com/office/drawing/2014/main" id="{ED7D3F99-9AFA-7D3B-F276-7477BFF8D283}"/>
                </a:ext>
              </a:extLst>
            </p:cNvPr>
            <p:cNvGrpSpPr/>
            <p:nvPr/>
          </p:nvGrpSpPr>
          <p:grpSpPr>
            <a:xfrm>
              <a:off x="1358479" y="4299045"/>
              <a:ext cx="1550242" cy="1594357"/>
              <a:chOff x="1751324" y="2661704"/>
              <a:chExt cx="1550242" cy="1594357"/>
            </a:xfrm>
          </p:grpSpPr>
          <p:sp>
            <p:nvSpPr>
              <p:cNvPr id="27" name="Rounded Rectangle 115">
                <a:extLst>
                  <a:ext uri="{FF2B5EF4-FFF2-40B4-BE49-F238E27FC236}">
                    <a16:creationId xmlns:a16="http://schemas.microsoft.com/office/drawing/2014/main" id="{807E3580-A7B5-B317-24D6-AAC4EFD84CE5}"/>
                  </a:ext>
                </a:extLst>
              </p:cNvPr>
              <p:cNvSpPr/>
              <p:nvPr/>
            </p:nvSpPr>
            <p:spPr>
              <a:xfrm>
                <a:off x="1751325" y="2671016"/>
                <a:ext cx="1550241" cy="1585045"/>
              </a:xfrm>
              <a:prstGeom prst="roundRect">
                <a:avLst>
                  <a:gd name="adj" fmla="val 7492"/>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964301B-04BA-A1B8-0FBC-13A12D1B2842}"/>
                  </a:ext>
                </a:extLst>
              </p:cNvPr>
              <p:cNvGrpSpPr/>
              <p:nvPr/>
            </p:nvGrpSpPr>
            <p:grpSpPr>
              <a:xfrm>
                <a:off x="1751324" y="2661704"/>
                <a:ext cx="1550242" cy="1585045"/>
                <a:chOff x="208540" y="2585678"/>
                <a:chExt cx="1550242" cy="1585045"/>
              </a:xfrm>
            </p:grpSpPr>
            <p:sp>
              <p:nvSpPr>
                <p:cNvPr id="30" name="TextBox 29">
                  <a:extLst>
                    <a:ext uri="{FF2B5EF4-FFF2-40B4-BE49-F238E27FC236}">
                      <a16:creationId xmlns:a16="http://schemas.microsoft.com/office/drawing/2014/main" id="{645C01F3-D46D-6ED9-2A0E-1010E7FEA00B}"/>
                    </a:ext>
                  </a:extLst>
                </p:cNvPr>
                <p:cNvSpPr txBox="1"/>
                <p:nvPr/>
              </p:nvSpPr>
              <p:spPr>
                <a:xfrm>
                  <a:off x="208540" y="3550721"/>
                  <a:ext cx="1550241" cy="612934"/>
                </a:xfrm>
                <a:prstGeom prst="roundRect">
                  <a:avLst/>
                </a:prstGeom>
                <a:noFill/>
              </p:spPr>
              <p:txBody>
                <a:bodyPr wrap="square" lIns="72000" tIns="0" rIns="72000" bIns="0" rtlCol="0" anchor="ctr">
                  <a:spAutoFit/>
                </a:bodyPr>
                <a:lstStyle/>
                <a:p>
                  <a:pPr algn="ctr"/>
                  <a:r>
                    <a:rPr lang="en-US" b="1" dirty="0"/>
                    <a:t>Exit &amp; </a:t>
                  </a:r>
                </a:p>
                <a:p>
                  <a:pPr algn="ctr"/>
                  <a:r>
                    <a:rPr lang="en-US" b="1" dirty="0"/>
                    <a:t>Implement</a:t>
                  </a:r>
                </a:p>
              </p:txBody>
            </p:sp>
            <p:sp>
              <p:nvSpPr>
                <p:cNvPr id="31" name="Rounded Rectangle 8">
                  <a:extLst>
                    <a:ext uri="{FF2B5EF4-FFF2-40B4-BE49-F238E27FC236}">
                      <a16:creationId xmlns:a16="http://schemas.microsoft.com/office/drawing/2014/main" id="{455C898B-4571-9EED-2AAC-47EAA2C508B9}"/>
                    </a:ext>
                  </a:extLst>
                </p:cNvPr>
                <p:cNvSpPr/>
                <p:nvPr/>
              </p:nvSpPr>
              <p:spPr>
                <a:xfrm>
                  <a:off x="208541" y="2585678"/>
                  <a:ext cx="1550241" cy="1585045"/>
                </a:xfrm>
                <a:prstGeom prst="roundRect">
                  <a:avLst>
                    <a:gd name="adj" fmla="val 7492"/>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2" name="Picture 31">
              <a:extLst>
                <a:ext uri="{FF2B5EF4-FFF2-40B4-BE49-F238E27FC236}">
                  <a16:creationId xmlns:a16="http://schemas.microsoft.com/office/drawing/2014/main" id="{A8D08F7F-526C-9915-58E1-A66F6AD0A631}"/>
                </a:ext>
              </a:extLst>
            </p:cNvPr>
            <p:cNvPicPr>
              <a:picLocks noChangeAspect="1"/>
            </p:cNvPicPr>
            <p:nvPr/>
          </p:nvPicPr>
          <p:blipFill>
            <a:blip r:embed="rId3"/>
            <a:stretch>
              <a:fillRect/>
            </a:stretch>
          </p:blipFill>
          <p:spPr>
            <a:xfrm>
              <a:off x="1734000" y="4381586"/>
              <a:ext cx="799200" cy="799200"/>
            </a:xfrm>
            <a:prstGeom prst="rect">
              <a:avLst/>
            </a:prstGeom>
          </p:spPr>
        </p:pic>
      </p:grpSp>
      <p:cxnSp>
        <p:nvCxnSpPr>
          <p:cNvPr id="34" name="Connector: Elbow 33">
            <a:extLst>
              <a:ext uri="{FF2B5EF4-FFF2-40B4-BE49-F238E27FC236}">
                <a16:creationId xmlns:a16="http://schemas.microsoft.com/office/drawing/2014/main" id="{F4BE6D17-D971-F077-EDFF-6D3AF33E05FF}"/>
              </a:ext>
            </a:extLst>
          </p:cNvPr>
          <p:cNvCxnSpPr>
            <a:cxnSpLocks/>
            <a:stCxn id="16" idx="2"/>
          </p:cNvCxnSpPr>
          <p:nvPr/>
        </p:nvCxnSpPr>
        <p:spPr>
          <a:xfrm rot="5400000">
            <a:off x="5951507" y="1914969"/>
            <a:ext cx="576551" cy="6662122"/>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C1AD357-88A0-2C52-F5EB-3FBC2512966D}"/>
              </a:ext>
            </a:extLst>
          </p:cNvPr>
          <p:cNvSpPr txBox="1"/>
          <p:nvPr/>
        </p:nvSpPr>
        <p:spPr>
          <a:xfrm>
            <a:off x="6290877" y="4226651"/>
            <a:ext cx="1593706" cy="369332"/>
          </a:xfrm>
          <a:prstGeom prst="rect">
            <a:avLst/>
          </a:prstGeom>
          <a:noFill/>
        </p:spPr>
        <p:txBody>
          <a:bodyPr wrap="none" rtlCol="0">
            <a:spAutoFit/>
          </a:bodyPr>
          <a:lstStyle/>
          <a:p>
            <a:r>
              <a:rPr lang="en-US" b="1" dirty="0">
                <a:solidFill>
                  <a:schemeClr val="accent6"/>
                </a:solidFill>
              </a:rPr>
              <a:t>If</a:t>
            </a:r>
            <a:r>
              <a:rPr lang="en-IN" b="1" dirty="0">
                <a:solidFill>
                  <a:schemeClr val="accent6"/>
                </a:solidFill>
              </a:rPr>
              <a:t> Not Optimum</a:t>
            </a:r>
            <a:endParaRPr lang="en-US" b="1" dirty="0">
              <a:solidFill>
                <a:schemeClr val="accent6"/>
              </a:solidFill>
            </a:endParaRPr>
          </a:p>
        </p:txBody>
      </p:sp>
      <p:sp>
        <p:nvSpPr>
          <p:cNvPr id="40" name="TextBox 39">
            <a:extLst>
              <a:ext uri="{FF2B5EF4-FFF2-40B4-BE49-F238E27FC236}">
                <a16:creationId xmlns:a16="http://schemas.microsoft.com/office/drawing/2014/main" id="{90FF2FD0-59E3-E85D-EEB8-69FAFDBD45FD}"/>
              </a:ext>
            </a:extLst>
          </p:cNvPr>
          <p:cNvSpPr txBox="1"/>
          <p:nvPr/>
        </p:nvSpPr>
        <p:spPr>
          <a:xfrm>
            <a:off x="5355133" y="5161080"/>
            <a:ext cx="1213794" cy="369332"/>
          </a:xfrm>
          <a:prstGeom prst="rect">
            <a:avLst/>
          </a:prstGeom>
          <a:noFill/>
        </p:spPr>
        <p:txBody>
          <a:bodyPr wrap="none" rtlCol="0">
            <a:spAutoFit/>
          </a:bodyPr>
          <a:lstStyle/>
          <a:p>
            <a:r>
              <a:rPr lang="en-US" b="1" dirty="0">
                <a:solidFill>
                  <a:schemeClr val="accent6"/>
                </a:solidFill>
              </a:rPr>
              <a:t>If</a:t>
            </a:r>
            <a:r>
              <a:rPr lang="en-IN" b="1" dirty="0">
                <a:solidFill>
                  <a:schemeClr val="accent6"/>
                </a:solidFill>
              </a:rPr>
              <a:t> Optimum</a:t>
            </a:r>
            <a:endParaRPr lang="en-US" b="1" dirty="0">
              <a:solidFill>
                <a:schemeClr val="accent6"/>
              </a:solidFill>
            </a:endParaRPr>
          </a:p>
        </p:txBody>
      </p:sp>
    </p:spTree>
    <p:extLst>
      <p:ext uri="{BB962C8B-B14F-4D97-AF65-F5344CB8AC3E}">
        <p14:creationId xmlns:p14="http://schemas.microsoft.com/office/powerpoint/2010/main" val="267916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up)">
                                      <p:cBhvr>
                                        <p:cTn id="30" dur="500"/>
                                        <p:tgtEl>
                                          <p:spTgt spid="1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500"/>
                                        <p:tgtEl>
                                          <p:spTgt spid="18"/>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right)">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left)">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right)">
                                      <p:cBhvr>
                                        <p:cTn id="65" dur="500"/>
                                        <p:tgtEl>
                                          <p:spTgt spid="3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9" grpId="0"/>
      <p:bldP spid="4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C803A-C45E-91BD-66E0-47DAFF05B5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9CA0B5-19AF-2BCF-9EDE-8A9A48E68BD5}"/>
              </a:ext>
            </a:extLst>
          </p:cNvPr>
          <p:cNvSpPr>
            <a:spLocks noGrp="1"/>
          </p:cNvSpPr>
          <p:nvPr>
            <p:ph type="title"/>
          </p:nvPr>
        </p:nvSpPr>
        <p:spPr/>
        <p:txBody>
          <a:bodyPr/>
          <a:lstStyle/>
          <a:p>
            <a:r>
              <a:rPr lang="en-US" dirty="0"/>
              <a:t>Problem – 5 </a:t>
            </a:r>
            <a:r>
              <a:rPr lang="en-US" dirty="0">
                <a:solidFill>
                  <a:schemeClr val="accent6"/>
                </a:solidFill>
              </a:rPr>
              <a:t>Simplex Method</a:t>
            </a:r>
            <a:endParaRPr lang="en-IN"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FD03EB8D-3C82-14DA-6027-D78C1DD28785}"/>
                  </a:ext>
                </a:extLst>
              </p:cNvPr>
              <p:cNvSpPr>
                <a:spLocks noGrp="1"/>
              </p:cNvSpPr>
              <p:nvPr>
                <p:ph idx="1"/>
              </p:nvPr>
            </p:nvSpPr>
            <p:spPr>
              <a:xfrm>
                <a:off x="131180" y="863446"/>
                <a:ext cx="6351248" cy="1234744"/>
              </a:xfrm>
            </p:spPr>
            <p:txBody>
              <a:bodyPr/>
              <a:lstStyle/>
              <a:p>
                <a:pPr marL="0" indent="0">
                  <a:buNone/>
                </a:pPr>
                <a:r>
                  <a:rPr lang="en-US" dirty="0">
                    <a:solidFill>
                      <a:srgbClr val="C00000"/>
                    </a:solidFill>
                  </a:rPr>
                  <a:t>Step-7 : Evaluating the New Solution</a:t>
                </a:r>
              </a:p>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a14:m>
                <a:r>
                  <a:rPr lang="en-US" sz="2000" dirty="0"/>
                  <a:t> will enter the basis and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1</m:t>
                        </m:r>
                      </m:sub>
                    </m:sSub>
                  </m:oMath>
                </a14:m>
                <a:r>
                  <a:rPr lang="en-US" sz="2000" dirty="0"/>
                  <a:t> will leave the basis in the new table. </a:t>
                </a:r>
              </a:p>
              <a:p>
                <a:r>
                  <a:rPr lang="en-US" sz="2000" dirty="0"/>
                  <a:t>Perform </a:t>
                </a:r>
                <a:r>
                  <a:rPr lang="en-US" sz="2000" b="1" dirty="0"/>
                  <a:t>row operations </a:t>
                </a:r>
                <a:r>
                  <a:rPr lang="en-US" sz="2000" dirty="0"/>
                  <a:t>to </a:t>
                </a:r>
                <a:r>
                  <a:rPr lang="en-US" sz="2000" dirty="0">
                    <a:solidFill>
                      <a:srgbClr val="0070C0"/>
                    </a:solidFill>
                  </a:rPr>
                  <a:t>make the key element equal to 1 </a:t>
                </a:r>
                <a:r>
                  <a:rPr lang="en-US" sz="2000" dirty="0"/>
                  <a:t>and </a:t>
                </a:r>
                <a:r>
                  <a:rPr lang="en-US" sz="2000" dirty="0">
                    <a:solidFill>
                      <a:srgbClr val="0070C0"/>
                    </a:solidFill>
                  </a:rPr>
                  <a:t>all other elements in the key column equal to 0 </a:t>
                </a:r>
                <a:r>
                  <a:rPr lang="en-US" sz="2000" b="1" dirty="0">
                    <a:solidFill>
                      <a:srgbClr val="C00000"/>
                    </a:solidFill>
                  </a:rPr>
                  <a:t>using key element</a:t>
                </a:r>
                <a:r>
                  <a:rPr lang="en-US" sz="2000" dirty="0"/>
                  <a:t>.</a:t>
                </a:r>
              </a:p>
            </p:txBody>
          </p:sp>
        </mc:Choice>
        <mc:Fallback xmlns="">
          <p:sp>
            <p:nvSpPr>
              <p:cNvPr id="4" name="Content Placeholder 2">
                <a:extLst>
                  <a:ext uri="{FF2B5EF4-FFF2-40B4-BE49-F238E27FC236}">
                    <a16:creationId xmlns:a16="http://schemas.microsoft.com/office/drawing/2014/main" id="{FD03EB8D-3C82-14DA-6027-D78C1DD28785}"/>
                  </a:ext>
                </a:extLst>
              </p:cNvPr>
              <p:cNvSpPr>
                <a:spLocks noGrp="1" noRot="1" noChangeAspect="1" noMove="1" noResize="1" noEditPoints="1" noAdjustHandles="1" noChangeArrowheads="1" noChangeShapeType="1" noTextEdit="1"/>
              </p:cNvSpPr>
              <p:nvPr>
                <p:ph idx="1"/>
              </p:nvPr>
            </p:nvSpPr>
            <p:spPr>
              <a:xfrm>
                <a:off x="131180" y="863446"/>
                <a:ext cx="6351248" cy="1234744"/>
              </a:xfrm>
              <a:blipFill>
                <a:blip r:embed="rId2"/>
                <a:stretch>
                  <a:fillRect l="-1537" t="-6436" r="-1057" b="-75248"/>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F7301ABA-461A-BC49-E348-3225F3D14A1A}"/>
              </a:ext>
            </a:extLst>
          </p:cNvPr>
          <p:cNvSpPr txBox="1"/>
          <p:nvPr/>
        </p:nvSpPr>
        <p:spPr>
          <a:xfrm>
            <a:off x="1320093" y="3369177"/>
            <a:ext cx="857927" cy="461665"/>
          </a:xfrm>
          <a:prstGeom prst="rect">
            <a:avLst/>
          </a:prstGeom>
          <a:noFill/>
        </p:spPr>
        <p:txBody>
          <a:bodyPr wrap="none" rtlCol="0">
            <a:spAutoFit/>
          </a:bodyPr>
          <a:lstStyle/>
          <a:p>
            <a:pPr algn="ctr"/>
            <a:r>
              <a:rPr lang="en-US" sz="2400" b="1" dirty="0"/>
              <a:t>Basis</a:t>
            </a:r>
            <a:endParaRPr lang="en-US" b="1" dirty="0"/>
          </a:p>
        </p:txBody>
      </p:sp>
      <p:cxnSp>
        <p:nvCxnSpPr>
          <p:cNvPr id="9" name="Straight Connector 8">
            <a:extLst>
              <a:ext uri="{FF2B5EF4-FFF2-40B4-BE49-F238E27FC236}">
                <a16:creationId xmlns:a16="http://schemas.microsoft.com/office/drawing/2014/main" id="{273C5CCD-CC85-47DB-B83A-9FD313F52CF8}"/>
              </a:ext>
            </a:extLst>
          </p:cNvPr>
          <p:cNvCxnSpPr>
            <a:cxnSpLocks/>
          </p:cNvCxnSpPr>
          <p:nvPr/>
        </p:nvCxnSpPr>
        <p:spPr>
          <a:xfrm>
            <a:off x="420700" y="3830842"/>
            <a:ext cx="640080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D04A551-F550-068B-7B94-FE3C8579778A}"/>
                  </a:ext>
                </a:extLst>
              </p:cNvPr>
              <p:cNvSpPr txBox="1"/>
              <p:nvPr/>
            </p:nvSpPr>
            <p:spPr>
              <a:xfrm>
                <a:off x="1469910" y="3949745"/>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14" name="TextBox 13">
                <a:extLst>
                  <a:ext uri="{FF2B5EF4-FFF2-40B4-BE49-F238E27FC236}">
                    <a16:creationId xmlns:a16="http://schemas.microsoft.com/office/drawing/2014/main" id="{5D04A551-F550-068B-7B94-FE3C8579778A}"/>
                  </a:ext>
                </a:extLst>
              </p:cNvPr>
              <p:cNvSpPr txBox="1">
                <a:spLocks noRot="1" noChangeAspect="1" noMove="1" noResize="1" noEditPoints="1" noAdjustHandles="1" noChangeArrowheads="1" noChangeShapeType="1" noTextEdit="1"/>
              </p:cNvSpPr>
              <p:nvPr/>
            </p:nvSpPr>
            <p:spPr>
              <a:xfrm>
                <a:off x="1469910" y="3949745"/>
                <a:ext cx="558293" cy="461665"/>
              </a:xfrm>
              <a:prstGeom prst="rect">
                <a:avLst/>
              </a:prstGeom>
              <a:blipFill>
                <a:blip r:embed="rId3"/>
                <a:stretch>
                  <a:fillRect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170CA99-35B9-0374-58E2-6282E4517008}"/>
                  </a:ext>
                </a:extLst>
              </p:cNvPr>
              <p:cNvSpPr txBox="1"/>
              <p:nvPr/>
            </p:nvSpPr>
            <p:spPr>
              <a:xfrm>
                <a:off x="1475167" y="4467885"/>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15" name="TextBox 14">
                <a:extLst>
                  <a:ext uri="{FF2B5EF4-FFF2-40B4-BE49-F238E27FC236}">
                    <a16:creationId xmlns:a16="http://schemas.microsoft.com/office/drawing/2014/main" id="{5170CA99-35B9-0374-58E2-6282E4517008}"/>
                  </a:ext>
                </a:extLst>
              </p:cNvPr>
              <p:cNvSpPr txBox="1">
                <a:spLocks noRot="1" noChangeAspect="1" noMove="1" noResize="1" noEditPoints="1" noAdjustHandles="1" noChangeArrowheads="1" noChangeShapeType="1" noTextEdit="1"/>
              </p:cNvSpPr>
              <p:nvPr/>
            </p:nvSpPr>
            <p:spPr>
              <a:xfrm>
                <a:off x="1475167" y="4467885"/>
                <a:ext cx="547779" cy="461665"/>
              </a:xfrm>
              <a:prstGeom prst="rect">
                <a:avLst/>
              </a:prstGeom>
              <a:blipFill>
                <a:blip r:embed="rId4"/>
                <a:stretch>
                  <a:fillRect l="-2222"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6DFB47-85FF-953D-6D46-F678D23E19D1}"/>
                  </a:ext>
                </a:extLst>
              </p:cNvPr>
              <p:cNvSpPr txBox="1"/>
              <p:nvPr/>
            </p:nvSpPr>
            <p:spPr>
              <a:xfrm>
                <a:off x="618200" y="3369177"/>
                <a:ext cx="622222"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𝑩</m:t>
                          </m:r>
                        </m:sub>
                      </m:sSub>
                    </m:oMath>
                  </m:oMathPara>
                </a14:m>
                <a:endParaRPr lang="en-US" b="1" dirty="0"/>
              </a:p>
            </p:txBody>
          </p:sp>
        </mc:Choice>
        <mc:Fallback xmlns="">
          <p:sp>
            <p:nvSpPr>
              <p:cNvPr id="16" name="TextBox 15">
                <a:extLst>
                  <a:ext uri="{FF2B5EF4-FFF2-40B4-BE49-F238E27FC236}">
                    <a16:creationId xmlns:a16="http://schemas.microsoft.com/office/drawing/2014/main" id="{786DFB47-85FF-953D-6D46-F678D23E19D1}"/>
                  </a:ext>
                </a:extLst>
              </p:cNvPr>
              <p:cNvSpPr txBox="1">
                <a:spLocks noRot="1" noChangeAspect="1" noMove="1" noResize="1" noEditPoints="1" noAdjustHandles="1" noChangeArrowheads="1" noChangeShapeType="1" noTextEdit="1"/>
              </p:cNvSpPr>
              <p:nvPr/>
            </p:nvSpPr>
            <p:spPr>
              <a:xfrm>
                <a:off x="618200" y="3369177"/>
                <a:ext cx="622222" cy="461665"/>
              </a:xfrm>
              <a:prstGeom prst="rect">
                <a:avLst/>
              </a:prstGeom>
              <a:blipFill>
                <a:blip r:embed="rId5"/>
                <a:stretch>
                  <a:fillRect l="-1961" b="-4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F20F02D-80E4-837C-CB91-3352E6DF6FF7}"/>
                  </a:ext>
                </a:extLst>
              </p:cNvPr>
              <p:cNvSpPr txBox="1"/>
              <p:nvPr/>
            </p:nvSpPr>
            <p:spPr>
              <a:xfrm>
                <a:off x="716752" y="394974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m:t>
                      </m:r>
                    </m:oMath>
                  </m:oMathPara>
                </a14:m>
                <a:endParaRPr lang="en-IN" sz="2400" dirty="0"/>
              </a:p>
            </p:txBody>
          </p:sp>
        </mc:Choice>
        <mc:Fallback xmlns="">
          <p:sp>
            <p:nvSpPr>
              <p:cNvPr id="17" name="TextBox 16">
                <a:extLst>
                  <a:ext uri="{FF2B5EF4-FFF2-40B4-BE49-F238E27FC236}">
                    <a16:creationId xmlns:a16="http://schemas.microsoft.com/office/drawing/2014/main" id="{FF20F02D-80E4-837C-CB91-3352E6DF6FF7}"/>
                  </a:ext>
                </a:extLst>
              </p:cNvPr>
              <p:cNvSpPr txBox="1">
                <a:spLocks noRot="1" noChangeAspect="1" noMove="1" noResize="1" noEditPoints="1" noAdjustHandles="1" noChangeArrowheads="1" noChangeShapeType="1" noTextEdit="1"/>
              </p:cNvSpPr>
              <p:nvPr/>
            </p:nvSpPr>
            <p:spPr>
              <a:xfrm>
                <a:off x="716752" y="3949745"/>
                <a:ext cx="425116" cy="461665"/>
              </a:xfrm>
              <a:prstGeom prst="rect">
                <a:avLst/>
              </a:prstGeom>
              <a:blipFill>
                <a:blip r:embed="rId6"/>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8FFE7D2-DF61-266E-2DA5-B33D73E645AB}"/>
                  </a:ext>
                </a:extLst>
              </p:cNvPr>
              <p:cNvSpPr txBox="1"/>
              <p:nvPr/>
            </p:nvSpPr>
            <p:spPr>
              <a:xfrm>
                <a:off x="716753" y="446788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8" name="TextBox 17">
                <a:extLst>
                  <a:ext uri="{FF2B5EF4-FFF2-40B4-BE49-F238E27FC236}">
                    <a16:creationId xmlns:a16="http://schemas.microsoft.com/office/drawing/2014/main" id="{88FFE7D2-DF61-266E-2DA5-B33D73E645AB}"/>
                  </a:ext>
                </a:extLst>
              </p:cNvPr>
              <p:cNvSpPr txBox="1">
                <a:spLocks noRot="1" noChangeAspect="1" noMove="1" noResize="1" noEditPoints="1" noAdjustHandles="1" noChangeArrowheads="1" noChangeShapeType="1" noTextEdit="1"/>
              </p:cNvSpPr>
              <p:nvPr/>
            </p:nvSpPr>
            <p:spPr>
              <a:xfrm>
                <a:off x="716753" y="4467885"/>
                <a:ext cx="425116" cy="461665"/>
              </a:xfrm>
              <a:prstGeom prst="rect">
                <a:avLst/>
              </a:prstGeom>
              <a:blipFill>
                <a:blip r:embed="rId7"/>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44A3695-7DDA-6BFF-B1D6-539BEF0E2E5F}"/>
                  </a:ext>
                </a:extLst>
              </p:cNvPr>
              <p:cNvSpPr txBox="1"/>
              <p:nvPr/>
            </p:nvSpPr>
            <p:spPr>
              <a:xfrm>
                <a:off x="1474816" y="2875176"/>
                <a:ext cx="548483"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19" name="TextBox 18">
                <a:extLst>
                  <a:ext uri="{FF2B5EF4-FFF2-40B4-BE49-F238E27FC236}">
                    <a16:creationId xmlns:a16="http://schemas.microsoft.com/office/drawing/2014/main" id="{B44A3695-7DDA-6BFF-B1D6-539BEF0E2E5F}"/>
                  </a:ext>
                </a:extLst>
              </p:cNvPr>
              <p:cNvSpPr txBox="1">
                <a:spLocks noRot="1" noChangeAspect="1" noMove="1" noResize="1" noEditPoints="1" noAdjustHandles="1" noChangeArrowheads="1" noChangeShapeType="1" noTextEdit="1"/>
              </p:cNvSpPr>
              <p:nvPr/>
            </p:nvSpPr>
            <p:spPr>
              <a:xfrm>
                <a:off x="1474816" y="2875176"/>
                <a:ext cx="548483" cy="496674"/>
              </a:xfrm>
              <a:prstGeom prst="rect">
                <a:avLst/>
              </a:prstGeom>
              <a:blipFill>
                <a:blip r:embed="rId8"/>
                <a:stretch>
                  <a:fillRect l="-2222"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6DCB14-81AF-21E6-DC42-29E5FEB0C637}"/>
                  </a:ext>
                </a:extLst>
              </p:cNvPr>
              <p:cNvSpPr txBox="1"/>
              <p:nvPr/>
            </p:nvSpPr>
            <p:spPr>
              <a:xfrm>
                <a:off x="2371208" y="3369177"/>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20" name="TextBox 19">
                <a:extLst>
                  <a:ext uri="{FF2B5EF4-FFF2-40B4-BE49-F238E27FC236}">
                    <a16:creationId xmlns:a16="http://schemas.microsoft.com/office/drawing/2014/main" id="{966DCB14-81AF-21E6-DC42-29E5FEB0C637}"/>
                  </a:ext>
                </a:extLst>
              </p:cNvPr>
              <p:cNvSpPr txBox="1">
                <a:spLocks noRot="1" noChangeAspect="1" noMove="1" noResize="1" noEditPoints="1" noAdjustHandles="1" noChangeArrowheads="1" noChangeShapeType="1" noTextEdit="1"/>
              </p:cNvSpPr>
              <p:nvPr/>
            </p:nvSpPr>
            <p:spPr>
              <a:xfrm>
                <a:off x="2371208" y="3369177"/>
                <a:ext cx="551177" cy="461665"/>
              </a:xfrm>
              <a:prstGeom prst="rect">
                <a:avLst/>
              </a:prstGeom>
              <a:blipFill>
                <a:blip r:embed="rId9"/>
                <a:stretch>
                  <a:fillRect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D67FCC6-B7F3-4464-5F62-DE391A0750CB}"/>
                  </a:ext>
                </a:extLst>
              </p:cNvPr>
              <p:cNvSpPr txBox="1"/>
              <p:nvPr/>
            </p:nvSpPr>
            <p:spPr>
              <a:xfrm>
                <a:off x="3262484" y="3369177"/>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21" name="TextBox 20">
                <a:extLst>
                  <a:ext uri="{FF2B5EF4-FFF2-40B4-BE49-F238E27FC236}">
                    <a16:creationId xmlns:a16="http://schemas.microsoft.com/office/drawing/2014/main" id="{8D67FCC6-B7F3-4464-5F62-DE391A0750CB}"/>
                  </a:ext>
                </a:extLst>
              </p:cNvPr>
              <p:cNvSpPr txBox="1">
                <a:spLocks noRot="1" noChangeAspect="1" noMove="1" noResize="1" noEditPoints="1" noAdjustHandles="1" noChangeArrowheads="1" noChangeShapeType="1" noTextEdit="1"/>
              </p:cNvSpPr>
              <p:nvPr/>
            </p:nvSpPr>
            <p:spPr>
              <a:xfrm>
                <a:off x="3262484" y="3369177"/>
                <a:ext cx="558293" cy="461665"/>
              </a:xfrm>
              <a:prstGeom prst="rect">
                <a:avLst/>
              </a:prstGeom>
              <a:blipFill>
                <a:blip r:embed="rId10"/>
                <a:stretch>
                  <a:fillRect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FAFBF90-8512-2E05-7A61-5CF90739EFA4}"/>
                  </a:ext>
                </a:extLst>
              </p:cNvPr>
              <p:cNvSpPr txBox="1"/>
              <p:nvPr/>
            </p:nvSpPr>
            <p:spPr>
              <a:xfrm>
                <a:off x="4160785" y="3369177"/>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22" name="TextBox 21">
                <a:extLst>
                  <a:ext uri="{FF2B5EF4-FFF2-40B4-BE49-F238E27FC236}">
                    <a16:creationId xmlns:a16="http://schemas.microsoft.com/office/drawing/2014/main" id="{CFAFBF90-8512-2E05-7A61-5CF90739EFA4}"/>
                  </a:ext>
                </a:extLst>
              </p:cNvPr>
              <p:cNvSpPr txBox="1">
                <a:spLocks noRot="1" noChangeAspect="1" noMove="1" noResize="1" noEditPoints="1" noAdjustHandles="1" noChangeArrowheads="1" noChangeShapeType="1" noTextEdit="1"/>
              </p:cNvSpPr>
              <p:nvPr/>
            </p:nvSpPr>
            <p:spPr>
              <a:xfrm>
                <a:off x="4160785" y="3369177"/>
                <a:ext cx="540661" cy="461665"/>
              </a:xfrm>
              <a:prstGeom prst="rect">
                <a:avLst/>
              </a:prstGeom>
              <a:blipFill>
                <a:blip r:embed="rId11"/>
                <a:stretch>
                  <a:fillRect l="-3409"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47AD796-026B-340C-BD52-9036902345EF}"/>
                  </a:ext>
                </a:extLst>
              </p:cNvPr>
              <p:cNvSpPr txBox="1"/>
              <p:nvPr/>
            </p:nvSpPr>
            <p:spPr>
              <a:xfrm>
                <a:off x="5041543" y="3369177"/>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23" name="TextBox 22">
                <a:extLst>
                  <a:ext uri="{FF2B5EF4-FFF2-40B4-BE49-F238E27FC236}">
                    <a16:creationId xmlns:a16="http://schemas.microsoft.com/office/drawing/2014/main" id="{D47AD796-026B-340C-BD52-9036902345EF}"/>
                  </a:ext>
                </a:extLst>
              </p:cNvPr>
              <p:cNvSpPr txBox="1">
                <a:spLocks noRot="1" noChangeAspect="1" noMove="1" noResize="1" noEditPoints="1" noAdjustHandles="1" noChangeArrowheads="1" noChangeShapeType="1" noTextEdit="1"/>
              </p:cNvSpPr>
              <p:nvPr/>
            </p:nvSpPr>
            <p:spPr>
              <a:xfrm>
                <a:off x="5041543" y="3369177"/>
                <a:ext cx="547779" cy="461665"/>
              </a:xfrm>
              <a:prstGeom prst="rect">
                <a:avLst/>
              </a:prstGeom>
              <a:blipFill>
                <a:blip r:embed="rId12"/>
                <a:stretch>
                  <a:fillRect l="-2222"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80852D1-66E0-3B59-83FF-71540DB02DF7}"/>
                  </a:ext>
                </a:extLst>
              </p:cNvPr>
              <p:cNvSpPr txBox="1"/>
              <p:nvPr/>
            </p:nvSpPr>
            <p:spPr>
              <a:xfrm>
                <a:off x="6039679" y="3369177"/>
                <a:ext cx="442749"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𝒃</m:t>
                      </m:r>
                    </m:oMath>
                  </m:oMathPara>
                </a14:m>
                <a:endParaRPr lang="en-US" b="1" dirty="0"/>
              </a:p>
            </p:txBody>
          </p:sp>
        </mc:Choice>
        <mc:Fallback xmlns="">
          <p:sp>
            <p:nvSpPr>
              <p:cNvPr id="25" name="TextBox 24">
                <a:extLst>
                  <a:ext uri="{FF2B5EF4-FFF2-40B4-BE49-F238E27FC236}">
                    <a16:creationId xmlns:a16="http://schemas.microsoft.com/office/drawing/2014/main" id="{580852D1-66E0-3B59-83FF-71540DB02DF7}"/>
                  </a:ext>
                </a:extLst>
              </p:cNvPr>
              <p:cNvSpPr txBox="1">
                <a:spLocks noRot="1" noChangeAspect="1" noMove="1" noResize="1" noEditPoints="1" noAdjustHandles="1" noChangeArrowheads="1" noChangeShapeType="1" noTextEdit="1"/>
              </p:cNvSpPr>
              <p:nvPr/>
            </p:nvSpPr>
            <p:spPr>
              <a:xfrm>
                <a:off x="6039679" y="3369177"/>
                <a:ext cx="442749" cy="461665"/>
              </a:xfrm>
              <a:prstGeom prst="rect">
                <a:avLst/>
              </a:prstGeom>
              <a:blipFill>
                <a:blip r:embed="rId13"/>
                <a:stretch>
                  <a:fillRect l="-41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7A76454-01BA-4961-682F-8FD596883ABF}"/>
                  </a:ext>
                </a:extLst>
              </p:cNvPr>
              <p:cNvSpPr txBox="1"/>
              <p:nvPr/>
            </p:nvSpPr>
            <p:spPr>
              <a:xfrm>
                <a:off x="2434238" y="394974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5" name="TextBox 4">
                <a:extLst>
                  <a:ext uri="{FF2B5EF4-FFF2-40B4-BE49-F238E27FC236}">
                    <a16:creationId xmlns:a16="http://schemas.microsoft.com/office/drawing/2014/main" id="{67A76454-01BA-4961-682F-8FD596883ABF}"/>
                  </a:ext>
                </a:extLst>
              </p:cNvPr>
              <p:cNvSpPr txBox="1">
                <a:spLocks noRot="1" noChangeAspect="1" noMove="1" noResize="1" noEditPoints="1" noAdjustHandles="1" noChangeArrowheads="1" noChangeShapeType="1" noTextEdit="1"/>
              </p:cNvSpPr>
              <p:nvPr/>
            </p:nvSpPr>
            <p:spPr>
              <a:xfrm>
                <a:off x="2434238" y="3949745"/>
                <a:ext cx="425116" cy="461665"/>
              </a:xfrm>
              <a:prstGeom prst="rect">
                <a:avLst/>
              </a:prstGeom>
              <a:blipFill>
                <a:blip r:embed="rId1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AB64744-ECB9-C2B0-7711-CFEDAEB22895}"/>
                  </a:ext>
                </a:extLst>
              </p:cNvPr>
              <p:cNvSpPr txBox="1"/>
              <p:nvPr/>
            </p:nvSpPr>
            <p:spPr>
              <a:xfrm>
                <a:off x="3329072" y="394974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a:latin typeface="Cambria Math" panose="02040503050406030204" pitchFamily="18" charset="0"/>
                        </a:rPr>
                        <m:t>1</m:t>
                      </m:r>
                    </m:oMath>
                  </m:oMathPara>
                </a14:m>
                <a:endParaRPr lang="en-IN" sz="2400" dirty="0"/>
              </a:p>
            </p:txBody>
          </p:sp>
        </mc:Choice>
        <mc:Fallback xmlns="">
          <p:sp>
            <p:nvSpPr>
              <p:cNvPr id="10" name="TextBox 9">
                <a:extLst>
                  <a:ext uri="{FF2B5EF4-FFF2-40B4-BE49-F238E27FC236}">
                    <a16:creationId xmlns:a16="http://schemas.microsoft.com/office/drawing/2014/main" id="{DAB64744-ECB9-C2B0-7711-CFEDAEB22895}"/>
                  </a:ext>
                </a:extLst>
              </p:cNvPr>
              <p:cNvSpPr txBox="1">
                <a:spLocks noRot="1" noChangeAspect="1" noMove="1" noResize="1" noEditPoints="1" noAdjustHandles="1" noChangeArrowheads="1" noChangeShapeType="1" noTextEdit="1"/>
              </p:cNvSpPr>
              <p:nvPr/>
            </p:nvSpPr>
            <p:spPr>
              <a:xfrm>
                <a:off x="3329072" y="3949745"/>
                <a:ext cx="425116" cy="461665"/>
              </a:xfrm>
              <a:prstGeom prst="rect">
                <a:avLst/>
              </a:prstGeom>
              <a:blipFill>
                <a:blip r:embed="rId1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FD65D28-B147-0EAC-3A0F-EA29865EA81A}"/>
                  </a:ext>
                </a:extLst>
              </p:cNvPr>
              <p:cNvSpPr txBox="1"/>
              <p:nvPr/>
            </p:nvSpPr>
            <p:spPr>
              <a:xfrm>
                <a:off x="4218557" y="394974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12" name="TextBox 11">
                <a:extLst>
                  <a:ext uri="{FF2B5EF4-FFF2-40B4-BE49-F238E27FC236}">
                    <a16:creationId xmlns:a16="http://schemas.microsoft.com/office/drawing/2014/main" id="{DFD65D28-B147-0EAC-3A0F-EA29865EA81A}"/>
                  </a:ext>
                </a:extLst>
              </p:cNvPr>
              <p:cNvSpPr txBox="1">
                <a:spLocks noRot="1" noChangeAspect="1" noMove="1" noResize="1" noEditPoints="1" noAdjustHandles="1" noChangeArrowheads="1" noChangeShapeType="1" noTextEdit="1"/>
              </p:cNvSpPr>
              <p:nvPr/>
            </p:nvSpPr>
            <p:spPr>
              <a:xfrm>
                <a:off x="4218557" y="3949745"/>
                <a:ext cx="425116" cy="461665"/>
              </a:xfrm>
              <a:prstGeom prst="rect">
                <a:avLst/>
              </a:prstGeom>
              <a:blipFill>
                <a:blip r:embed="rId1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90E26B3-5DD2-F45A-D5B0-07DE88C20D06}"/>
                  </a:ext>
                </a:extLst>
              </p:cNvPr>
              <p:cNvSpPr txBox="1"/>
              <p:nvPr/>
            </p:nvSpPr>
            <p:spPr>
              <a:xfrm>
                <a:off x="5102874" y="394974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4" name="TextBox 23">
                <a:extLst>
                  <a:ext uri="{FF2B5EF4-FFF2-40B4-BE49-F238E27FC236}">
                    <a16:creationId xmlns:a16="http://schemas.microsoft.com/office/drawing/2014/main" id="{990E26B3-5DD2-F45A-D5B0-07DE88C20D06}"/>
                  </a:ext>
                </a:extLst>
              </p:cNvPr>
              <p:cNvSpPr txBox="1">
                <a:spLocks noRot="1" noChangeAspect="1" noMove="1" noResize="1" noEditPoints="1" noAdjustHandles="1" noChangeArrowheads="1" noChangeShapeType="1" noTextEdit="1"/>
              </p:cNvSpPr>
              <p:nvPr/>
            </p:nvSpPr>
            <p:spPr>
              <a:xfrm>
                <a:off x="5102874" y="3949745"/>
                <a:ext cx="425116" cy="461665"/>
              </a:xfrm>
              <a:prstGeom prst="rect">
                <a:avLst/>
              </a:prstGeom>
              <a:blipFill>
                <a:blip r:embed="rId1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1EA3756-DD11-A708-270F-BC3DCACCCB75}"/>
                  </a:ext>
                </a:extLst>
              </p:cNvPr>
              <p:cNvSpPr txBox="1"/>
              <p:nvPr/>
            </p:nvSpPr>
            <p:spPr>
              <a:xfrm>
                <a:off x="2434237" y="446788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6" name="TextBox 25">
                <a:extLst>
                  <a:ext uri="{FF2B5EF4-FFF2-40B4-BE49-F238E27FC236}">
                    <a16:creationId xmlns:a16="http://schemas.microsoft.com/office/drawing/2014/main" id="{51EA3756-DD11-A708-270F-BC3DCACCCB75}"/>
                  </a:ext>
                </a:extLst>
              </p:cNvPr>
              <p:cNvSpPr txBox="1">
                <a:spLocks noRot="1" noChangeAspect="1" noMove="1" noResize="1" noEditPoints="1" noAdjustHandles="1" noChangeArrowheads="1" noChangeShapeType="1" noTextEdit="1"/>
              </p:cNvSpPr>
              <p:nvPr/>
            </p:nvSpPr>
            <p:spPr>
              <a:xfrm>
                <a:off x="2434237" y="4467885"/>
                <a:ext cx="425116" cy="461665"/>
              </a:xfrm>
              <a:prstGeom prst="rect">
                <a:avLst/>
              </a:prstGeom>
              <a:blipFill>
                <a:blip r:embed="rId18"/>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98320CA-BB21-02FD-C607-C64ABDF097B9}"/>
                  </a:ext>
                </a:extLst>
              </p:cNvPr>
              <p:cNvSpPr txBox="1"/>
              <p:nvPr/>
            </p:nvSpPr>
            <p:spPr>
              <a:xfrm>
                <a:off x="3329072" y="446788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7" name="TextBox 26">
                <a:extLst>
                  <a:ext uri="{FF2B5EF4-FFF2-40B4-BE49-F238E27FC236}">
                    <a16:creationId xmlns:a16="http://schemas.microsoft.com/office/drawing/2014/main" id="{198320CA-BB21-02FD-C607-C64ABDF097B9}"/>
                  </a:ext>
                </a:extLst>
              </p:cNvPr>
              <p:cNvSpPr txBox="1">
                <a:spLocks noRot="1" noChangeAspect="1" noMove="1" noResize="1" noEditPoints="1" noAdjustHandles="1" noChangeArrowheads="1" noChangeShapeType="1" noTextEdit="1"/>
              </p:cNvSpPr>
              <p:nvPr/>
            </p:nvSpPr>
            <p:spPr>
              <a:xfrm>
                <a:off x="3329072" y="4467885"/>
                <a:ext cx="425116" cy="461665"/>
              </a:xfrm>
              <a:prstGeom prst="rect">
                <a:avLst/>
              </a:prstGeom>
              <a:blipFill>
                <a:blip r:embed="rId1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D38545B-3974-354F-7348-1226CAAEE40B}"/>
                  </a:ext>
                </a:extLst>
              </p:cNvPr>
              <p:cNvSpPr txBox="1"/>
              <p:nvPr/>
            </p:nvSpPr>
            <p:spPr>
              <a:xfrm>
                <a:off x="4072120" y="4465926"/>
                <a:ext cx="65434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8" name="TextBox 27">
                <a:extLst>
                  <a:ext uri="{FF2B5EF4-FFF2-40B4-BE49-F238E27FC236}">
                    <a16:creationId xmlns:a16="http://schemas.microsoft.com/office/drawing/2014/main" id="{2D38545B-3974-354F-7348-1226CAAEE40B}"/>
                  </a:ext>
                </a:extLst>
              </p:cNvPr>
              <p:cNvSpPr txBox="1">
                <a:spLocks noRot="1" noChangeAspect="1" noMove="1" noResize="1" noEditPoints="1" noAdjustHandles="1" noChangeArrowheads="1" noChangeShapeType="1" noTextEdit="1"/>
              </p:cNvSpPr>
              <p:nvPr/>
            </p:nvSpPr>
            <p:spPr>
              <a:xfrm>
                <a:off x="4072120" y="4465926"/>
                <a:ext cx="654346" cy="461665"/>
              </a:xfrm>
              <a:prstGeom prst="rect">
                <a:avLst/>
              </a:prstGeom>
              <a:blipFill>
                <a:blip r:embed="rId2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79B146A-8C55-1173-859A-978F8E0EE350}"/>
                  </a:ext>
                </a:extLst>
              </p:cNvPr>
              <p:cNvSpPr txBox="1"/>
              <p:nvPr/>
            </p:nvSpPr>
            <p:spPr>
              <a:xfrm>
                <a:off x="5102874" y="446788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9" name="TextBox 28">
                <a:extLst>
                  <a:ext uri="{FF2B5EF4-FFF2-40B4-BE49-F238E27FC236}">
                    <a16:creationId xmlns:a16="http://schemas.microsoft.com/office/drawing/2014/main" id="{979B146A-8C55-1173-859A-978F8E0EE350}"/>
                  </a:ext>
                </a:extLst>
              </p:cNvPr>
              <p:cNvSpPr txBox="1">
                <a:spLocks noRot="1" noChangeAspect="1" noMove="1" noResize="1" noEditPoints="1" noAdjustHandles="1" noChangeArrowheads="1" noChangeShapeType="1" noTextEdit="1"/>
              </p:cNvSpPr>
              <p:nvPr/>
            </p:nvSpPr>
            <p:spPr>
              <a:xfrm>
                <a:off x="5102874" y="4467885"/>
                <a:ext cx="425116" cy="461665"/>
              </a:xfrm>
              <a:prstGeom prst="rect">
                <a:avLst/>
              </a:prstGeom>
              <a:blipFill>
                <a:blip r:embed="rId21"/>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A286A66-0DB4-1608-B8A9-62AA6A635F86}"/>
                  </a:ext>
                </a:extLst>
              </p:cNvPr>
              <p:cNvSpPr txBox="1"/>
              <p:nvPr/>
            </p:nvSpPr>
            <p:spPr>
              <a:xfrm>
                <a:off x="5878577" y="3949745"/>
                <a:ext cx="76495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450</m:t>
                      </m:r>
                    </m:oMath>
                  </m:oMathPara>
                </a14:m>
                <a:endParaRPr lang="en-IN" sz="2400" dirty="0"/>
              </a:p>
            </p:txBody>
          </p:sp>
        </mc:Choice>
        <mc:Fallback xmlns="">
          <p:sp>
            <p:nvSpPr>
              <p:cNvPr id="30" name="TextBox 29">
                <a:extLst>
                  <a:ext uri="{FF2B5EF4-FFF2-40B4-BE49-F238E27FC236}">
                    <a16:creationId xmlns:a16="http://schemas.microsoft.com/office/drawing/2014/main" id="{AA286A66-0DB4-1608-B8A9-62AA6A635F86}"/>
                  </a:ext>
                </a:extLst>
              </p:cNvPr>
              <p:cNvSpPr txBox="1">
                <a:spLocks noRot="1" noChangeAspect="1" noMove="1" noResize="1" noEditPoints="1" noAdjustHandles="1" noChangeArrowheads="1" noChangeShapeType="1" noTextEdit="1"/>
              </p:cNvSpPr>
              <p:nvPr/>
            </p:nvSpPr>
            <p:spPr>
              <a:xfrm>
                <a:off x="5878577" y="3949745"/>
                <a:ext cx="764953" cy="461665"/>
              </a:xfrm>
              <a:prstGeom prst="rect">
                <a:avLst/>
              </a:prstGeom>
              <a:blipFill>
                <a:blip r:embed="rId22"/>
                <a:stretch>
                  <a:fillRect l="-238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056725-82BA-2A49-6AF4-435B7FA76896}"/>
                  </a:ext>
                </a:extLst>
              </p:cNvPr>
              <p:cNvSpPr txBox="1"/>
              <p:nvPr/>
            </p:nvSpPr>
            <p:spPr>
              <a:xfrm>
                <a:off x="5878577" y="4467885"/>
                <a:ext cx="76495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150</m:t>
                      </m:r>
                    </m:oMath>
                  </m:oMathPara>
                </a14:m>
                <a:endParaRPr lang="en-IN" sz="2400" dirty="0"/>
              </a:p>
            </p:txBody>
          </p:sp>
        </mc:Choice>
        <mc:Fallback xmlns="">
          <p:sp>
            <p:nvSpPr>
              <p:cNvPr id="31" name="TextBox 30">
                <a:extLst>
                  <a:ext uri="{FF2B5EF4-FFF2-40B4-BE49-F238E27FC236}">
                    <a16:creationId xmlns:a16="http://schemas.microsoft.com/office/drawing/2014/main" id="{44056725-82BA-2A49-6AF4-435B7FA76896}"/>
                  </a:ext>
                </a:extLst>
              </p:cNvPr>
              <p:cNvSpPr txBox="1">
                <a:spLocks noRot="1" noChangeAspect="1" noMove="1" noResize="1" noEditPoints="1" noAdjustHandles="1" noChangeArrowheads="1" noChangeShapeType="1" noTextEdit="1"/>
              </p:cNvSpPr>
              <p:nvPr/>
            </p:nvSpPr>
            <p:spPr>
              <a:xfrm>
                <a:off x="5878577" y="4467885"/>
                <a:ext cx="764953" cy="461665"/>
              </a:xfrm>
              <a:prstGeom prst="rect">
                <a:avLst/>
              </a:prstGeom>
              <a:blipFill>
                <a:blip r:embed="rId23"/>
                <a:stretch>
                  <a:fillRect l="-238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B4A017F-C798-22D0-3F7F-BC02531DD3D4}"/>
                  </a:ext>
                </a:extLst>
              </p:cNvPr>
              <p:cNvSpPr txBox="1"/>
              <p:nvPr/>
            </p:nvSpPr>
            <p:spPr>
              <a:xfrm>
                <a:off x="2434238" y="291018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32" name="TextBox 31">
                <a:extLst>
                  <a:ext uri="{FF2B5EF4-FFF2-40B4-BE49-F238E27FC236}">
                    <a16:creationId xmlns:a16="http://schemas.microsoft.com/office/drawing/2014/main" id="{BB4A017F-C798-22D0-3F7F-BC02531DD3D4}"/>
                  </a:ext>
                </a:extLst>
              </p:cNvPr>
              <p:cNvSpPr txBox="1">
                <a:spLocks noRot="1" noChangeAspect="1" noMove="1" noResize="1" noEditPoints="1" noAdjustHandles="1" noChangeArrowheads="1" noChangeShapeType="1" noTextEdit="1"/>
              </p:cNvSpPr>
              <p:nvPr/>
            </p:nvSpPr>
            <p:spPr>
              <a:xfrm>
                <a:off x="2434238" y="2910185"/>
                <a:ext cx="425116" cy="461665"/>
              </a:xfrm>
              <a:prstGeom prst="rect">
                <a:avLst/>
              </a:prstGeom>
              <a:blipFill>
                <a:blip r:embed="rId2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F3F945E-1C7C-4F36-87FB-0ACF857BEBA6}"/>
                  </a:ext>
                </a:extLst>
              </p:cNvPr>
              <p:cNvSpPr txBox="1"/>
              <p:nvPr/>
            </p:nvSpPr>
            <p:spPr>
              <a:xfrm>
                <a:off x="3329072" y="291018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4</m:t>
                      </m:r>
                    </m:oMath>
                  </m:oMathPara>
                </a14:m>
                <a:endParaRPr lang="en-IN" sz="2400" dirty="0"/>
              </a:p>
            </p:txBody>
          </p:sp>
        </mc:Choice>
        <mc:Fallback xmlns="">
          <p:sp>
            <p:nvSpPr>
              <p:cNvPr id="33" name="TextBox 32">
                <a:extLst>
                  <a:ext uri="{FF2B5EF4-FFF2-40B4-BE49-F238E27FC236}">
                    <a16:creationId xmlns:a16="http://schemas.microsoft.com/office/drawing/2014/main" id="{6F3F945E-1C7C-4F36-87FB-0ACF857BEBA6}"/>
                  </a:ext>
                </a:extLst>
              </p:cNvPr>
              <p:cNvSpPr txBox="1">
                <a:spLocks noRot="1" noChangeAspect="1" noMove="1" noResize="1" noEditPoints="1" noAdjustHandles="1" noChangeArrowheads="1" noChangeShapeType="1" noTextEdit="1"/>
              </p:cNvSpPr>
              <p:nvPr/>
            </p:nvSpPr>
            <p:spPr>
              <a:xfrm>
                <a:off x="3329072" y="2910185"/>
                <a:ext cx="425116" cy="461665"/>
              </a:xfrm>
              <a:prstGeom prst="rect">
                <a:avLst/>
              </a:prstGeom>
              <a:blipFill>
                <a:blip r:embed="rId2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96890BB-02B6-8F0F-1943-6C679F64FC73}"/>
                  </a:ext>
                </a:extLst>
              </p:cNvPr>
              <p:cNvSpPr txBox="1"/>
              <p:nvPr/>
            </p:nvSpPr>
            <p:spPr>
              <a:xfrm>
                <a:off x="4218557" y="291018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4" name="TextBox 33">
                <a:extLst>
                  <a:ext uri="{FF2B5EF4-FFF2-40B4-BE49-F238E27FC236}">
                    <a16:creationId xmlns:a16="http://schemas.microsoft.com/office/drawing/2014/main" id="{896890BB-02B6-8F0F-1943-6C679F64FC73}"/>
                  </a:ext>
                </a:extLst>
              </p:cNvPr>
              <p:cNvSpPr txBox="1">
                <a:spLocks noRot="1" noChangeAspect="1" noMove="1" noResize="1" noEditPoints="1" noAdjustHandles="1" noChangeArrowheads="1" noChangeShapeType="1" noTextEdit="1"/>
              </p:cNvSpPr>
              <p:nvPr/>
            </p:nvSpPr>
            <p:spPr>
              <a:xfrm>
                <a:off x="4218557" y="2910185"/>
                <a:ext cx="425116" cy="461665"/>
              </a:xfrm>
              <a:prstGeom prst="rect">
                <a:avLst/>
              </a:prstGeom>
              <a:blipFill>
                <a:blip r:embed="rId2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4597B0A-3518-FA36-B4AB-0859BA606FE9}"/>
                  </a:ext>
                </a:extLst>
              </p:cNvPr>
              <p:cNvSpPr txBox="1"/>
              <p:nvPr/>
            </p:nvSpPr>
            <p:spPr>
              <a:xfrm>
                <a:off x="5102874" y="291018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5" name="TextBox 34">
                <a:extLst>
                  <a:ext uri="{FF2B5EF4-FFF2-40B4-BE49-F238E27FC236}">
                    <a16:creationId xmlns:a16="http://schemas.microsoft.com/office/drawing/2014/main" id="{B4597B0A-3518-FA36-B4AB-0859BA606FE9}"/>
                  </a:ext>
                </a:extLst>
              </p:cNvPr>
              <p:cNvSpPr txBox="1">
                <a:spLocks noRot="1" noChangeAspect="1" noMove="1" noResize="1" noEditPoints="1" noAdjustHandles="1" noChangeArrowheads="1" noChangeShapeType="1" noTextEdit="1"/>
              </p:cNvSpPr>
              <p:nvPr/>
            </p:nvSpPr>
            <p:spPr>
              <a:xfrm>
                <a:off x="5102874" y="2910185"/>
                <a:ext cx="425116" cy="461665"/>
              </a:xfrm>
              <a:prstGeom prst="rect">
                <a:avLst/>
              </a:prstGeom>
              <a:blipFill>
                <a:blip r:embed="rId27"/>
                <a:stretch>
                  <a:fillRect l="-2857"/>
                </a:stretch>
              </a:blipFill>
            </p:spPr>
            <p:txBody>
              <a:bodyPr/>
              <a:lstStyle/>
              <a:p>
                <a:r>
                  <a:rPr lang="en-IN">
                    <a:noFill/>
                  </a:rPr>
                  <a:t> </a:t>
                </a:r>
              </a:p>
            </p:txBody>
          </p:sp>
        </mc:Fallback>
      </mc:AlternateContent>
      <p:cxnSp>
        <p:nvCxnSpPr>
          <p:cNvPr id="11" name="Straight Connector 10">
            <a:extLst>
              <a:ext uri="{FF2B5EF4-FFF2-40B4-BE49-F238E27FC236}">
                <a16:creationId xmlns:a16="http://schemas.microsoft.com/office/drawing/2014/main" id="{928B1439-9052-62EF-ED4E-73AB7C8392C9}"/>
              </a:ext>
            </a:extLst>
          </p:cNvPr>
          <p:cNvCxnSpPr>
            <a:cxnSpLocks/>
          </p:cNvCxnSpPr>
          <p:nvPr/>
        </p:nvCxnSpPr>
        <p:spPr>
          <a:xfrm>
            <a:off x="420700" y="4934165"/>
            <a:ext cx="640080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10F8C0F-F43B-D189-C2A6-EB7480769218}"/>
                  </a:ext>
                </a:extLst>
              </p:cNvPr>
              <p:cNvSpPr txBox="1"/>
              <p:nvPr/>
            </p:nvSpPr>
            <p:spPr>
              <a:xfrm>
                <a:off x="1474014" y="4992406"/>
                <a:ext cx="550087"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𝒁</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13" name="TextBox 12">
                <a:extLst>
                  <a:ext uri="{FF2B5EF4-FFF2-40B4-BE49-F238E27FC236}">
                    <a16:creationId xmlns:a16="http://schemas.microsoft.com/office/drawing/2014/main" id="{010F8C0F-F43B-D189-C2A6-EB7480769218}"/>
                  </a:ext>
                </a:extLst>
              </p:cNvPr>
              <p:cNvSpPr txBox="1">
                <a:spLocks noRot="1" noChangeAspect="1" noMove="1" noResize="1" noEditPoints="1" noAdjustHandles="1" noChangeArrowheads="1" noChangeShapeType="1" noTextEdit="1"/>
              </p:cNvSpPr>
              <p:nvPr/>
            </p:nvSpPr>
            <p:spPr>
              <a:xfrm>
                <a:off x="1474014" y="4992406"/>
                <a:ext cx="550087" cy="496674"/>
              </a:xfrm>
              <a:prstGeom prst="rect">
                <a:avLst/>
              </a:prstGeom>
              <a:blipFill>
                <a:blip r:embed="rId28"/>
                <a:stretch>
                  <a:fillRect l="-2222"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0C58591-FC37-B010-1E94-DA59F7A306F7}"/>
                  </a:ext>
                </a:extLst>
              </p:cNvPr>
              <p:cNvSpPr txBox="1"/>
              <p:nvPr/>
            </p:nvSpPr>
            <p:spPr>
              <a:xfrm>
                <a:off x="2434237" y="5009911"/>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m:t>
                      </m:r>
                    </m:oMath>
                  </m:oMathPara>
                </a14:m>
                <a:endParaRPr lang="en-IN" sz="2400" dirty="0"/>
              </a:p>
            </p:txBody>
          </p:sp>
        </mc:Choice>
        <mc:Fallback xmlns="">
          <p:sp>
            <p:nvSpPr>
              <p:cNvPr id="36" name="TextBox 35">
                <a:extLst>
                  <a:ext uri="{FF2B5EF4-FFF2-40B4-BE49-F238E27FC236}">
                    <a16:creationId xmlns:a16="http://schemas.microsoft.com/office/drawing/2014/main" id="{B0C58591-FC37-B010-1E94-DA59F7A306F7}"/>
                  </a:ext>
                </a:extLst>
              </p:cNvPr>
              <p:cNvSpPr txBox="1">
                <a:spLocks noRot="1" noChangeAspect="1" noMove="1" noResize="1" noEditPoints="1" noAdjustHandles="1" noChangeArrowheads="1" noChangeShapeType="1" noTextEdit="1"/>
              </p:cNvSpPr>
              <p:nvPr/>
            </p:nvSpPr>
            <p:spPr>
              <a:xfrm>
                <a:off x="2434237" y="5009911"/>
                <a:ext cx="425116" cy="461665"/>
              </a:xfrm>
              <a:prstGeom prst="rect">
                <a:avLst/>
              </a:prstGeom>
              <a:blipFill>
                <a:blip r:embed="rId2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372C299-0255-391E-3806-8003545C9B67}"/>
                  </a:ext>
                </a:extLst>
              </p:cNvPr>
              <p:cNvSpPr txBox="1"/>
              <p:nvPr/>
            </p:nvSpPr>
            <p:spPr>
              <a:xfrm>
                <a:off x="3329072" y="5009911"/>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dirty="0" smtClean="0">
                          <a:latin typeface="Cambria Math" panose="02040503050406030204" pitchFamily="18" charset="0"/>
                        </a:rPr>
                        <m:t>4</m:t>
                      </m:r>
                    </m:oMath>
                  </m:oMathPara>
                </a14:m>
                <a:endParaRPr lang="en-IN" sz="2400" dirty="0"/>
              </a:p>
            </p:txBody>
          </p:sp>
        </mc:Choice>
        <mc:Fallback xmlns="">
          <p:sp>
            <p:nvSpPr>
              <p:cNvPr id="37" name="TextBox 36">
                <a:extLst>
                  <a:ext uri="{FF2B5EF4-FFF2-40B4-BE49-F238E27FC236}">
                    <a16:creationId xmlns:a16="http://schemas.microsoft.com/office/drawing/2014/main" id="{5372C299-0255-391E-3806-8003545C9B67}"/>
                  </a:ext>
                </a:extLst>
              </p:cNvPr>
              <p:cNvSpPr txBox="1">
                <a:spLocks noRot="1" noChangeAspect="1" noMove="1" noResize="1" noEditPoints="1" noAdjustHandles="1" noChangeArrowheads="1" noChangeShapeType="1" noTextEdit="1"/>
              </p:cNvSpPr>
              <p:nvPr/>
            </p:nvSpPr>
            <p:spPr>
              <a:xfrm>
                <a:off x="3329072" y="5009911"/>
                <a:ext cx="425116" cy="461665"/>
              </a:xfrm>
              <a:prstGeom prst="rect">
                <a:avLst/>
              </a:prstGeom>
              <a:blipFill>
                <a:blip r:embed="rId3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2969DF3-9382-4F8A-1D73-3E2955B902D4}"/>
                  </a:ext>
                </a:extLst>
              </p:cNvPr>
              <p:cNvSpPr txBox="1"/>
              <p:nvPr/>
            </p:nvSpPr>
            <p:spPr>
              <a:xfrm>
                <a:off x="4218557" y="5009911"/>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m:t>
                      </m:r>
                    </m:oMath>
                  </m:oMathPara>
                </a14:m>
                <a:endParaRPr lang="en-IN" sz="2400" dirty="0"/>
              </a:p>
            </p:txBody>
          </p:sp>
        </mc:Choice>
        <mc:Fallback xmlns="">
          <p:sp>
            <p:nvSpPr>
              <p:cNvPr id="38" name="TextBox 37">
                <a:extLst>
                  <a:ext uri="{FF2B5EF4-FFF2-40B4-BE49-F238E27FC236}">
                    <a16:creationId xmlns:a16="http://schemas.microsoft.com/office/drawing/2014/main" id="{12969DF3-9382-4F8A-1D73-3E2955B902D4}"/>
                  </a:ext>
                </a:extLst>
              </p:cNvPr>
              <p:cNvSpPr txBox="1">
                <a:spLocks noRot="1" noChangeAspect="1" noMove="1" noResize="1" noEditPoints="1" noAdjustHandles="1" noChangeArrowheads="1" noChangeShapeType="1" noTextEdit="1"/>
              </p:cNvSpPr>
              <p:nvPr/>
            </p:nvSpPr>
            <p:spPr>
              <a:xfrm>
                <a:off x="4218557" y="5009911"/>
                <a:ext cx="425116" cy="461665"/>
              </a:xfrm>
              <a:prstGeom prst="rect">
                <a:avLst/>
              </a:prstGeom>
              <a:blipFill>
                <a:blip r:embed="rId31"/>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80520D6-E316-DFB1-C1D6-E4AAD7D76A42}"/>
                  </a:ext>
                </a:extLst>
              </p:cNvPr>
              <p:cNvSpPr txBox="1"/>
              <p:nvPr/>
            </p:nvSpPr>
            <p:spPr>
              <a:xfrm>
                <a:off x="5102874" y="5009911"/>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43" name="TextBox 42">
                <a:extLst>
                  <a:ext uri="{FF2B5EF4-FFF2-40B4-BE49-F238E27FC236}">
                    <a16:creationId xmlns:a16="http://schemas.microsoft.com/office/drawing/2014/main" id="{880520D6-E316-DFB1-C1D6-E4AAD7D76A42}"/>
                  </a:ext>
                </a:extLst>
              </p:cNvPr>
              <p:cNvSpPr txBox="1">
                <a:spLocks noRot="1" noChangeAspect="1" noMove="1" noResize="1" noEditPoints="1" noAdjustHandles="1" noChangeArrowheads="1" noChangeShapeType="1" noTextEdit="1"/>
              </p:cNvSpPr>
              <p:nvPr/>
            </p:nvSpPr>
            <p:spPr>
              <a:xfrm>
                <a:off x="5102874" y="5009911"/>
                <a:ext cx="425116" cy="461665"/>
              </a:xfrm>
              <a:prstGeom prst="rect">
                <a:avLst/>
              </a:prstGeom>
              <a:blipFill>
                <a:blip r:embed="rId32"/>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20198F6-FA5D-664B-7A3A-41071B59FE11}"/>
                  </a:ext>
                </a:extLst>
              </p:cNvPr>
              <p:cNvSpPr txBox="1"/>
              <p:nvPr/>
            </p:nvSpPr>
            <p:spPr>
              <a:xfrm>
                <a:off x="5755948" y="5009910"/>
                <a:ext cx="9925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1" i="1" smtClean="0">
                          <a:solidFill>
                            <a:srgbClr val="C00000"/>
                          </a:solidFill>
                          <a:effectLst/>
                          <a:latin typeface="Cambria Math" panose="02040503050406030204" pitchFamily="18" charset="0"/>
                        </a:rPr>
                        <m:t>𝟏𝟖𝟎𝟎</m:t>
                      </m:r>
                    </m:oMath>
                  </m:oMathPara>
                </a14:m>
                <a:endParaRPr lang="en-IN" sz="2400" b="1" dirty="0">
                  <a:solidFill>
                    <a:srgbClr val="C00000"/>
                  </a:solidFill>
                  <a:effectLst/>
                </a:endParaRPr>
              </a:p>
            </p:txBody>
          </p:sp>
        </mc:Choice>
        <mc:Fallback xmlns="">
          <p:sp>
            <p:nvSpPr>
              <p:cNvPr id="46" name="TextBox 45">
                <a:extLst>
                  <a:ext uri="{FF2B5EF4-FFF2-40B4-BE49-F238E27FC236}">
                    <a16:creationId xmlns:a16="http://schemas.microsoft.com/office/drawing/2014/main" id="{E20198F6-FA5D-664B-7A3A-41071B59FE11}"/>
                  </a:ext>
                </a:extLst>
              </p:cNvPr>
              <p:cNvSpPr txBox="1">
                <a:spLocks noRot="1" noChangeAspect="1" noMove="1" noResize="1" noEditPoints="1" noAdjustHandles="1" noChangeArrowheads="1" noChangeShapeType="1" noTextEdit="1"/>
              </p:cNvSpPr>
              <p:nvPr/>
            </p:nvSpPr>
            <p:spPr>
              <a:xfrm>
                <a:off x="5755948" y="5009910"/>
                <a:ext cx="992579" cy="461665"/>
              </a:xfrm>
              <a:prstGeom prst="rect">
                <a:avLst/>
              </a:prstGeom>
              <a:blipFill>
                <a:blip r:embed="rId33"/>
                <a:stretch>
                  <a:fillRect l="-61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475BE32-8802-425D-D67E-0F189CB2FAA8}"/>
                  </a:ext>
                </a:extLst>
              </p:cNvPr>
              <p:cNvSpPr txBox="1"/>
              <p:nvPr/>
            </p:nvSpPr>
            <p:spPr>
              <a:xfrm>
                <a:off x="1117929" y="5442425"/>
                <a:ext cx="1209434"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solidFill>
                                <a:srgbClr val="0070C0"/>
                              </a:solidFill>
                              <a:latin typeface="Cambria Math" panose="02040503050406030204" pitchFamily="18" charset="0"/>
                            </a:rPr>
                          </m:ctrlPr>
                        </m:sSubPr>
                        <m:e>
                          <m:sSub>
                            <m:sSubPr>
                              <m:ctrlPr>
                                <a:rPr lang="en-US" sz="2400" b="1" i="1" dirty="0" smtClean="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𝑪</m:t>
                              </m:r>
                            </m:e>
                            <m:sub>
                              <m:r>
                                <a:rPr lang="en-US" sz="2400" b="1" i="1" dirty="0" smtClean="0">
                                  <a:solidFill>
                                    <a:srgbClr val="0070C0"/>
                                  </a:solidFill>
                                  <a:latin typeface="Cambria Math" panose="02040503050406030204" pitchFamily="18" charset="0"/>
                                </a:rPr>
                                <m:t>𝒋</m:t>
                              </m:r>
                            </m:sub>
                          </m:sSub>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𝒋</m:t>
                          </m:r>
                        </m:sub>
                      </m:sSub>
                    </m:oMath>
                  </m:oMathPara>
                </a14:m>
                <a:endParaRPr lang="en-US" b="1" dirty="0"/>
              </a:p>
            </p:txBody>
          </p:sp>
        </mc:Choice>
        <mc:Fallback xmlns="">
          <p:sp>
            <p:nvSpPr>
              <p:cNvPr id="48" name="TextBox 47">
                <a:extLst>
                  <a:ext uri="{FF2B5EF4-FFF2-40B4-BE49-F238E27FC236}">
                    <a16:creationId xmlns:a16="http://schemas.microsoft.com/office/drawing/2014/main" id="{2475BE32-8802-425D-D67E-0F189CB2FAA8}"/>
                  </a:ext>
                </a:extLst>
              </p:cNvPr>
              <p:cNvSpPr txBox="1">
                <a:spLocks noRot="1" noChangeAspect="1" noMove="1" noResize="1" noEditPoints="1" noAdjustHandles="1" noChangeArrowheads="1" noChangeShapeType="1" noTextEdit="1"/>
              </p:cNvSpPr>
              <p:nvPr/>
            </p:nvSpPr>
            <p:spPr>
              <a:xfrm>
                <a:off x="1117929" y="5442425"/>
                <a:ext cx="1209434" cy="496674"/>
              </a:xfrm>
              <a:prstGeom prst="rect">
                <a:avLst/>
              </a:prstGeom>
              <a:blipFill>
                <a:blip r:embed="rId34"/>
                <a:stretch>
                  <a:fillRect l="-503"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0F1171F-2B32-4437-0ADF-762086436495}"/>
                  </a:ext>
                </a:extLst>
              </p:cNvPr>
              <p:cNvSpPr txBox="1"/>
              <p:nvPr/>
            </p:nvSpPr>
            <p:spPr>
              <a:xfrm>
                <a:off x="2319624" y="5459929"/>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−1</m:t>
                      </m:r>
                    </m:oMath>
                  </m:oMathPara>
                </a14:m>
                <a:endParaRPr lang="en-IN" sz="2400" dirty="0">
                  <a:solidFill>
                    <a:srgbClr val="0070C0"/>
                  </a:solidFill>
                </a:endParaRPr>
              </a:p>
            </p:txBody>
          </p:sp>
        </mc:Choice>
        <mc:Fallback xmlns="">
          <p:sp>
            <p:nvSpPr>
              <p:cNvPr id="49" name="TextBox 48">
                <a:extLst>
                  <a:ext uri="{FF2B5EF4-FFF2-40B4-BE49-F238E27FC236}">
                    <a16:creationId xmlns:a16="http://schemas.microsoft.com/office/drawing/2014/main" id="{70F1171F-2B32-4437-0ADF-762086436495}"/>
                  </a:ext>
                </a:extLst>
              </p:cNvPr>
              <p:cNvSpPr txBox="1">
                <a:spLocks noRot="1" noChangeAspect="1" noMove="1" noResize="1" noEditPoints="1" noAdjustHandles="1" noChangeArrowheads="1" noChangeShapeType="1" noTextEdit="1"/>
              </p:cNvSpPr>
              <p:nvPr/>
            </p:nvSpPr>
            <p:spPr>
              <a:xfrm>
                <a:off x="2319624" y="5459929"/>
                <a:ext cx="654345" cy="461665"/>
              </a:xfrm>
              <a:prstGeom prst="rect">
                <a:avLst/>
              </a:prstGeom>
              <a:blipFill>
                <a:blip r:embed="rId3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27D562A-91A7-D4A2-8C3C-88EB206122B7}"/>
                  </a:ext>
                </a:extLst>
              </p:cNvPr>
              <p:cNvSpPr txBox="1"/>
              <p:nvPr/>
            </p:nvSpPr>
            <p:spPr>
              <a:xfrm>
                <a:off x="3329072" y="5456147"/>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50" name="TextBox 49">
                <a:extLst>
                  <a:ext uri="{FF2B5EF4-FFF2-40B4-BE49-F238E27FC236}">
                    <a16:creationId xmlns:a16="http://schemas.microsoft.com/office/drawing/2014/main" id="{027D562A-91A7-D4A2-8C3C-88EB206122B7}"/>
                  </a:ext>
                </a:extLst>
              </p:cNvPr>
              <p:cNvSpPr txBox="1">
                <a:spLocks noRot="1" noChangeAspect="1" noMove="1" noResize="1" noEditPoints="1" noAdjustHandles="1" noChangeArrowheads="1" noChangeShapeType="1" noTextEdit="1"/>
              </p:cNvSpPr>
              <p:nvPr/>
            </p:nvSpPr>
            <p:spPr>
              <a:xfrm>
                <a:off x="3329072" y="5456147"/>
                <a:ext cx="425116" cy="461665"/>
              </a:xfrm>
              <a:prstGeom prst="rect">
                <a:avLst/>
              </a:prstGeom>
              <a:blipFill>
                <a:blip r:embed="rId3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60B164C-AD5F-B969-E43A-99638D94CF80}"/>
                  </a:ext>
                </a:extLst>
              </p:cNvPr>
              <p:cNvSpPr txBox="1"/>
              <p:nvPr/>
            </p:nvSpPr>
            <p:spPr>
              <a:xfrm>
                <a:off x="4110290" y="5459928"/>
                <a:ext cx="65434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IN" sz="2400" dirty="0">
                  <a:solidFill>
                    <a:srgbClr val="0070C0"/>
                  </a:solidFill>
                </a:endParaRPr>
              </a:p>
            </p:txBody>
          </p:sp>
        </mc:Choice>
        <mc:Fallback xmlns="">
          <p:sp>
            <p:nvSpPr>
              <p:cNvPr id="51" name="TextBox 50">
                <a:extLst>
                  <a:ext uri="{FF2B5EF4-FFF2-40B4-BE49-F238E27FC236}">
                    <a16:creationId xmlns:a16="http://schemas.microsoft.com/office/drawing/2014/main" id="{760B164C-AD5F-B969-E43A-99638D94CF80}"/>
                  </a:ext>
                </a:extLst>
              </p:cNvPr>
              <p:cNvSpPr txBox="1">
                <a:spLocks noRot="1" noChangeAspect="1" noMove="1" noResize="1" noEditPoints="1" noAdjustHandles="1" noChangeArrowheads="1" noChangeShapeType="1" noTextEdit="1"/>
              </p:cNvSpPr>
              <p:nvPr/>
            </p:nvSpPr>
            <p:spPr>
              <a:xfrm>
                <a:off x="4110290" y="5459928"/>
                <a:ext cx="654346" cy="461665"/>
              </a:xfrm>
              <a:prstGeom prst="rect">
                <a:avLst/>
              </a:prstGeom>
              <a:blipFill>
                <a:blip r:embed="rId3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7315390-E39A-332C-7710-883B7BB93333}"/>
                  </a:ext>
                </a:extLst>
              </p:cNvPr>
              <p:cNvSpPr txBox="1"/>
              <p:nvPr/>
            </p:nvSpPr>
            <p:spPr>
              <a:xfrm>
                <a:off x="5102873" y="546002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52" name="TextBox 51">
                <a:extLst>
                  <a:ext uri="{FF2B5EF4-FFF2-40B4-BE49-F238E27FC236}">
                    <a16:creationId xmlns:a16="http://schemas.microsoft.com/office/drawing/2014/main" id="{17315390-E39A-332C-7710-883B7BB93333}"/>
                  </a:ext>
                </a:extLst>
              </p:cNvPr>
              <p:cNvSpPr txBox="1">
                <a:spLocks noRot="1" noChangeAspect="1" noMove="1" noResize="1" noEditPoints="1" noAdjustHandles="1" noChangeArrowheads="1" noChangeShapeType="1" noTextEdit="1"/>
              </p:cNvSpPr>
              <p:nvPr/>
            </p:nvSpPr>
            <p:spPr>
              <a:xfrm>
                <a:off x="5102873" y="5460026"/>
                <a:ext cx="425116" cy="461665"/>
              </a:xfrm>
              <a:prstGeom prst="rect">
                <a:avLst/>
              </a:prstGeom>
              <a:blipFill>
                <a:blip r:embed="rId38"/>
                <a:stretch>
                  <a:fillRect l="-2857"/>
                </a:stretch>
              </a:blipFill>
            </p:spPr>
            <p:txBody>
              <a:bodyPr/>
              <a:lstStyle/>
              <a:p>
                <a:r>
                  <a:rPr lang="en-IN">
                    <a:noFill/>
                  </a:rPr>
                  <a:t> </a:t>
                </a:r>
              </a:p>
            </p:txBody>
          </p:sp>
        </mc:Fallback>
      </mc:AlternateContent>
      <p:pic>
        <p:nvPicPr>
          <p:cNvPr id="101" name="Picture 100">
            <a:extLst>
              <a:ext uri="{FF2B5EF4-FFF2-40B4-BE49-F238E27FC236}">
                <a16:creationId xmlns:a16="http://schemas.microsoft.com/office/drawing/2014/main" id="{552ED27C-A48B-8B78-E762-CE65535C03E8}"/>
              </a:ext>
            </a:extLst>
          </p:cNvPr>
          <p:cNvPicPr>
            <a:picLocks noChangeAspect="1"/>
          </p:cNvPicPr>
          <p:nvPr/>
        </p:nvPicPr>
        <p:blipFill>
          <a:blip r:embed="rId39"/>
          <a:stretch>
            <a:fillRect/>
          </a:stretch>
        </p:blipFill>
        <p:spPr>
          <a:xfrm>
            <a:off x="6893367" y="863446"/>
            <a:ext cx="5098889" cy="2241309"/>
          </a:xfrm>
          <a:prstGeom prst="rect">
            <a:avLst/>
          </a:prstGeom>
          <a:ln w="88900" cap="sq" cmpd="thickThin">
            <a:solidFill>
              <a:srgbClr val="000000"/>
            </a:solidFill>
            <a:prstDash val="solid"/>
            <a:miter lim="800000"/>
          </a:ln>
          <a:effectLst>
            <a:innerShdw blurRad="76200">
              <a:srgbClr val="000000"/>
            </a:innerShdw>
          </a:effectLst>
        </p:spPr>
      </p:pic>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3E434DAF-03E6-8D59-FC94-5C33B34E76E9}"/>
                  </a:ext>
                </a:extLst>
              </p:cNvPr>
              <p:cNvSpPr txBox="1"/>
              <p:nvPr/>
            </p:nvSpPr>
            <p:spPr>
              <a:xfrm>
                <a:off x="9757762" y="3633205"/>
                <a:ext cx="1916294" cy="8943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nary>
                        <m:naryPr>
                          <m:chr m:val="∑"/>
                          <m:subHide m:val="on"/>
                          <m:supHide m:val="on"/>
                          <m:ctrlPr>
                            <a:rPr lang="en-US" sz="2400" b="0" i="1" smtClean="0">
                              <a:latin typeface="Cambria Math" panose="02040503050406030204" pitchFamily="18" charset="0"/>
                            </a:rPr>
                          </m:ctrlPr>
                        </m:naryP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𝐵</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𝑖𝑗</m:t>
                              </m:r>
                            </m:sub>
                          </m:sSub>
                        </m:e>
                      </m:nary>
                    </m:oMath>
                  </m:oMathPara>
                </a14:m>
                <a:endParaRPr lang="en-IN" sz="2400" dirty="0"/>
              </a:p>
            </p:txBody>
          </p:sp>
        </mc:Choice>
        <mc:Fallback xmlns="">
          <p:sp>
            <p:nvSpPr>
              <p:cNvPr id="103" name="TextBox 102">
                <a:extLst>
                  <a:ext uri="{FF2B5EF4-FFF2-40B4-BE49-F238E27FC236}">
                    <a16:creationId xmlns:a16="http://schemas.microsoft.com/office/drawing/2014/main" id="{3E434DAF-03E6-8D59-FC94-5C33B34E76E9}"/>
                  </a:ext>
                </a:extLst>
              </p:cNvPr>
              <p:cNvSpPr txBox="1">
                <a:spLocks noRot="1" noChangeAspect="1" noMove="1" noResize="1" noEditPoints="1" noAdjustHandles="1" noChangeArrowheads="1" noChangeShapeType="1" noTextEdit="1"/>
              </p:cNvSpPr>
              <p:nvPr/>
            </p:nvSpPr>
            <p:spPr>
              <a:xfrm>
                <a:off x="9757762" y="3633205"/>
                <a:ext cx="1916294" cy="894347"/>
              </a:xfrm>
              <a:prstGeom prst="rect">
                <a:avLst/>
              </a:prstGeom>
              <a:blipFill>
                <a:blip r:embed="rId4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4" name="Content Placeholder 2">
                <a:extLst>
                  <a:ext uri="{FF2B5EF4-FFF2-40B4-BE49-F238E27FC236}">
                    <a16:creationId xmlns:a16="http://schemas.microsoft.com/office/drawing/2014/main" id="{85F790D8-32A3-42DF-4496-925826EA326B}"/>
                  </a:ext>
                </a:extLst>
              </p:cNvPr>
              <p:cNvSpPr txBox="1">
                <a:spLocks/>
              </p:cNvSpPr>
              <p:nvPr/>
            </p:nvSpPr>
            <p:spPr>
              <a:xfrm>
                <a:off x="131180" y="5935316"/>
                <a:ext cx="10167334" cy="62410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b="1" dirty="0">
                    <a:solidFill>
                      <a:schemeClr val="tx1"/>
                    </a:solidFill>
                  </a:rPr>
                  <a:t>For a given Maximization problem, all the element in the </a:t>
                </a:r>
                <a14:m>
                  <m:oMath xmlns:m="http://schemas.openxmlformats.org/officeDocument/2006/math">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𝑪</m:t>
                        </m:r>
                      </m:e>
                      <m:sub>
                        <m:r>
                          <a:rPr lang="en-US" sz="2000" b="1" i="1">
                            <a:solidFill>
                              <a:schemeClr val="tx1"/>
                            </a:solidFill>
                            <a:latin typeface="Cambria Math" panose="02040503050406030204" pitchFamily="18" charset="0"/>
                          </a:rPr>
                          <m:t>𝒋</m:t>
                        </m:r>
                      </m:sub>
                    </m:sSub>
                    <m:r>
                      <a:rPr lang="en-US" sz="2000" b="1" i="1">
                        <a:solidFill>
                          <a:schemeClr val="tx1"/>
                        </a:solidFill>
                        <a:latin typeface="Cambria Math" panose="02040503050406030204" pitchFamily="18" charset="0"/>
                      </a:rPr>
                      <m:t>−</m:t>
                    </m:r>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𝒁</m:t>
                        </m:r>
                      </m:e>
                      <m:sub>
                        <m:r>
                          <a:rPr lang="en-US" sz="2000" b="1" i="1">
                            <a:solidFill>
                              <a:schemeClr val="tx1"/>
                            </a:solidFill>
                            <a:latin typeface="Cambria Math" panose="02040503050406030204" pitchFamily="18" charset="0"/>
                          </a:rPr>
                          <m:t>𝒋</m:t>
                        </m:r>
                      </m:sub>
                    </m:sSub>
                  </m:oMath>
                </a14:m>
                <a:r>
                  <a:rPr lang="en-IN" sz="2000" b="1" dirty="0">
                    <a:solidFill>
                      <a:schemeClr val="tx1"/>
                    </a:solidFill>
                  </a:rPr>
                  <a:t> row are zero or negative, hence the current solution is optimal.</a:t>
                </a:r>
              </a:p>
            </p:txBody>
          </p:sp>
        </mc:Choice>
        <mc:Fallback xmlns="">
          <p:sp>
            <p:nvSpPr>
              <p:cNvPr id="104" name="Content Placeholder 2">
                <a:extLst>
                  <a:ext uri="{FF2B5EF4-FFF2-40B4-BE49-F238E27FC236}">
                    <a16:creationId xmlns:a16="http://schemas.microsoft.com/office/drawing/2014/main" id="{85F790D8-32A3-42DF-4496-925826EA326B}"/>
                  </a:ext>
                </a:extLst>
              </p:cNvPr>
              <p:cNvSpPr txBox="1">
                <a:spLocks noRot="1" noChangeAspect="1" noMove="1" noResize="1" noEditPoints="1" noAdjustHandles="1" noChangeArrowheads="1" noChangeShapeType="1" noTextEdit="1"/>
              </p:cNvSpPr>
              <p:nvPr/>
            </p:nvSpPr>
            <p:spPr>
              <a:xfrm>
                <a:off x="131180" y="5935316"/>
                <a:ext cx="10167334" cy="624102"/>
              </a:xfrm>
              <a:prstGeom prst="rect">
                <a:avLst/>
              </a:prstGeom>
              <a:blipFill>
                <a:blip r:embed="rId41"/>
                <a:stretch>
                  <a:fillRect l="-600" t="-9804" r="-660" b="-25490"/>
                </a:stretch>
              </a:blipFill>
            </p:spPr>
            <p:txBody>
              <a:bodyPr/>
              <a:lstStyle/>
              <a:p>
                <a:r>
                  <a:rPr lang="en-IN">
                    <a:noFill/>
                  </a:rPr>
                  <a:t> </a:t>
                </a:r>
              </a:p>
            </p:txBody>
          </p:sp>
        </mc:Fallback>
      </mc:AlternateContent>
    </p:spTree>
    <p:extLst>
      <p:ext uri="{BB962C8B-B14F-4D97-AF65-F5344CB8AC3E}">
        <p14:creationId xmlns:p14="http://schemas.microsoft.com/office/powerpoint/2010/main" val="95961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par>
                          <p:cTn id="51" fill="hold">
                            <p:stCondLst>
                              <p:cond delay="1500"/>
                            </p:stCondLst>
                            <p:childTnLst>
                              <p:par>
                                <p:cTn id="52" presetID="10" presetClass="entr" presetSubtype="0" fill="hold" grpId="0" nodeType="after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par>
                          <p:cTn id="55" fill="hold">
                            <p:stCondLst>
                              <p:cond delay="2000"/>
                            </p:stCondLst>
                            <p:childTnLst>
                              <p:par>
                                <p:cTn id="56" presetID="10" presetClass="entr" presetSubtype="0" fill="hold" grpId="0" nodeType="after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7">
                                            <p:txEl>
                                              <p:pRg st="0" end="0"/>
                                            </p:txEl>
                                          </p:spTgt>
                                        </p:tgtEl>
                                        <p:attrNameLst>
                                          <p:attrName>style.visibility</p:attrName>
                                        </p:attrNameLst>
                                      </p:cBhvr>
                                      <p:to>
                                        <p:strVal val="visible"/>
                                      </p:to>
                                    </p:set>
                                    <p:animEffect transition="in" filter="fade">
                                      <p:cBhvr>
                                        <p:cTn id="78" dur="500"/>
                                        <p:tgtEl>
                                          <p:spTgt spid="17">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
                                            <p:txEl>
                                              <p:pRg st="2" end="2"/>
                                            </p:txEl>
                                          </p:spTgt>
                                        </p:tgtEl>
                                        <p:attrNameLst>
                                          <p:attrName>style.visibility</p:attrName>
                                        </p:attrNameLst>
                                      </p:cBhvr>
                                      <p:to>
                                        <p:strVal val="visible"/>
                                      </p:to>
                                    </p:set>
                                    <p:animEffect transition="in" filter="fade">
                                      <p:cBhvr>
                                        <p:cTn id="88" dur="500"/>
                                        <p:tgtEl>
                                          <p:spTgt spid="4">
                                            <p:txEl>
                                              <p:pRg st="2" end="2"/>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01"/>
                                        </p:tgtEl>
                                        <p:attrNameLst>
                                          <p:attrName>style.visibility</p:attrName>
                                        </p:attrNameLst>
                                      </p:cBhvr>
                                      <p:to>
                                        <p:strVal val="visible"/>
                                      </p:to>
                                    </p:set>
                                    <p:animEffect transition="in" filter="fade">
                                      <p:cBhvr>
                                        <p:cTn id="93" dur="500"/>
                                        <p:tgtEl>
                                          <p:spTgt spid="10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5"/>
                                        </p:tgtEl>
                                        <p:attrNameLst>
                                          <p:attrName>style.visibility</p:attrName>
                                        </p:attrNameLst>
                                      </p:cBhvr>
                                      <p:to>
                                        <p:strVal val="visible"/>
                                      </p:to>
                                    </p:set>
                                    <p:animEffect transition="in" filter="fade">
                                      <p:cBhvr>
                                        <p:cTn id="98" dur="500"/>
                                        <p:tgtEl>
                                          <p:spTgt spid="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0">
                                            <p:txEl>
                                              <p:pRg st="0" end="0"/>
                                            </p:txEl>
                                          </p:spTgt>
                                        </p:tgtEl>
                                        <p:attrNameLst>
                                          <p:attrName>style.visibility</p:attrName>
                                        </p:attrNameLst>
                                      </p:cBhvr>
                                      <p:to>
                                        <p:strVal val="visible"/>
                                      </p:to>
                                    </p:set>
                                    <p:animEffect transition="in" filter="fade">
                                      <p:cBhvr>
                                        <p:cTn id="103" dur="500"/>
                                        <p:tgtEl>
                                          <p:spTgt spid="10">
                                            <p:txEl>
                                              <p:pRg st="0" end="0"/>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12"/>
                                        </p:tgtEl>
                                        <p:attrNameLst>
                                          <p:attrName>style.visibility</p:attrName>
                                        </p:attrNameLst>
                                      </p:cBhvr>
                                      <p:to>
                                        <p:strVal val="visible"/>
                                      </p:to>
                                    </p:set>
                                    <p:animEffect transition="in" filter="fade">
                                      <p:cBhvr>
                                        <p:cTn id="108" dur="500"/>
                                        <p:tgtEl>
                                          <p:spTgt spid="12"/>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500"/>
                                        <p:tgtEl>
                                          <p:spTgt spid="24"/>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fade">
                                      <p:cBhvr>
                                        <p:cTn id="118" dur="500"/>
                                        <p:tgtEl>
                                          <p:spTgt spid="30"/>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26"/>
                                        </p:tgtEl>
                                        <p:attrNameLst>
                                          <p:attrName>style.visibility</p:attrName>
                                        </p:attrNameLst>
                                      </p:cBhvr>
                                      <p:to>
                                        <p:strVal val="visible"/>
                                      </p:to>
                                    </p:set>
                                    <p:animEffect transition="in" filter="fade">
                                      <p:cBhvr>
                                        <p:cTn id="123" dur="500"/>
                                        <p:tgtEl>
                                          <p:spTgt spid="26"/>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27">
                                            <p:txEl>
                                              <p:pRg st="0" end="0"/>
                                            </p:txEl>
                                          </p:spTgt>
                                        </p:tgtEl>
                                        <p:attrNameLst>
                                          <p:attrName>style.visibility</p:attrName>
                                        </p:attrNameLst>
                                      </p:cBhvr>
                                      <p:to>
                                        <p:strVal val="visible"/>
                                      </p:to>
                                    </p:set>
                                    <p:animEffect transition="in" filter="fade">
                                      <p:cBhvr>
                                        <p:cTn id="128" dur="500"/>
                                        <p:tgtEl>
                                          <p:spTgt spid="27">
                                            <p:txEl>
                                              <p:pRg st="0" end="0"/>
                                            </p:txEl>
                                          </p:spTgt>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500"/>
                                        <p:tgtEl>
                                          <p:spTgt spid="28"/>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29"/>
                                        </p:tgtEl>
                                        <p:attrNameLst>
                                          <p:attrName>style.visibility</p:attrName>
                                        </p:attrNameLst>
                                      </p:cBhvr>
                                      <p:to>
                                        <p:strVal val="visible"/>
                                      </p:to>
                                    </p:set>
                                    <p:animEffect transition="in" filter="fade">
                                      <p:cBhvr>
                                        <p:cTn id="138" dur="500"/>
                                        <p:tgtEl>
                                          <p:spTgt spid="29"/>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31">
                                            <p:txEl>
                                              <p:pRg st="0" end="0"/>
                                            </p:txEl>
                                          </p:spTgt>
                                        </p:tgtEl>
                                        <p:attrNameLst>
                                          <p:attrName>style.visibility</p:attrName>
                                        </p:attrNameLst>
                                      </p:cBhvr>
                                      <p:to>
                                        <p:strVal val="visible"/>
                                      </p:to>
                                    </p:set>
                                    <p:animEffect transition="in" filter="fade">
                                      <p:cBhvr>
                                        <p:cTn id="143" dur="500"/>
                                        <p:tgtEl>
                                          <p:spTgt spid="31">
                                            <p:txEl>
                                              <p:pRg st="0" end="0"/>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nodeType="clickEffect">
                                  <p:stCondLst>
                                    <p:cond delay="0"/>
                                  </p:stCondLst>
                                  <p:childTnLst>
                                    <p:set>
                                      <p:cBhvr>
                                        <p:cTn id="147" dur="1" fill="hold">
                                          <p:stCondLst>
                                            <p:cond delay="0"/>
                                          </p:stCondLst>
                                        </p:cTn>
                                        <p:tgtEl>
                                          <p:spTgt spid="11"/>
                                        </p:tgtEl>
                                        <p:attrNameLst>
                                          <p:attrName>style.visibility</p:attrName>
                                        </p:attrNameLst>
                                      </p:cBhvr>
                                      <p:to>
                                        <p:strVal val="visible"/>
                                      </p:to>
                                    </p:set>
                                    <p:animEffect transition="in" filter="wipe(left)">
                                      <p:cBhvr>
                                        <p:cTn id="148" dur="500"/>
                                        <p:tgtEl>
                                          <p:spTgt spid="11"/>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13"/>
                                        </p:tgtEl>
                                        <p:attrNameLst>
                                          <p:attrName>style.visibility</p:attrName>
                                        </p:attrNameLst>
                                      </p:cBhvr>
                                      <p:to>
                                        <p:strVal val="visible"/>
                                      </p:to>
                                    </p:set>
                                    <p:animEffect transition="in" filter="fade">
                                      <p:cBhvr>
                                        <p:cTn id="153" dur="500"/>
                                        <p:tgtEl>
                                          <p:spTgt spid="13"/>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103"/>
                                        </p:tgtEl>
                                        <p:attrNameLst>
                                          <p:attrName>style.visibility</p:attrName>
                                        </p:attrNameLst>
                                      </p:cBhvr>
                                      <p:to>
                                        <p:strVal val="visible"/>
                                      </p:to>
                                    </p:set>
                                    <p:animEffect transition="in" filter="fade">
                                      <p:cBhvr>
                                        <p:cTn id="158" dur="500"/>
                                        <p:tgtEl>
                                          <p:spTgt spid="103"/>
                                        </p:tgtEl>
                                      </p:cBhvr>
                                    </p:animEffect>
                                  </p:childTnLst>
                                </p:cTn>
                              </p:par>
                            </p:childTnLst>
                          </p:cTn>
                        </p:par>
                      </p:childTnLst>
                    </p:cTn>
                  </p:par>
                  <p:par>
                    <p:cTn id="159" fill="hold">
                      <p:stCondLst>
                        <p:cond delay="indefinite"/>
                      </p:stCondLst>
                      <p:childTnLst>
                        <p:par>
                          <p:cTn id="160" fill="hold">
                            <p:stCondLst>
                              <p:cond delay="0"/>
                            </p:stCondLst>
                            <p:childTnLst>
                              <p:par>
                                <p:cTn id="161" presetID="35" presetClass="emph" presetSubtype="0" fill="hold" grpId="1" nodeType="clickEffect">
                                  <p:stCondLst>
                                    <p:cond delay="0"/>
                                  </p:stCondLst>
                                  <p:childTnLst>
                                    <p:anim calcmode="discrete" valueType="str">
                                      <p:cBhvr>
                                        <p:cTn id="162" dur="1000" fill="hold"/>
                                        <p:tgtEl>
                                          <p:spTgt spid="5"/>
                                        </p:tgtEl>
                                        <p:attrNameLst>
                                          <p:attrName>style.visibility</p:attrName>
                                        </p:attrNameLst>
                                      </p:cBhvr>
                                      <p:tavLst>
                                        <p:tav tm="0">
                                          <p:val>
                                            <p:strVal val="hidden"/>
                                          </p:val>
                                        </p:tav>
                                        <p:tav tm="50000">
                                          <p:val>
                                            <p:strVal val="visible"/>
                                          </p:val>
                                        </p:tav>
                                      </p:tavLst>
                                    </p:anim>
                                  </p:childTnLst>
                                </p:cTn>
                              </p:par>
                            </p:childTnLst>
                          </p:cTn>
                        </p:par>
                        <p:par>
                          <p:cTn id="163" fill="hold">
                            <p:stCondLst>
                              <p:cond delay="1000"/>
                            </p:stCondLst>
                            <p:childTnLst>
                              <p:par>
                                <p:cTn id="164" presetID="35" presetClass="emph" presetSubtype="0" fill="hold" grpId="1" nodeType="afterEffect">
                                  <p:stCondLst>
                                    <p:cond delay="0"/>
                                  </p:stCondLst>
                                  <p:childTnLst>
                                    <p:anim calcmode="discrete" valueType="str">
                                      <p:cBhvr>
                                        <p:cTn id="165" dur="1000" fill="hold"/>
                                        <p:tgtEl>
                                          <p:spTgt spid="17">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166" fill="hold">
                      <p:stCondLst>
                        <p:cond delay="indefinite"/>
                      </p:stCondLst>
                      <p:childTnLst>
                        <p:par>
                          <p:cTn id="167" fill="hold">
                            <p:stCondLst>
                              <p:cond delay="0"/>
                            </p:stCondLst>
                            <p:childTnLst>
                              <p:par>
                                <p:cTn id="168" presetID="35" presetClass="emph" presetSubtype="0" fill="hold" grpId="1" nodeType="clickEffect">
                                  <p:stCondLst>
                                    <p:cond delay="0"/>
                                  </p:stCondLst>
                                  <p:childTnLst>
                                    <p:anim calcmode="discrete" valueType="str">
                                      <p:cBhvr>
                                        <p:cTn id="169" dur="1000" fill="hold"/>
                                        <p:tgtEl>
                                          <p:spTgt spid="26"/>
                                        </p:tgtEl>
                                        <p:attrNameLst>
                                          <p:attrName>style.visibility</p:attrName>
                                        </p:attrNameLst>
                                      </p:cBhvr>
                                      <p:tavLst>
                                        <p:tav tm="0">
                                          <p:val>
                                            <p:strVal val="hidden"/>
                                          </p:val>
                                        </p:tav>
                                        <p:tav tm="50000">
                                          <p:val>
                                            <p:strVal val="visible"/>
                                          </p:val>
                                        </p:tav>
                                      </p:tavLst>
                                    </p:anim>
                                  </p:childTnLst>
                                </p:cTn>
                              </p:par>
                            </p:childTnLst>
                          </p:cTn>
                        </p:par>
                        <p:par>
                          <p:cTn id="170" fill="hold">
                            <p:stCondLst>
                              <p:cond delay="1000"/>
                            </p:stCondLst>
                            <p:childTnLst>
                              <p:par>
                                <p:cTn id="171" presetID="35" presetClass="emph" presetSubtype="0" fill="hold" grpId="1" nodeType="afterEffect">
                                  <p:stCondLst>
                                    <p:cond delay="0"/>
                                  </p:stCondLst>
                                  <p:childTnLst>
                                    <p:anim calcmode="discrete" valueType="str">
                                      <p:cBhvr>
                                        <p:cTn id="172"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36"/>
                                        </p:tgtEl>
                                        <p:attrNameLst>
                                          <p:attrName>style.visibility</p:attrName>
                                        </p:attrNameLst>
                                      </p:cBhvr>
                                      <p:to>
                                        <p:strVal val="visible"/>
                                      </p:to>
                                    </p:set>
                                    <p:animEffect transition="in" filter="fade">
                                      <p:cBhvr>
                                        <p:cTn id="177" dur="500"/>
                                        <p:tgtEl>
                                          <p:spTgt spid="36"/>
                                        </p:tgtEl>
                                      </p:cBhvr>
                                    </p:animEffect>
                                  </p:childTnLst>
                                </p:cTn>
                              </p:par>
                            </p:childTnLst>
                          </p:cTn>
                        </p:par>
                      </p:childTnLst>
                    </p:cTn>
                  </p:par>
                  <p:par>
                    <p:cTn id="178" fill="hold">
                      <p:stCondLst>
                        <p:cond delay="indefinite"/>
                      </p:stCondLst>
                      <p:childTnLst>
                        <p:par>
                          <p:cTn id="179" fill="hold">
                            <p:stCondLst>
                              <p:cond delay="0"/>
                            </p:stCondLst>
                            <p:childTnLst>
                              <p:par>
                                <p:cTn id="180" presetID="35" presetClass="emph" presetSubtype="0" fill="hold" grpId="1" nodeType="clickEffect">
                                  <p:stCondLst>
                                    <p:cond delay="0"/>
                                  </p:stCondLst>
                                  <p:childTnLst>
                                    <p:anim calcmode="discrete" valueType="str">
                                      <p:cBhvr>
                                        <p:cTn id="181" dur="1000" fill="hold"/>
                                        <p:tgtEl>
                                          <p:spTgt spid="10">
                                            <p:txEl>
                                              <p:pRg st="0" end="0"/>
                                            </p:txEl>
                                          </p:spTgt>
                                        </p:tgtEl>
                                        <p:attrNameLst>
                                          <p:attrName>style.visibility</p:attrName>
                                        </p:attrNameLst>
                                      </p:cBhvr>
                                      <p:tavLst>
                                        <p:tav tm="0">
                                          <p:val>
                                            <p:strVal val="hidden"/>
                                          </p:val>
                                        </p:tav>
                                        <p:tav tm="50000">
                                          <p:val>
                                            <p:strVal val="visible"/>
                                          </p:val>
                                        </p:tav>
                                      </p:tavLst>
                                    </p:anim>
                                  </p:childTnLst>
                                </p:cTn>
                              </p:par>
                            </p:childTnLst>
                          </p:cTn>
                        </p:par>
                        <p:par>
                          <p:cTn id="182" fill="hold">
                            <p:stCondLst>
                              <p:cond delay="1000"/>
                            </p:stCondLst>
                            <p:childTnLst>
                              <p:par>
                                <p:cTn id="183" presetID="35" presetClass="emph" presetSubtype="0" fill="hold" grpId="2" nodeType="afterEffect">
                                  <p:stCondLst>
                                    <p:cond delay="0"/>
                                  </p:stCondLst>
                                  <p:childTnLst>
                                    <p:anim calcmode="discrete" valueType="str">
                                      <p:cBhvr>
                                        <p:cTn id="184" dur="1000" fill="hold"/>
                                        <p:tgtEl>
                                          <p:spTgt spid="17">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185" fill="hold">
                      <p:stCondLst>
                        <p:cond delay="indefinite"/>
                      </p:stCondLst>
                      <p:childTnLst>
                        <p:par>
                          <p:cTn id="186" fill="hold">
                            <p:stCondLst>
                              <p:cond delay="0"/>
                            </p:stCondLst>
                            <p:childTnLst>
                              <p:par>
                                <p:cTn id="187" presetID="35" presetClass="emph" presetSubtype="0" fill="hold" grpId="1" nodeType="clickEffect">
                                  <p:stCondLst>
                                    <p:cond delay="0"/>
                                  </p:stCondLst>
                                  <p:childTnLst>
                                    <p:anim calcmode="discrete" valueType="str">
                                      <p:cBhvr>
                                        <p:cTn id="188" dur="1000" fill="hold"/>
                                        <p:tgtEl>
                                          <p:spTgt spid="27">
                                            <p:txEl>
                                              <p:pRg st="0" end="0"/>
                                            </p:txEl>
                                          </p:spTgt>
                                        </p:tgtEl>
                                        <p:attrNameLst>
                                          <p:attrName>style.visibility</p:attrName>
                                        </p:attrNameLst>
                                      </p:cBhvr>
                                      <p:tavLst>
                                        <p:tav tm="0">
                                          <p:val>
                                            <p:strVal val="hidden"/>
                                          </p:val>
                                        </p:tav>
                                        <p:tav tm="50000">
                                          <p:val>
                                            <p:strVal val="visible"/>
                                          </p:val>
                                        </p:tav>
                                      </p:tavLst>
                                    </p:anim>
                                  </p:childTnLst>
                                </p:cTn>
                              </p:par>
                            </p:childTnLst>
                          </p:cTn>
                        </p:par>
                        <p:par>
                          <p:cTn id="189" fill="hold">
                            <p:stCondLst>
                              <p:cond delay="1000"/>
                            </p:stCondLst>
                            <p:childTnLst>
                              <p:par>
                                <p:cTn id="190" presetID="35" presetClass="emph" presetSubtype="0" fill="hold" grpId="2" nodeType="afterEffect">
                                  <p:stCondLst>
                                    <p:cond delay="0"/>
                                  </p:stCondLst>
                                  <p:childTnLst>
                                    <p:anim calcmode="discrete" valueType="str">
                                      <p:cBhvr>
                                        <p:cTn id="19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0" nodeType="clickEffect">
                                  <p:stCondLst>
                                    <p:cond delay="0"/>
                                  </p:stCondLst>
                                  <p:childTnLst>
                                    <p:set>
                                      <p:cBhvr>
                                        <p:cTn id="195" dur="1" fill="hold">
                                          <p:stCondLst>
                                            <p:cond delay="0"/>
                                          </p:stCondLst>
                                        </p:cTn>
                                        <p:tgtEl>
                                          <p:spTgt spid="37"/>
                                        </p:tgtEl>
                                        <p:attrNameLst>
                                          <p:attrName>style.visibility</p:attrName>
                                        </p:attrNameLst>
                                      </p:cBhvr>
                                      <p:to>
                                        <p:strVal val="visible"/>
                                      </p:to>
                                    </p:set>
                                    <p:animEffect transition="in" filter="fade">
                                      <p:cBhvr>
                                        <p:cTn id="196" dur="500"/>
                                        <p:tgtEl>
                                          <p:spTgt spid="37"/>
                                        </p:tgtEl>
                                      </p:cBhvr>
                                    </p:animEffect>
                                  </p:childTnLst>
                                </p:cTn>
                              </p:par>
                            </p:childTnLst>
                          </p:cTn>
                        </p:par>
                      </p:childTnLst>
                    </p:cTn>
                  </p:par>
                  <p:par>
                    <p:cTn id="197" fill="hold">
                      <p:stCondLst>
                        <p:cond delay="indefinite"/>
                      </p:stCondLst>
                      <p:childTnLst>
                        <p:par>
                          <p:cTn id="198" fill="hold">
                            <p:stCondLst>
                              <p:cond delay="0"/>
                            </p:stCondLst>
                            <p:childTnLst>
                              <p:par>
                                <p:cTn id="199" presetID="35" presetClass="emph" presetSubtype="0" fill="hold" grpId="1" nodeType="clickEffect">
                                  <p:stCondLst>
                                    <p:cond delay="0"/>
                                  </p:stCondLst>
                                  <p:childTnLst>
                                    <p:anim calcmode="discrete" valueType="str">
                                      <p:cBhvr>
                                        <p:cTn id="200" dur="1000" fill="hold"/>
                                        <p:tgtEl>
                                          <p:spTgt spid="12"/>
                                        </p:tgtEl>
                                        <p:attrNameLst>
                                          <p:attrName>style.visibility</p:attrName>
                                        </p:attrNameLst>
                                      </p:cBhvr>
                                      <p:tavLst>
                                        <p:tav tm="0">
                                          <p:val>
                                            <p:strVal val="hidden"/>
                                          </p:val>
                                        </p:tav>
                                        <p:tav tm="50000">
                                          <p:val>
                                            <p:strVal val="visible"/>
                                          </p:val>
                                        </p:tav>
                                      </p:tavLst>
                                    </p:anim>
                                  </p:childTnLst>
                                </p:cTn>
                              </p:par>
                            </p:childTnLst>
                          </p:cTn>
                        </p:par>
                        <p:par>
                          <p:cTn id="201" fill="hold">
                            <p:stCondLst>
                              <p:cond delay="1000"/>
                            </p:stCondLst>
                            <p:childTnLst>
                              <p:par>
                                <p:cTn id="202" presetID="35" presetClass="emph" presetSubtype="0" fill="hold" grpId="3" nodeType="afterEffect">
                                  <p:stCondLst>
                                    <p:cond delay="0"/>
                                  </p:stCondLst>
                                  <p:childTnLst>
                                    <p:anim calcmode="discrete" valueType="str">
                                      <p:cBhvr>
                                        <p:cTn id="203" dur="1000" fill="hold"/>
                                        <p:tgtEl>
                                          <p:spTgt spid="17">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204" fill="hold">
                      <p:stCondLst>
                        <p:cond delay="indefinite"/>
                      </p:stCondLst>
                      <p:childTnLst>
                        <p:par>
                          <p:cTn id="205" fill="hold">
                            <p:stCondLst>
                              <p:cond delay="0"/>
                            </p:stCondLst>
                            <p:childTnLst>
                              <p:par>
                                <p:cTn id="206" presetID="35" presetClass="emph" presetSubtype="0" fill="hold" grpId="1" nodeType="clickEffect">
                                  <p:stCondLst>
                                    <p:cond delay="0"/>
                                  </p:stCondLst>
                                  <p:childTnLst>
                                    <p:anim calcmode="discrete" valueType="str">
                                      <p:cBhvr>
                                        <p:cTn id="207" dur="1000" fill="hold"/>
                                        <p:tgtEl>
                                          <p:spTgt spid="28"/>
                                        </p:tgtEl>
                                        <p:attrNameLst>
                                          <p:attrName>style.visibility</p:attrName>
                                        </p:attrNameLst>
                                      </p:cBhvr>
                                      <p:tavLst>
                                        <p:tav tm="0">
                                          <p:val>
                                            <p:strVal val="hidden"/>
                                          </p:val>
                                        </p:tav>
                                        <p:tav tm="50000">
                                          <p:val>
                                            <p:strVal val="visible"/>
                                          </p:val>
                                        </p:tav>
                                      </p:tavLst>
                                    </p:anim>
                                  </p:childTnLst>
                                </p:cTn>
                              </p:par>
                            </p:childTnLst>
                          </p:cTn>
                        </p:par>
                        <p:par>
                          <p:cTn id="208" fill="hold">
                            <p:stCondLst>
                              <p:cond delay="1000"/>
                            </p:stCondLst>
                            <p:childTnLst>
                              <p:par>
                                <p:cTn id="209" presetID="35" presetClass="emph" presetSubtype="0" fill="hold" grpId="3" nodeType="afterEffect">
                                  <p:stCondLst>
                                    <p:cond delay="0"/>
                                  </p:stCondLst>
                                  <p:childTnLst>
                                    <p:anim calcmode="discrete" valueType="str">
                                      <p:cBhvr>
                                        <p:cTn id="210"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38"/>
                                        </p:tgtEl>
                                        <p:attrNameLst>
                                          <p:attrName>style.visibility</p:attrName>
                                        </p:attrNameLst>
                                      </p:cBhvr>
                                      <p:to>
                                        <p:strVal val="visible"/>
                                      </p:to>
                                    </p:set>
                                    <p:animEffect transition="in" filter="fade">
                                      <p:cBhvr>
                                        <p:cTn id="215" dur="500"/>
                                        <p:tgtEl>
                                          <p:spTgt spid="38"/>
                                        </p:tgtEl>
                                      </p:cBhvr>
                                    </p:animEffect>
                                  </p:childTnLst>
                                </p:cTn>
                              </p:par>
                            </p:childTnLst>
                          </p:cTn>
                        </p:par>
                      </p:childTnLst>
                    </p:cTn>
                  </p:par>
                  <p:par>
                    <p:cTn id="216" fill="hold">
                      <p:stCondLst>
                        <p:cond delay="indefinite"/>
                      </p:stCondLst>
                      <p:childTnLst>
                        <p:par>
                          <p:cTn id="217" fill="hold">
                            <p:stCondLst>
                              <p:cond delay="0"/>
                            </p:stCondLst>
                            <p:childTnLst>
                              <p:par>
                                <p:cTn id="218" presetID="35" presetClass="emph" presetSubtype="0" fill="hold" grpId="1" nodeType="clickEffect">
                                  <p:stCondLst>
                                    <p:cond delay="0"/>
                                  </p:stCondLst>
                                  <p:childTnLst>
                                    <p:anim calcmode="discrete" valueType="str">
                                      <p:cBhvr>
                                        <p:cTn id="219" dur="1000" fill="hold"/>
                                        <p:tgtEl>
                                          <p:spTgt spid="24"/>
                                        </p:tgtEl>
                                        <p:attrNameLst>
                                          <p:attrName>style.visibility</p:attrName>
                                        </p:attrNameLst>
                                      </p:cBhvr>
                                      <p:tavLst>
                                        <p:tav tm="0">
                                          <p:val>
                                            <p:strVal val="hidden"/>
                                          </p:val>
                                        </p:tav>
                                        <p:tav tm="50000">
                                          <p:val>
                                            <p:strVal val="visible"/>
                                          </p:val>
                                        </p:tav>
                                      </p:tavLst>
                                    </p:anim>
                                  </p:childTnLst>
                                </p:cTn>
                              </p:par>
                            </p:childTnLst>
                          </p:cTn>
                        </p:par>
                        <p:par>
                          <p:cTn id="220" fill="hold">
                            <p:stCondLst>
                              <p:cond delay="1000"/>
                            </p:stCondLst>
                            <p:childTnLst>
                              <p:par>
                                <p:cTn id="221" presetID="35" presetClass="emph" presetSubtype="0" fill="hold" grpId="4" nodeType="afterEffect">
                                  <p:stCondLst>
                                    <p:cond delay="0"/>
                                  </p:stCondLst>
                                  <p:childTnLst>
                                    <p:anim calcmode="discrete" valueType="str">
                                      <p:cBhvr>
                                        <p:cTn id="222" dur="1000" fill="hold"/>
                                        <p:tgtEl>
                                          <p:spTgt spid="17">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223" fill="hold">
                      <p:stCondLst>
                        <p:cond delay="indefinite"/>
                      </p:stCondLst>
                      <p:childTnLst>
                        <p:par>
                          <p:cTn id="224" fill="hold">
                            <p:stCondLst>
                              <p:cond delay="0"/>
                            </p:stCondLst>
                            <p:childTnLst>
                              <p:par>
                                <p:cTn id="225" presetID="35" presetClass="emph" presetSubtype="0" fill="hold" grpId="1" nodeType="clickEffect">
                                  <p:stCondLst>
                                    <p:cond delay="0"/>
                                  </p:stCondLst>
                                  <p:childTnLst>
                                    <p:anim calcmode="discrete" valueType="str">
                                      <p:cBhvr>
                                        <p:cTn id="226" dur="1000" fill="hold"/>
                                        <p:tgtEl>
                                          <p:spTgt spid="29"/>
                                        </p:tgtEl>
                                        <p:attrNameLst>
                                          <p:attrName>style.visibility</p:attrName>
                                        </p:attrNameLst>
                                      </p:cBhvr>
                                      <p:tavLst>
                                        <p:tav tm="0">
                                          <p:val>
                                            <p:strVal val="hidden"/>
                                          </p:val>
                                        </p:tav>
                                        <p:tav tm="50000">
                                          <p:val>
                                            <p:strVal val="visible"/>
                                          </p:val>
                                        </p:tav>
                                      </p:tavLst>
                                    </p:anim>
                                  </p:childTnLst>
                                </p:cTn>
                              </p:par>
                            </p:childTnLst>
                          </p:cTn>
                        </p:par>
                        <p:par>
                          <p:cTn id="227" fill="hold">
                            <p:stCondLst>
                              <p:cond delay="1000"/>
                            </p:stCondLst>
                            <p:childTnLst>
                              <p:par>
                                <p:cTn id="228" presetID="35" presetClass="emph" presetSubtype="0" fill="hold" grpId="4" nodeType="afterEffect">
                                  <p:stCondLst>
                                    <p:cond delay="0"/>
                                  </p:stCondLst>
                                  <p:childTnLst>
                                    <p:anim calcmode="discrete" valueType="str">
                                      <p:cBhvr>
                                        <p:cTn id="229"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30" fill="hold">
                      <p:stCondLst>
                        <p:cond delay="indefinite"/>
                      </p:stCondLst>
                      <p:childTnLst>
                        <p:par>
                          <p:cTn id="231" fill="hold">
                            <p:stCondLst>
                              <p:cond delay="0"/>
                            </p:stCondLst>
                            <p:childTnLst>
                              <p:par>
                                <p:cTn id="232" presetID="10" presetClass="entr" presetSubtype="0" fill="hold" grpId="0" nodeType="clickEffect">
                                  <p:stCondLst>
                                    <p:cond delay="0"/>
                                  </p:stCondLst>
                                  <p:childTnLst>
                                    <p:set>
                                      <p:cBhvr>
                                        <p:cTn id="233" dur="1" fill="hold">
                                          <p:stCondLst>
                                            <p:cond delay="0"/>
                                          </p:stCondLst>
                                        </p:cTn>
                                        <p:tgtEl>
                                          <p:spTgt spid="43"/>
                                        </p:tgtEl>
                                        <p:attrNameLst>
                                          <p:attrName>style.visibility</p:attrName>
                                        </p:attrNameLst>
                                      </p:cBhvr>
                                      <p:to>
                                        <p:strVal val="visible"/>
                                      </p:to>
                                    </p:set>
                                    <p:animEffect transition="in" filter="fade">
                                      <p:cBhvr>
                                        <p:cTn id="234" dur="500"/>
                                        <p:tgtEl>
                                          <p:spTgt spid="43"/>
                                        </p:tgtEl>
                                      </p:cBhvr>
                                    </p:animEffect>
                                  </p:childTnLst>
                                </p:cTn>
                              </p:par>
                            </p:childTnLst>
                          </p:cTn>
                        </p:par>
                      </p:childTnLst>
                    </p:cTn>
                  </p:par>
                  <p:par>
                    <p:cTn id="235" fill="hold">
                      <p:stCondLst>
                        <p:cond delay="indefinite"/>
                      </p:stCondLst>
                      <p:childTnLst>
                        <p:par>
                          <p:cTn id="236" fill="hold">
                            <p:stCondLst>
                              <p:cond delay="0"/>
                            </p:stCondLst>
                            <p:childTnLst>
                              <p:par>
                                <p:cTn id="237" presetID="35" presetClass="emph" presetSubtype="0" fill="hold" grpId="1" nodeType="clickEffect">
                                  <p:stCondLst>
                                    <p:cond delay="0"/>
                                  </p:stCondLst>
                                  <p:childTnLst>
                                    <p:anim calcmode="discrete" valueType="str">
                                      <p:cBhvr>
                                        <p:cTn id="238" dur="1000" fill="hold"/>
                                        <p:tgtEl>
                                          <p:spTgt spid="30"/>
                                        </p:tgtEl>
                                        <p:attrNameLst>
                                          <p:attrName>style.visibility</p:attrName>
                                        </p:attrNameLst>
                                      </p:cBhvr>
                                      <p:tavLst>
                                        <p:tav tm="0">
                                          <p:val>
                                            <p:strVal val="hidden"/>
                                          </p:val>
                                        </p:tav>
                                        <p:tav tm="50000">
                                          <p:val>
                                            <p:strVal val="visible"/>
                                          </p:val>
                                        </p:tav>
                                      </p:tavLst>
                                    </p:anim>
                                  </p:childTnLst>
                                </p:cTn>
                              </p:par>
                            </p:childTnLst>
                          </p:cTn>
                        </p:par>
                        <p:par>
                          <p:cTn id="239" fill="hold">
                            <p:stCondLst>
                              <p:cond delay="1000"/>
                            </p:stCondLst>
                            <p:childTnLst>
                              <p:par>
                                <p:cTn id="240" presetID="35" presetClass="emph" presetSubtype="0" fill="hold" grpId="5" nodeType="afterEffect">
                                  <p:stCondLst>
                                    <p:cond delay="0"/>
                                  </p:stCondLst>
                                  <p:childTnLst>
                                    <p:anim calcmode="discrete" valueType="str">
                                      <p:cBhvr>
                                        <p:cTn id="241" dur="1000" fill="hold"/>
                                        <p:tgtEl>
                                          <p:spTgt spid="17">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242" fill="hold">
                      <p:stCondLst>
                        <p:cond delay="indefinite"/>
                      </p:stCondLst>
                      <p:childTnLst>
                        <p:par>
                          <p:cTn id="243" fill="hold">
                            <p:stCondLst>
                              <p:cond delay="0"/>
                            </p:stCondLst>
                            <p:childTnLst>
                              <p:par>
                                <p:cTn id="244" presetID="35" presetClass="emph" presetSubtype="0" fill="hold" grpId="1" nodeType="clickEffect">
                                  <p:stCondLst>
                                    <p:cond delay="0"/>
                                  </p:stCondLst>
                                  <p:childTnLst>
                                    <p:anim calcmode="discrete" valueType="str">
                                      <p:cBhvr>
                                        <p:cTn id="245" dur="1000" fill="hold"/>
                                        <p:tgtEl>
                                          <p:spTgt spid="31">
                                            <p:txEl>
                                              <p:pRg st="0" end="0"/>
                                            </p:txEl>
                                          </p:spTgt>
                                        </p:tgtEl>
                                        <p:attrNameLst>
                                          <p:attrName>style.visibility</p:attrName>
                                        </p:attrNameLst>
                                      </p:cBhvr>
                                      <p:tavLst>
                                        <p:tav tm="0">
                                          <p:val>
                                            <p:strVal val="hidden"/>
                                          </p:val>
                                        </p:tav>
                                        <p:tav tm="50000">
                                          <p:val>
                                            <p:strVal val="visible"/>
                                          </p:val>
                                        </p:tav>
                                      </p:tavLst>
                                    </p:anim>
                                  </p:childTnLst>
                                </p:cTn>
                              </p:par>
                            </p:childTnLst>
                          </p:cTn>
                        </p:par>
                        <p:par>
                          <p:cTn id="246" fill="hold">
                            <p:stCondLst>
                              <p:cond delay="1000"/>
                            </p:stCondLst>
                            <p:childTnLst>
                              <p:par>
                                <p:cTn id="247" presetID="35" presetClass="emph" presetSubtype="0" fill="hold" grpId="5" nodeType="afterEffect">
                                  <p:stCondLst>
                                    <p:cond delay="0"/>
                                  </p:stCondLst>
                                  <p:childTnLst>
                                    <p:anim calcmode="discrete" valueType="str">
                                      <p:cBhvr>
                                        <p:cTn id="248"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49" fill="hold">
                      <p:stCondLst>
                        <p:cond delay="indefinite"/>
                      </p:stCondLst>
                      <p:childTnLst>
                        <p:par>
                          <p:cTn id="250" fill="hold">
                            <p:stCondLst>
                              <p:cond delay="0"/>
                            </p:stCondLst>
                            <p:childTnLst>
                              <p:par>
                                <p:cTn id="251" presetID="10" presetClass="entr" presetSubtype="0" fill="hold" grpId="0" nodeType="clickEffect">
                                  <p:stCondLst>
                                    <p:cond delay="0"/>
                                  </p:stCondLst>
                                  <p:childTnLst>
                                    <p:set>
                                      <p:cBhvr>
                                        <p:cTn id="252" dur="1" fill="hold">
                                          <p:stCondLst>
                                            <p:cond delay="0"/>
                                          </p:stCondLst>
                                        </p:cTn>
                                        <p:tgtEl>
                                          <p:spTgt spid="46"/>
                                        </p:tgtEl>
                                        <p:attrNameLst>
                                          <p:attrName>style.visibility</p:attrName>
                                        </p:attrNameLst>
                                      </p:cBhvr>
                                      <p:to>
                                        <p:strVal val="visible"/>
                                      </p:to>
                                    </p:set>
                                    <p:animEffect transition="in" filter="fade">
                                      <p:cBhvr>
                                        <p:cTn id="253" dur="500"/>
                                        <p:tgtEl>
                                          <p:spTgt spid="46"/>
                                        </p:tgtEl>
                                      </p:cBhvr>
                                    </p:animEffect>
                                  </p:childTnLst>
                                </p:cTn>
                              </p:par>
                            </p:childTnLst>
                          </p:cTn>
                        </p:par>
                      </p:childTnLst>
                    </p:cTn>
                  </p:par>
                  <p:par>
                    <p:cTn id="254" fill="hold">
                      <p:stCondLst>
                        <p:cond delay="indefinite"/>
                      </p:stCondLst>
                      <p:childTnLst>
                        <p:par>
                          <p:cTn id="255" fill="hold">
                            <p:stCondLst>
                              <p:cond delay="0"/>
                            </p:stCondLst>
                            <p:childTnLst>
                              <p:par>
                                <p:cTn id="256" presetID="10" presetClass="entr" presetSubtype="0" fill="hold" grpId="0" nodeType="clickEffect">
                                  <p:stCondLst>
                                    <p:cond delay="0"/>
                                  </p:stCondLst>
                                  <p:childTnLst>
                                    <p:set>
                                      <p:cBhvr>
                                        <p:cTn id="257" dur="1" fill="hold">
                                          <p:stCondLst>
                                            <p:cond delay="0"/>
                                          </p:stCondLst>
                                        </p:cTn>
                                        <p:tgtEl>
                                          <p:spTgt spid="48"/>
                                        </p:tgtEl>
                                        <p:attrNameLst>
                                          <p:attrName>style.visibility</p:attrName>
                                        </p:attrNameLst>
                                      </p:cBhvr>
                                      <p:to>
                                        <p:strVal val="visible"/>
                                      </p:to>
                                    </p:set>
                                    <p:animEffect transition="in" filter="fade">
                                      <p:cBhvr>
                                        <p:cTn id="258" dur="500"/>
                                        <p:tgtEl>
                                          <p:spTgt spid="48"/>
                                        </p:tgtEl>
                                      </p:cBhvr>
                                    </p:animEffect>
                                  </p:childTnLst>
                                </p:cTn>
                              </p:par>
                            </p:childTnLst>
                          </p:cTn>
                        </p:par>
                      </p:childTnLst>
                    </p:cTn>
                  </p:par>
                  <p:par>
                    <p:cTn id="259" fill="hold">
                      <p:stCondLst>
                        <p:cond delay="indefinite"/>
                      </p:stCondLst>
                      <p:childTnLst>
                        <p:par>
                          <p:cTn id="260" fill="hold">
                            <p:stCondLst>
                              <p:cond delay="0"/>
                            </p:stCondLst>
                            <p:childTnLst>
                              <p:par>
                                <p:cTn id="261" presetID="35" presetClass="emph" presetSubtype="0" fill="hold" grpId="1" nodeType="clickEffect">
                                  <p:stCondLst>
                                    <p:cond delay="0"/>
                                  </p:stCondLst>
                                  <p:childTnLst>
                                    <p:anim calcmode="discrete" valueType="str">
                                      <p:cBhvr>
                                        <p:cTn id="262" dur="1000" fill="hold"/>
                                        <p:tgtEl>
                                          <p:spTgt spid="32"/>
                                        </p:tgtEl>
                                        <p:attrNameLst>
                                          <p:attrName>style.visibility</p:attrName>
                                        </p:attrNameLst>
                                      </p:cBhvr>
                                      <p:tavLst>
                                        <p:tav tm="0">
                                          <p:val>
                                            <p:strVal val="hidden"/>
                                          </p:val>
                                        </p:tav>
                                        <p:tav tm="50000">
                                          <p:val>
                                            <p:strVal val="visible"/>
                                          </p:val>
                                        </p:tav>
                                      </p:tavLst>
                                    </p:anim>
                                  </p:childTnLst>
                                </p:cTn>
                              </p:par>
                            </p:childTnLst>
                          </p:cTn>
                        </p:par>
                      </p:childTnLst>
                    </p:cTn>
                  </p:par>
                  <p:par>
                    <p:cTn id="263" fill="hold">
                      <p:stCondLst>
                        <p:cond delay="indefinite"/>
                      </p:stCondLst>
                      <p:childTnLst>
                        <p:par>
                          <p:cTn id="264" fill="hold">
                            <p:stCondLst>
                              <p:cond delay="0"/>
                            </p:stCondLst>
                            <p:childTnLst>
                              <p:par>
                                <p:cTn id="265" presetID="35" presetClass="emph" presetSubtype="0" fill="hold" grpId="1" nodeType="clickEffect">
                                  <p:stCondLst>
                                    <p:cond delay="0"/>
                                  </p:stCondLst>
                                  <p:childTnLst>
                                    <p:anim calcmode="discrete" valueType="str">
                                      <p:cBhvr>
                                        <p:cTn id="266" dur="1000" fill="hold"/>
                                        <p:tgtEl>
                                          <p:spTgt spid="36"/>
                                        </p:tgtEl>
                                        <p:attrNameLst>
                                          <p:attrName>style.visibility</p:attrName>
                                        </p:attrNameLst>
                                      </p:cBhvr>
                                      <p:tavLst>
                                        <p:tav tm="0">
                                          <p:val>
                                            <p:strVal val="hidden"/>
                                          </p:val>
                                        </p:tav>
                                        <p:tav tm="50000">
                                          <p:val>
                                            <p:strVal val="visible"/>
                                          </p:val>
                                        </p:tav>
                                      </p:tavLst>
                                    </p:anim>
                                  </p:childTnLst>
                                </p:cTn>
                              </p:par>
                            </p:childTnLst>
                          </p:cTn>
                        </p:par>
                      </p:childTnLst>
                    </p:cTn>
                  </p:par>
                  <p:par>
                    <p:cTn id="267" fill="hold">
                      <p:stCondLst>
                        <p:cond delay="indefinite"/>
                      </p:stCondLst>
                      <p:childTnLst>
                        <p:par>
                          <p:cTn id="268" fill="hold">
                            <p:stCondLst>
                              <p:cond delay="0"/>
                            </p:stCondLst>
                            <p:childTnLst>
                              <p:par>
                                <p:cTn id="269" presetID="10" presetClass="entr" presetSubtype="0" fill="hold" grpId="0" nodeType="clickEffect">
                                  <p:stCondLst>
                                    <p:cond delay="0"/>
                                  </p:stCondLst>
                                  <p:childTnLst>
                                    <p:set>
                                      <p:cBhvr>
                                        <p:cTn id="270" dur="1" fill="hold">
                                          <p:stCondLst>
                                            <p:cond delay="0"/>
                                          </p:stCondLst>
                                        </p:cTn>
                                        <p:tgtEl>
                                          <p:spTgt spid="49"/>
                                        </p:tgtEl>
                                        <p:attrNameLst>
                                          <p:attrName>style.visibility</p:attrName>
                                        </p:attrNameLst>
                                      </p:cBhvr>
                                      <p:to>
                                        <p:strVal val="visible"/>
                                      </p:to>
                                    </p:set>
                                    <p:animEffect transition="in" filter="fade">
                                      <p:cBhvr>
                                        <p:cTn id="271" dur="500"/>
                                        <p:tgtEl>
                                          <p:spTgt spid="49"/>
                                        </p:tgtEl>
                                      </p:cBhvr>
                                    </p:animEffect>
                                  </p:childTnLst>
                                </p:cTn>
                              </p:par>
                            </p:childTnLst>
                          </p:cTn>
                        </p:par>
                      </p:childTnLst>
                    </p:cTn>
                  </p:par>
                  <p:par>
                    <p:cTn id="272" fill="hold">
                      <p:stCondLst>
                        <p:cond delay="indefinite"/>
                      </p:stCondLst>
                      <p:childTnLst>
                        <p:par>
                          <p:cTn id="273" fill="hold">
                            <p:stCondLst>
                              <p:cond delay="0"/>
                            </p:stCondLst>
                            <p:childTnLst>
                              <p:par>
                                <p:cTn id="274" presetID="35" presetClass="emph" presetSubtype="0" fill="hold" grpId="1" nodeType="clickEffect">
                                  <p:stCondLst>
                                    <p:cond delay="0"/>
                                  </p:stCondLst>
                                  <p:childTnLst>
                                    <p:anim calcmode="discrete" valueType="str">
                                      <p:cBhvr>
                                        <p:cTn id="275" dur="1000" fill="hold"/>
                                        <p:tgtEl>
                                          <p:spTgt spid="33"/>
                                        </p:tgtEl>
                                        <p:attrNameLst>
                                          <p:attrName>style.visibility</p:attrName>
                                        </p:attrNameLst>
                                      </p:cBhvr>
                                      <p:tavLst>
                                        <p:tav tm="0">
                                          <p:val>
                                            <p:strVal val="hidden"/>
                                          </p:val>
                                        </p:tav>
                                        <p:tav tm="50000">
                                          <p:val>
                                            <p:strVal val="visible"/>
                                          </p:val>
                                        </p:tav>
                                      </p:tavLst>
                                    </p:anim>
                                  </p:childTnLst>
                                </p:cTn>
                              </p:par>
                            </p:childTnLst>
                          </p:cTn>
                        </p:par>
                      </p:childTnLst>
                    </p:cTn>
                  </p:par>
                  <p:par>
                    <p:cTn id="276" fill="hold">
                      <p:stCondLst>
                        <p:cond delay="indefinite"/>
                      </p:stCondLst>
                      <p:childTnLst>
                        <p:par>
                          <p:cTn id="277" fill="hold">
                            <p:stCondLst>
                              <p:cond delay="0"/>
                            </p:stCondLst>
                            <p:childTnLst>
                              <p:par>
                                <p:cTn id="278" presetID="35" presetClass="emph" presetSubtype="0" fill="hold" grpId="1" nodeType="clickEffect">
                                  <p:stCondLst>
                                    <p:cond delay="0"/>
                                  </p:stCondLst>
                                  <p:childTnLst>
                                    <p:anim calcmode="discrete" valueType="str">
                                      <p:cBhvr>
                                        <p:cTn id="279" dur="1000" fill="hold"/>
                                        <p:tgtEl>
                                          <p:spTgt spid="37"/>
                                        </p:tgtEl>
                                        <p:attrNameLst>
                                          <p:attrName>style.visibility</p:attrName>
                                        </p:attrNameLst>
                                      </p:cBhvr>
                                      <p:tavLst>
                                        <p:tav tm="0">
                                          <p:val>
                                            <p:strVal val="hidden"/>
                                          </p:val>
                                        </p:tav>
                                        <p:tav tm="50000">
                                          <p:val>
                                            <p:strVal val="visible"/>
                                          </p:val>
                                        </p:tav>
                                      </p:tavLst>
                                    </p:anim>
                                  </p:childTnLst>
                                </p:cTn>
                              </p:par>
                            </p:childTnLst>
                          </p:cTn>
                        </p:par>
                      </p:childTnLst>
                    </p:cTn>
                  </p:par>
                  <p:par>
                    <p:cTn id="280" fill="hold">
                      <p:stCondLst>
                        <p:cond delay="indefinite"/>
                      </p:stCondLst>
                      <p:childTnLst>
                        <p:par>
                          <p:cTn id="281" fill="hold">
                            <p:stCondLst>
                              <p:cond delay="0"/>
                            </p:stCondLst>
                            <p:childTnLst>
                              <p:par>
                                <p:cTn id="282" presetID="10" presetClass="entr" presetSubtype="0" fill="hold" grpId="0" nodeType="clickEffect">
                                  <p:stCondLst>
                                    <p:cond delay="0"/>
                                  </p:stCondLst>
                                  <p:childTnLst>
                                    <p:set>
                                      <p:cBhvr>
                                        <p:cTn id="283" dur="1" fill="hold">
                                          <p:stCondLst>
                                            <p:cond delay="0"/>
                                          </p:stCondLst>
                                        </p:cTn>
                                        <p:tgtEl>
                                          <p:spTgt spid="50"/>
                                        </p:tgtEl>
                                        <p:attrNameLst>
                                          <p:attrName>style.visibility</p:attrName>
                                        </p:attrNameLst>
                                      </p:cBhvr>
                                      <p:to>
                                        <p:strVal val="visible"/>
                                      </p:to>
                                    </p:set>
                                    <p:animEffect transition="in" filter="fade">
                                      <p:cBhvr>
                                        <p:cTn id="284" dur="500"/>
                                        <p:tgtEl>
                                          <p:spTgt spid="50"/>
                                        </p:tgtEl>
                                      </p:cBhvr>
                                    </p:animEffect>
                                  </p:childTnLst>
                                </p:cTn>
                              </p:par>
                            </p:childTnLst>
                          </p:cTn>
                        </p:par>
                      </p:childTnLst>
                    </p:cTn>
                  </p:par>
                  <p:par>
                    <p:cTn id="285" fill="hold">
                      <p:stCondLst>
                        <p:cond delay="indefinite"/>
                      </p:stCondLst>
                      <p:childTnLst>
                        <p:par>
                          <p:cTn id="286" fill="hold">
                            <p:stCondLst>
                              <p:cond delay="0"/>
                            </p:stCondLst>
                            <p:childTnLst>
                              <p:par>
                                <p:cTn id="287" presetID="35" presetClass="emph" presetSubtype="0" fill="hold" grpId="1" nodeType="clickEffect">
                                  <p:stCondLst>
                                    <p:cond delay="0"/>
                                  </p:stCondLst>
                                  <p:childTnLst>
                                    <p:anim calcmode="discrete" valueType="str">
                                      <p:cBhvr>
                                        <p:cTn id="288" dur="1000" fill="hold"/>
                                        <p:tgtEl>
                                          <p:spTgt spid="34"/>
                                        </p:tgtEl>
                                        <p:attrNameLst>
                                          <p:attrName>style.visibility</p:attrName>
                                        </p:attrNameLst>
                                      </p:cBhvr>
                                      <p:tavLst>
                                        <p:tav tm="0">
                                          <p:val>
                                            <p:strVal val="hidden"/>
                                          </p:val>
                                        </p:tav>
                                        <p:tav tm="50000">
                                          <p:val>
                                            <p:strVal val="visible"/>
                                          </p:val>
                                        </p:tav>
                                      </p:tavLst>
                                    </p:anim>
                                  </p:childTnLst>
                                </p:cTn>
                              </p:par>
                            </p:childTnLst>
                          </p:cTn>
                        </p:par>
                      </p:childTnLst>
                    </p:cTn>
                  </p:par>
                  <p:par>
                    <p:cTn id="289" fill="hold">
                      <p:stCondLst>
                        <p:cond delay="indefinite"/>
                      </p:stCondLst>
                      <p:childTnLst>
                        <p:par>
                          <p:cTn id="290" fill="hold">
                            <p:stCondLst>
                              <p:cond delay="0"/>
                            </p:stCondLst>
                            <p:childTnLst>
                              <p:par>
                                <p:cTn id="291" presetID="35" presetClass="emph" presetSubtype="0" fill="hold" grpId="1" nodeType="clickEffect">
                                  <p:stCondLst>
                                    <p:cond delay="0"/>
                                  </p:stCondLst>
                                  <p:childTnLst>
                                    <p:anim calcmode="discrete" valueType="str">
                                      <p:cBhvr>
                                        <p:cTn id="292" dur="1000" fill="hold"/>
                                        <p:tgtEl>
                                          <p:spTgt spid="38"/>
                                        </p:tgtEl>
                                        <p:attrNameLst>
                                          <p:attrName>style.visibility</p:attrName>
                                        </p:attrNameLst>
                                      </p:cBhvr>
                                      <p:tavLst>
                                        <p:tav tm="0">
                                          <p:val>
                                            <p:strVal val="hidden"/>
                                          </p:val>
                                        </p:tav>
                                        <p:tav tm="50000">
                                          <p:val>
                                            <p:strVal val="visible"/>
                                          </p:val>
                                        </p:tav>
                                      </p:tavLst>
                                    </p:anim>
                                  </p:childTnLst>
                                </p:cTn>
                              </p:par>
                            </p:childTnLst>
                          </p:cTn>
                        </p:par>
                      </p:childTnLst>
                    </p:cTn>
                  </p:par>
                  <p:par>
                    <p:cTn id="293" fill="hold">
                      <p:stCondLst>
                        <p:cond delay="indefinite"/>
                      </p:stCondLst>
                      <p:childTnLst>
                        <p:par>
                          <p:cTn id="294" fill="hold">
                            <p:stCondLst>
                              <p:cond delay="0"/>
                            </p:stCondLst>
                            <p:childTnLst>
                              <p:par>
                                <p:cTn id="295" presetID="10" presetClass="entr" presetSubtype="0" fill="hold" grpId="0" nodeType="clickEffect">
                                  <p:stCondLst>
                                    <p:cond delay="0"/>
                                  </p:stCondLst>
                                  <p:childTnLst>
                                    <p:set>
                                      <p:cBhvr>
                                        <p:cTn id="296" dur="1" fill="hold">
                                          <p:stCondLst>
                                            <p:cond delay="0"/>
                                          </p:stCondLst>
                                        </p:cTn>
                                        <p:tgtEl>
                                          <p:spTgt spid="51"/>
                                        </p:tgtEl>
                                        <p:attrNameLst>
                                          <p:attrName>style.visibility</p:attrName>
                                        </p:attrNameLst>
                                      </p:cBhvr>
                                      <p:to>
                                        <p:strVal val="visible"/>
                                      </p:to>
                                    </p:set>
                                    <p:animEffect transition="in" filter="fade">
                                      <p:cBhvr>
                                        <p:cTn id="297" dur="500"/>
                                        <p:tgtEl>
                                          <p:spTgt spid="51"/>
                                        </p:tgtEl>
                                      </p:cBhvr>
                                    </p:animEffect>
                                  </p:childTnLst>
                                </p:cTn>
                              </p:par>
                            </p:childTnLst>
                          </p:cTn>
                        </p:par>
                      </p:childTnLst>
                    </p:cTn>
                  </p:par>
                  <p:par>
                    <p:cTn id="298" fill="hold">
                      <p:stCondLst>
                        <p:cond delay="indefinite"/>
                      </p:stCondLst>
                      <p:childTnLst>
                        <p:par>
                          <p:cTn id="299" fill="hold">
                            <p:stCondLst>
                              <p:cond delay="0"/>
                            </p:stCondLst>
                            <p:childTnLst>
                              <p:par>
                                <p:cTn id="300" presetID="35" presetClass="emph" presetSubtype="0" fill="hold" grpId="1" nodeType="clickEffect">
                                  <p:stCondLst>
                                    <p:cond delay="0"/>
                                  </p:stCondLst>
                                  <p:childTnLst>
                                    <p:anim calcmode="discrete" valueType="str">
                                      <p:cBhvr>
                                        <p:cTn id="301" dur="1000" fill="hold"/>
                                        <p:tgtEl>
                                          <p:spTgt spid="35"/>
                                        </p:tgtEl>
                                        <p:attrNameLst>
                                          <p:attrName>style.visibility</p:attrName>
                                        </p:attrNameLst>
                                      </p:cBhvr>
                                      <p:tavLst>
                                        <p:tav tm="0">
                                          <p:val>
                                            <p:strVal val="hidden"/>
                                          </p:val>
                                        </p:tav>
                                        <p:tav tm="50000">
                                          <p:val>
                                            <p:strVal val="visible"/>
                                          </p:val>
                                        </p:tav>
                                      </p:tavLst>
                                    </p:anim>
                                  </p:childTnLst>
                                </p:cTn>
                              </p:par>
                            </p:childTnLst>
                          </p:cTn>
                        </p:par>
                      </p:childTnLst>
                    </p:cTn>
                  </p:par>
                  <p:par>
                    <p:cTn id="302" fill="hold">
                      <p:stCondLst>
                        <p:cond delay="indefinite"/>
                      </p:stCondLst>
                      <p:childTnLst>
                        <p:par>
                          <p:cTn id="303" fill="hold">
                            <p:stCondLst>
                              <p:cond delay="0"/>
                            </p:stCondLst>
                            <p:childTnLst>
                              <p:par>
                                <p:cTn id="304" presetID="35" presetClass="emph" presetSubtype="0" fill="hold" grpId="1" nodeType="clickEffect">
                                  <p:stCondLst>
                                    <p:cond delay="0"/>
                                  </p:stCondLst>
                                  <p:childTnLst>
                                    <p:anim calcmode="discrete" valueType="str">
                                      <p:cBhvr>
                                        <p:cTn id="305"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par>
                    <p:cTn id="306" fill="hold">
                      <p:stCondLst>
                        <p:cond delay="indefinite"/>
                      </p:stCondLst>
                      <p:childTnLst>
                        <p:par>
                          <p:cTn id="307" fill="hold">
                            <p:stCondLst>
                              <p:cond delay="0"/>
                            </p:stCondLst>
                            <p:childTnLst>
                              <p:par>
                                <p:cTn id="308" presetID="10" presetClass="entr" presetSubtype="0" fill="hold" grpId="0" nodeType="clickEffect">
                                  <p:stCondLst>
                                    <p:cond delay="0"/>
                                  </p:stCondLst>
                                  <p:childTnLst>
                                    <p:set>
                                      <p:cBhvr>
                                        <p:cTn id="309" dur="1" fill="hold">
                                          <p:stCondLst>
                                            <p:cond delay="0"/>
                                          </p:stCondLst>
                                        </p:cTn>
                                        <p:tgtEl>
                                          <p:spTgt spid="52"/>
                                        </p:tgtEl>
                                        <p:attrNameLst>
                                          <p:attrName>style.visibility</p:attrName>
                                        </p:attrNameLst>
                                      </p:cBhvr>
                                      <p:to>
                                        <p:strVal val="visible"/>
                                      </p:to>
                                    </p:set>
                                    <p:animEffect transition="in" filter="fade">
                                      <p:cBhvr>
                                        <p:cTn id="310" dur="500"/>
                                        <p:tgtEl>
                                          <p:spTgt spid="52"/>
                                        </p:tgtEl>
                                      </p:cBhvr>
                                    </p:animEffect>
                                  </p:childTnLst>
                                </p:cTn>
                              </p:par>
                            </p:childTnLst>
                          </p:cTn>
                        </p:par>
                      </p:childTnLst>
                    </p:cTn>
                  </p:par>
                  <p:par>
                    <p:cTn id="311" fill="hold">
                      <p:stCondLst>
                        <p:cond delay="indefinite"/>
                      </p:stCondLst>
                      <p:childTnLst>
                        <p:par>
                          <p:cTn id="312" fill="hold">
                            <p:stCondLst>
                              <p:cond delay="0"/>
                            </p:stCondLst>
                            <p:childTnLst>
                              <p:par>
                                <p:cTn id="313" presetID="10" presetClass="entr" presetSubtype="0" fill="hold" nodeType="clickEffect">
                                  <p:stCondLst>
                                    <p:cond delay="0"/>
                                  </p:stCondLst>
                                  <p:childTnLst>
                                    <p:set>
                                      <p:cBhvr>
                                        <p:cTn id="314" dur="1" fill="hold">
                                          <p:stCondLst>
                                            <p:cond delay="0"/>
                                          </p:stCondLst>
                                        </p:cTn>
                                        <p:tgtEl>
                                          <p:spTgt spid="104">
                                            <p:txEl>
                                              <p:pRg st="0" end="0"/>
                                            </p:txEl>
                                          </p:spTgt>
                                        </p:tgtEl>
                                        <p:attrNameLst>
                                          <p:attrName>style.visibility</p:attrName>
                                        </p:attrNameLst>
                                      </p:cBhvr>
                                      <p:to>
                                        <p:strVal val="visible"/>
                                      </p:to>
                                    </p:set>
                                    <p:animEffect transition="in" filter="fade">
                                      <p:cBhvr>
                                        <p:cTn id="315" dur="500"/>
                                        <p:tgtEl>
                                          <p:spTgt spid="10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P spid="16" grpId="0"/>
      <p:bldP spid="17" grpId="0" build="allAtOnce"/>
      <p:bldP spid="17" grpId="1" build="allAtOnce"/>
      <p:bldP spid="17" grpId="2" build="allAtOnce"/>
      <p:bldP spid="17" grpId="3" build="allAtOnce"/>
      <p:bldP spid="17" grpId="4" build="allAtOnce"/>
      <p:bldP spid="17" grpId="5" build="allAtOnce"/>
      <p:bldP spid="18" grpId="0"/>
      <p:bldP spid="18" grpId="1"/>
      <p:bldP spid="18" grpId="2"/>
      <p:bldP spid="18" grpId="3"/>
      <p:bldP spid="18" grpId="4"/>
      <p:bldP spid="18" grpId="5"/>
      <p:bldP spid="19" grpId="0"/>
      <p:bldP spid="20" grpId="0"/>
      <p:bldP spid="21" grpId="0"/>
      <p:bldP spid="22" grpId="0"/>
      <p:bldP spid="23" grpId="0"/>
      <p:bldP spid="25" grpId="0"/>
      <p:bldP spid="5" grpId="0"/>
      <p:bldP spid="5" grpId="1"/>
      <p:bldP spid="10" grpId="0" build="allAtOnce"/>
      <p:bldP spid="10" grpId="1" build="allAtOnce"/>
      <p:bldP spid="12" grpId="0"/>
      <p:bldP spid="12" grpId="1"/>
      <p:bldP spid="24" grpId="0"/>
      <p:bldP spid="24" grpId="1"/>
      <p:bldP spid="26" grpId="0"/>
      <p:bldP spid="26" grpId="1"/>
      <p:bldP spid="27" grpId="0" build="allAtOnce"/>
      <p:bldP spid="27" grpId="1" build="allAtOnce"/>
      <p:bldP spid="28" grpId="0"/>
      <p:bldP spid="28" grpId="1"/>
      <p:bldP spid="29" grpId="0"/>
      <p:bldP spid="29" grpId="1"/>
      <p:bldP spid="30" grpId="0"/>
      <p:bldP spid="30" grpId="1"/>
      <p:bldP spid="31" grpId="0" build="allAtOnce"/>
      <p:bldP spid="31" grpId="1" build="allAtOnce"/>
      <p:bldP spid="32" grpId="0"/>
      <p:bldP spid="32" grpId="1"/>
      <p:bldP spid="33" grpId="0"/>
      <p:bldP spid="33" grpId="1"/>
      <p:bldP spid="34" grpId="0"/>
      <p:bldP spid="34" grpId="1"/>
      <p:bldP spid="35" grpId="0"/>
      <p:bldP spid="35" grpId="1"/>
      <p:bldP spid="13" grpId="0"/>
      <p:bldP spid="36" grpId="0"/>
      <p:bldP spid="36" grpId="1"/>
      <p:bldP spid="37" grpId="0"/>
      <p:bldP spid="37" grpId="1"/>
      <p:bldP spid="38" grpId="0"/>
      <p:bldP spid="38" grpId="1"/>
      <p:bldP spid="43" grpId="0"/>
      <p:bldP spid="43" grpId="1"/>
      <p:bldP spid="46" grpId="0"/>
      <p:bldP spid="48" grpId="0"/>
      <p:bldP spid="49" grpId="0"/>
      <p:bldP spid="50" grpId="0"/>
      <p:bldP spid="51" grpId="0"/>
      <p:bldP spid="52" grpId="0"/>
      <p:bldP spid="10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45B93-301A-FC59-80FE-989228334F1C}"/>
              </a:ext>
            </a:extLst>
          </p:cNvPr>
          <p:cNvSpPr>
            <a:spLocks noGrp="1"/>
          </p:cNvSpPr>
          <p:nvPr>
            <p:ph type="title"/>
          </p:nvPr>
        </p:nvSpPr>
        <p:spPr/>
        <p:txBody>
          <a:bodyPr/>
          <a:lstStyle/>
          <a:p>
            <a:r>
              <a:rPr lang="en-US" dirty="0"/>
              <a:t>Problem – 5 </a:t>
            </a:r>
            <a:r>
              <a:rPr lang="en-US" dirty="0">
                <a:solidFill>
                  <a:schemeClr val="accent6"/>
                </a:solidFill>
              </a:rPr>
              <a:t>Simplex Method</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8F571F-AB2F-58C7-E5D3-4B7BB8C20813}"/>
                  </a:ext>
                </a:extLst>
              </p:cNvPr>
              <p:cNvSpPr>
                <a:spLocks noGrp="1"/>
              </p:cNvSpPr>
              <p:nvPr>
                <p:ph idx="1"/>
              </p:nvPr>
            </p:nvSpPr>
            <p:spPr>
              <a:xfrm>
                <a:off x="6811347" y="863444"/>
                <a:ext cx="5249474" cy="5590565"/>
              </a:xfrm>
            </p:spPr>
            <p:txBody>
              <a:bodyPr/>
              <a:lstStyle/>
              <a:p>
                <a:r>
                  <a:rPr lang="en-US" sz="2000" dirty="0"/>
                  <a:t>The slack variable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m:t>
                    </m:r>
                  </m:oMath>
                </a14:m>
                <a:r>
                  <a:rPr lang="en-IN" sz="2000" dirty="0"/>
                  <a:t>, means the capacity of machine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𝑀</m:t>
                        </m:r>
                      </m:e>
                      <m:sub>
                        <m:r>
                          <a:rPr lang="en-US" sz="2000" b="0" i="1" smtClean="0">
                            <a:latin typeface="Cambria Math" panose="02040503050406030204" pitchFamily="18" charset="0"/>
                          </a:rPr>
                          <m:t>1</m:t>
                        </m:r>
                      </m:sub>
                    </m:sSub>
                  </m:oMath>
                </a14:m>
                <a:r>
                  <a:rPr lang="en-IN" sz="2000" dirty="0"/>
                  <a:t> is fully utilized. </a:t>
                </a:r>
              </a:p>
              <a:p>
                <a:r>
                  <a:rPr lang="en-US" sz="2000" dirty="0"/>
                  <a:t>The slack variable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b="0" i="1" smtClean="0">
                            <a:latin typeface="Cambria Math" panose="02040503050406030204" pitchFamily="18" charset="0"/>
                          </a:rPr>
                          <m:t>2</m:t>
                        </m:r>
                      </m:sub>
                    </m:sSub>
                    <m:r>
                      <a:rPr lang="en-US" sz="2000" i="1">
                        <a:latin typeface="Cambria Math" panose="02040503050406030204" pitchFamily="18" charset="0"/>
                      </a:rPr>
                      <m:t>=</m:t>
                    </m:r>
                    <m:r>
                      <a:rPr lang="en-US" sz="2000" b="0" i="1" smtClean="0">
                        <a:latin typeface="Cambria Math" panose="02040503050406030204" pitchFamily="18" charset="0"/>
                      </a:rPr>
                      <m:t>15</m:t>
                    </m:r>
                    <m:r>
                      <a:rPr lang="en-US" sz="2000" i="1">
                        <a:latin typeface="Cambria Math" panose="02040503050406030204" pitchFamily="18" charset="0"/>
                      </a:rPr>
                      <m:t>0</m:t>
                    </m:r>
                  </m:oMath>
                </a14:m>
                <a:r>
                  <a:rPr lang="en-IN" sz="2000" dirty="0"/>
                  <a:t>, means the capacity of machine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r>
                          <a:rPr lang="en-US" sz="2000" b="0" i="1" smtClean="0">
                            <a:latin typeface="Cambria Math" panose="02040503050406030204" pitchFamily="18" charset="0"/>
                          </a:rPr>
                          <m:t>2</m:t>
                        </m:r>
                      </m:sub>
                    </m:sSub>
                  </m:oMath>
                </a14:m>
                <a:r>
                  <a:rPr lang="en-IN" sz="2000" dirty="0"/>
                  <a:t> remain unutilised for 150 minutes.</a:t>
                </a:r>
              </a:p>
              <a:p>
                <a:r>
                  <a:rPr lang="en-IN" sz="2000" dirty="0"/>
                  <a:t>Elements in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𝑗</m:t>
                        </m:r>
                      </m:sub>
                    </m:sSub>
                  </m:oMath>
                </a14:m>
                <a:r>
                  <a:rPr lang="en-IN" sz="2000" dirty="0"/>
                  <a:t> row under slack variables indicate the shadow prices of the resources of m/c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𝑀</m:t>
                        </m:r>
                      </m:e>
                      <m:sub>
                        <m:r>
                          <a:rPr lang="en-US" sz="2000" b="0" i="1" smtClean="0">
                            <a:latin typeface="Cambria Math" panose="02040503050406030204" pitchFamily="18" charset="0"/>
                          </a:rPr>
                          <m:t>1</m:t>
                        </m:r>
                      </m:sub>
                    </m:sSub>
                  </m:oMath>
                </a14:m>
                <a:r>
                  <a:rPr lang="en-IN" sz="2000" dirty="0"/>
                  <a:t> &amp;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𝑀</m:t>
                        </m:r>
                      </m:e>
                      <m:sub>
                        <m:r>
                          <a:rPr lang="en-US" sz="2000" b="0" i="1" smtClean="0">
                            <a:latin typeface="Cambria Math" panose="02040503050406030204" pitchFamily="18" charset="0"/>
                          </a:rPr>
                          <m:t>2</m:t>
                        </m:r>
                      </m:sub>
                    </m:sSub>
                  </m:oMath>
                </a14:m>
                <a:r>
                  <a:rPr lang="en-IN" sz="2000" dirty="0"/>
                  <a:t>. </a:t>
                </a:r>
              </a:p>
              <a:p>
                <a:pPr lvl="1"/>
                <a14:m>
                  <m:oMath xmlns:m="http://schemas.openxmlformats.org/officeDocument/2006/math">
                    <m:r>
                      <a:rPr lang="en-US" b="0" i="1" smtClean="0">
                        <a:latin typeface="Cambria Math" panose="02040503050406030204" pitchFamily="18" charset="0"/>
                      </a:rPr>
                      <m:t>−4</m:t>
                    </m:r>
                  </m:oMath>
                </a14:m>
                <a:r>
                  <a:rPr lang="en-IN" dirty="0"/>
                  <a:t> under variable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oMath>
                </a14:m>
                <a:r>
                  <a:rPr lang="en-IN" dirty="0"/>
                  <a:t> column means that if the time available on m/c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sub>
                    </m:sSub>
                  </m:oMath>
                </a14:m>
                <a:r>
                  <a:rPr lang="en-IN" dirty="0"/>
                  <a:t> is used a minute less, the profit will be decreased by ₹4. In other words,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sub>
                    </m:sSub>
                  </m:oMath>
                </a14:m>
                <a:r>
                  <a:rPr lang="en-IN" dirty="0"/>
                  <a:t> is available for a minute more, the profit will increase by ₹4. </a:t>
                </a:r>
              </a:p>
              <a:p>
                <a:r>
                  <a:rPr lang="en-IN" sz="2000" dirty="0"/>
                  <a:t>Therefore, if the company wants to increase its resource capacities, it should be for m/c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𝑀</m:t>
                        </m:r>
                      </m:e>
                      <m:sub>
                        <m:r>
                          <a:rPr lang="en-US" sz="2000" b="0" i="1" smtClean="0">
                            <a:latin typeface="Cambria Math" panose="02040503050406030204" pitchFamily="18" charset="0"/>
                          </a:rPr>
                          <m:t>1</m:t>
                        </m:r>
                      </m:sub>
                    </m:sSub>
                  </m:oMath>
                </a14:m>
                <a:r>
                  <a:rPr lang="en-IN" sz="2000" dirty="0"/>
                  <a:t>, not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𝑀</m:t>
                        </m:r>
                      </m:e>
                      <m:sub>
                        <m:r>
                          <a:rPr lang="en-US" sz="2000" b="0" i="1" smtClean="0">
                            <a:latin typeface="Cambria Math" panose="02040503050406030204" pitchFamily="18" charset="0"/>
                          </a:rPr>
                          <m:t>2</m:t>
                        </m:r>
                      </m:sub>
                    </m:sSub>
                  </m:oMath>
                </a14:m>
                <a:r>
                  <a:rPr lang="en-IN" sz="2000" dirty="0"/>
                  <a:t>, since it is not utilized fully so there will be no use increasing it further.</a:t>
                </a:r>
              </a:p>
            </p:txBody>
          </p:sp>
        </mc:Choice>
        <mc:Fallback xmlns="">
          <p:sp>
            <p:nvSpPr>
              <p:cNvPr id="3" name="Content Placeholder 2">
                <a:extLst>
                  <a:ext uri="{FF2B5EF4-FFF2-40B4-BE49-F238E27FC236}">
                    <a16:creationId xmlns:a16="http://schemas.microsoft.com/office/drawing/2014/main" id="{EF8F571F-AB2F-58C7-E5D3-4B7BB8C20813}"/>
                  </a:ext>
                </a:extLst>
              </p:cNvPr>
              <p:cNvSpPr>
                <a:spLocks noGrp="1" noRot="1" noChangeAspect="1" noMove="1" noResize="1" noEditPoints="1" noAdjustHandles="1" noChangeArrowheads="1" noChangeShapeType="1" noTextEdit="1"/>
              </p:cNvSpPr>
              <p:nvPr>
                <p:ph idx="1"/>
              </p:nvPr>
            </p:nvSpPr>
            <p:spPr>
              <a:xfrm>
                <a:off x="6811347" y="863444"/>
                <a:ext cx="5249474" cy="5590565"/>
              </a:xfrm>
              <a:blipFill>
                <a:blip r:embed="rId2"/>
                <a:stretch>
                  <a:fillRect l="-1045" t="-1091" r="-1278" b="-327"/>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81850C6B-F327-3855-86C6-78191FE365B9}"/>
              </a:ext>
            </a:extLst>
          </p:cNvPr>
          <p:cNvSpPr txBox="1"/>
          <p:nvPr/>
        </p:nvSpPr>
        <p:spPr>
          <a:xfrm>
            <a:off x="1002853" y="1447070"/>
            <a:ext cx="857927" cy="461665"/>
          </a:xfrm>
          <a:prstGeom prst="rect">
            <a:avLst/>
          </a:prstGeom>
          <a:noFill/>
        </p:spPr>
        <p:txBody>
          <a:bodyPr wrap="none" rtlCol="0">
            <a:spAutoFit/>
          </a:bodyPr>
          <a:lstStyle/>
          <a:p>
            <a:pPr algn="ctr"/>
            <a:r>
              <a:rPr lang="en-US" sz="2400" b="1" dirty="0"/>
              <a:t>Basis</a:t>
            </a:r>
            <a:endParaRPr lang="en-US" b="1" dirty="0"/>
          </a:p>
        </p:txBody>
      </p:sp>
      <p:cxnSp>
        <p:nvCxnSpPr>
          <p:cNvPr id="5" name="Straight Connector 4">
            <a:extLst>
              <a:ext uri="{FF2B5EF4-FFF2-40B4-BE49-F238E27FC236}">
                <a16:creationId xmlns:a16="http://schemas.microsoft.com/office/drawing/2014/main" id="{4DFEDA3E-8CCB-A117-D858-64BCB42681E6}"/>
              </a:ext>
            </a:extLst>
          </p:cNvPr>
          <p:cNvCxnSpPr>
            <a:cxnSpLocks/>
          </p:cNvCxnSpPr>
          <p:nvPr/>
        </p:nvCxnSpPr>
        <p:spPr>
          <a:xfrm>
            <a:off x="103460" y="1908735"/>
            <a:ext cx="640080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956B50-D9A6-62D6-3BBC-24D5A798D1BF}"/>
                  </a:ext>
                </a:extLst>
              </p:cNvPr>
              <p:cNvSpPr txBox="1"/>
              <p:nvPr/>
            </p:nvSpPr>
            <p:spPr>
              <a:xfrm>
                <a:off x="1152670" y="2027638"/>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6" name="TextBox 5">
                <a:extLst>
                  <a:ext uri="{FF2B5EF4-FFF2-40B4-BE49-F238E27FC236}">
                    <a16:creationId xmlns:a16="http://schemas.microsoft.com/office/drawing/2014/main" id="{0E956B50-D9A6-62D6-3BBC-24D5A798D1BF}"/>
                  </a:ext>
                </a:extLst>
              </p:cNvPr>
              <p:cNvSpPr txBox="1">
                <a:spLocks noRot="1" noChangeAspect="1" noMove="1" noResize="1" noEditPoints="1" noAdjustHandles="1" noChangeArrowheads="1" noChangeShapeType="1" noTextEdit="1"/>
              </p:cNvSpPr>
              <p:nvPr/>
            </p:nvSpPr>
            <p:spPr>
              <a:xfrm>
                <a:off x="1152670" y="2027638"/>
                <a:ext cx="558293" cy="461665"/>
              </a:xfrm>
              <a:prstGeom prst="rect">
                <a:avLst/>
              </a:prstGeom>
              <a:blipFill>
                <a:blip r:embed="rId3"/>
                <a:stretch>
                  <a:fillRect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443774-9BF4-E0B9-910F-1B9F3F2E28DE}"/>
                  </a:ext>
                </a:extLst>
              </p:cNvPr>
              <p:cNvSpPr txBox="1"/>
              <p:nvPr/>
            </p:nvSpPr>
            <p:spPr>
              <a:xfrm>
                <a:off x="1157927" y="2545778"/>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7" name="TextBox 6">
                <a:extLst>
                  <a:ext uri="{FF2B5EF4-FFF2-40B4-BE49-F238E27FC236}">
                    <a16:creationId xmlns:a16="http://schemas.microsoft.com/office/drawing/2014/main" id="{1B443774-9BF4-E0B9-910F-1B9F3F2E28DE}"/>
                  </a:ext>
                </a:extLst>
              </p:cNvPr>
              <p:cNvSpPr txBox="1">
                <a:spLocks noRot="1" noChangeAspect="1" noMove="1" noResize="1" noEditPoints="1" noAdjustHandles="1" noChangeArrowheads="1" noChangeShapeType="1" noTextEdit="1"/>
              </p:cNvSpPr>
              <p:nvPr/>
            </p:nvSpPr>
            <p:spPr>
              <a:xfrm>
                <a:off x="1157927" y="2545778"/>
                <a:ext cx="547779" cy="461665"/>
              </a:xfrm>
              <a:prstGeom prst="rect">
                <a:avLst/>
              </a:prstGeom>
              <a:blipFill>
                <a:blip r:embed="rId4"/>
                <a:stretch>
                  <a:fillRect l="-2222"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76C3F6-A5BA-F883-C9CF-DBD146BBD622}"/>
                  </a:ext>
                </a:extLst>
              </p:cNvPr>
              <p:cNvSpPr txBox="1"/>
              <p:nvPr/>
            </p:nvSpPr>
            <p:spPr>
              <a:xfrm>
                <a:off x="300960" y="1447070"/>
                <a:ext cx="622222"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𝑩</m:t>
                          </m:r>
                        </m:sub>
                      </m:sSub>
                    </m:oMath>
                  </m:oMathPara>
                </a14:m>
                <a:endParaRPr lang="en-US" b="1" dirty="0"/>
              </a:p>
            </p:txBody>
          </p:sp>
        </mc:Choice>
        <mc:Fallback xmlns="">
          <p:sp>
            <p:nvSpPr>
              <p:cNvPr id="8" name="TextBox 7">
                <a:extLst>
                  <a:ext uri="{FF2B5EF4-FFF2-40B4-BE49-F238E27FC236}">
                    <a16:creationId xmlns:a16="http://schemas.microsoft.com/office/drawing/2014/main" id="{C376C3F6-A5BA-F883-C9CF-DBD146BBD622}"/>
                  </a:ext>
                </a:extLst>
              </p:cNvPr>
              <p:cNvSpPr txBox="1">
                <a:spLocks noRot="1" noChangeAspect="1" noMove="1" noResize="1" noEditPoints="1" noAdjustHandles="1" noChangeArrowheads="1" noChangeShapeType="1" noTextEdit="1"/>
              </p:cNvSpPr>
              <p:nvPr/>
            </p:nvSpPr>
            <p:spPr>
              <a:xfrm>
                <a:off x="300960" y="1447070"/>
                <a:ext cx="622222" cy="461665"/>
              </a:xfrm>
              <a:prstGeom prst="rect">
                <a:avLst/>
              </a:prstGeom>
              <a:blipFill>
                <a:blip r:embed="rId5"/>
                <a:stretch>
                  <a:fillRect l="-1961" b="-39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8487E69-E04A-41FE-1E80-065013742EE5}"/>
                  </a:ext>
                </a:extLst>
              </p:cNvPr>
              <p:cNvSpPr txBox="1"/>
              <p:nvPr/>
            </p:nvSpPr>
            <p:spPr>
              <a:xfrm>
                <a:off x="399512" y="202763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m:t>
                      </m:r>
                    </m:oMath>
                  </m:oMathPara>
                </a14:m>
                <a:endParaRPr lang="en-IN" sz="2400" dirty="0"/>
              </a:p>
            </p:txBody>
          </p:sp>
        </mc:Choice>
        <mc:Fallback xmlns="">
          <p:sp>
            <p:nvSpPr>
              <p:cNvPr id="9" name="TextBox 8">
                <a:extLst>
                  <a:ext uri="{FF2B5EF4-FFF2-40B4-BE49-F238E27FC236}">
                    <a16:creationId xmlns:a16="http://schemas.microsoft.com/office/drawing/2014/main" id="{48487E69-E04A-41FE-1E80-065013742EE5}"/>
                  </a:ext>
                </a:extLst>
              </p:cNvPr>
              <p:cNvSpPr txBox="1">
                <a:spLocks noRot="1" noChangeAspect="1" noMove="1" noResize="1" noEditPoints="1" noAdjustHandles="1" noChangeArrowheads="1" noChangeShapeType="1" noTextEdit="1"/>
              </p:cNvSpPr>
              <p:nvPr/>
            </p:nvSpPr>
            <p:spPr>
              <a:xfrm>
                <a:off x="399512" y="2027638"/>
                <a:ext cx="425116" cy="461665"/>
              </a:xfrm>
              <a:prstGeom prst="rect">
                <a:avLst/>
              </a:prstGeom>
              <a:blipFill>
                <a:blip r:embed="rId6"/>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E2C109-2F1A-AF6D-A9DD-C336CD398A57}"/>
                  </a:ext>
                </a:extLst>
              </p:cNvPr>
              <p:cNvSpPr txBox="1"/>
              <p:nvPr/>
            </p:nvSpPr>
            <p:spPr>
              <a:xfrm>
                <a:off x="399513" y="254577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0" name="TextBox 9">
                <a:extLst>
                  <a:ext uri="{FF2B5EF4-FFF2-40B4-BE49-F238E27FC236}">
                    <a16:creationId xmlns:a16="http://schemas.microsoft.com/office/drawing/2014/main" id="{C7E2C109-2F1A-AF6D-A9DD-C336CD398A57}"/>
                  </a:ext>
                </a:extLst>
              </p:cNvPr>
              <p:cNvSpPr txBox="1">
                <a:spLocks noRot="1" noChangeAspect="1" noMove="1" noResize="1" noEditPoints="1" noAdjustHandles="1" noChangeArrowheads="1" noChangeShapeType="1" noTextEdit="1"/>
              </p:cNvSpPr>
              <p:nvPr/>
            </p:nvSpPr>
            <p:spPr>
              <a:xfrm>
                <a:off x="399513" y="2545778"/>
                <a:ext cx="425116" cy="461665"/>
              </a:xfrm>
              <a:prstGeom prst="rect">
                <a:avLst/>
              </a:prstGeom>
              <a:blipFill>
                <a:blip r:embed="rId7"/>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FC0325B-A29B-ECFF-D84B-1CE5428FD06F}"/>
                  </a:ext>
                </a:extLst>
              </p:cNvPr>
              <p:cNvSpPr txBox="1"/>
              <p:nvPr/>
            </p:nvSpPr>
            <p:spPr>
              <a:xfrm>
                <a:off x="1157576" y="953069"/>
                <a:ext cx="548483"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11" name="TextBox 10">
                <a:extLst>
                  <a:ext uri="{FF2B5EF4-FFF2-40B4-BE49-F238E27FC236}">
                    <a16:creationId xmlns:a16="http://schemas.microsoft.com/office/drawing/2014/main" id="{9FC0325B-A29B-ECFF-D84B-1CE5428FD06F}"/>
                  </a:ext>
                </a:extLst>
              </p:cNvPr>
              <p:cNvSpPr txBox="1">
                <a:spLocks noRot="1" noChangeAspect="1" noMove="1" noResize="1" noEditPoints="1" noAdjustHandles="1" noChangeArrowheads="1" noChangeShapeType="1" noTextEdit="1"/>
              </p:cNvSpPr>
              <p:nvPr/>
            </p:nvSpPr>
            <p:spPr>
              <a:xfrm>
                <a:off x="1157576" y="953069"/>
                <a:ext cx="548483" cy="496674"/>
              </a:xfrm>
              <a:prstGeom prst="rect">
                <a:avLst/>
              </a:prstGeom>
              <a:blipFill>
                <a:blip r:embed="rId8"/>
                <a:stretch>
                  <a:fillRect l="-2222"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A921E69-DCEA-BDA1-2890-4FA8F38A1D9E}"/>
                  </a:ext>
                </a:extLst>
              </p:cNvPr>
              <p:cNvSpPr txBox="1"/>
              <p:nvPr/>
            </p:nvSpPr>
            <p:spPr>
              <a:xfrm>
                <a:off x="2053968" y="1447070"/>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12" name="TextBox 11">
                <a:extLst>
                  <a:ext uri="{FF2B5EF4-FFF2-40B4-BE49-F238E27FC236}">
                    <a16:creationId xmlns:a16="http://schemas.microsoft.com/office/drawing/2014/main" id="{3A921E69-DCEA-BDA1-2890-4FA8F38A1D9E}"/>
                  </a:ext>
                </a:extLst>
              </p:cNvPr>
              <p:cNvSpPr txBox="1">
                <a:spLocks noRot="1" noChangeAspect="1" noMove="1" noResize="1" noEditPoints="1" noAdjustHandles="1" noChangeArrowheads="1" noChangeShapeType="1" noTextEdit="1"/>
              </p:cNvSpPr>
              <p:nvPr/>
            </p:nvSpPr>
            <p:spPr>
              <a:xfrm>
                <a:off x="2053968" y="1447070"/>
                <a:ext cx="551177" cy="461665"/>
              </a:xfrm>
              <a:prstGeom prst="rect">
                <a:avLst/>
              </a:prstGeom>
              <a:blipFill>
                <a:blip r:embed="rId9"/>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D6738A-CA49-2D9E-A8EA-560DC6F6E239}"/>
                  </a:ext>
                </a:extLst>
              </p:cNvPr>
              <p:cNvSpPr txBox="1"/>
              <p:nvPr/>
            </p:nvSpPr>
            <p:spPr>
              <a:xfrm>
                <a:off x="2945244" y="1447070"/>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13" name="TextBox 12">
                <a:extLst>
                  <a:ext uri="{FF2B5EF4-FFF2-40B4-BE49-F238E27FC236}">
                    <a16:creationId xmlns:a16="http://schemas.microsoft.com/office/drawing/2014/main" id="{CFD6738A-CA49-2D9E-A8EA-560DC6F6E239}"/>
                  </a:ext>
                </a:extLst>
              </p:cNvPr>
              <p:cNvSpPr txBox="1">
                <a:spLocks noRot="1" noChangeAspect="1" noMove="1" noResize="1" noEditPoints="1" noAdjustHandles="1" noChangeArrowheads="1" noChangeShapeType="1" noTextEdit="1"/>
              </p:cNvSpPr>
              <p:nvPr/>
            </p:nvSpPr>
            <p:spPr>
              <a:xfrm>
                <a:off x="2945244" y="1447070"/>
                <a:ext cx="558293" cy="461665"/>
              </a:xfrm>
              <a:prstGeom prst="rect">
                <a:avLst/>
              </a:prstGeom>
              <a:blipFill>
                <a:blip r:embed="rId10"/>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7B58B3C-23FD-A1FF-8EB6-0928DCF19917}"/>
                  </a:ext>
                </a:extLst>
              </p:cNvPr>
              <p:cNvSpPr txBox="1"/>
              <p:nvPr/>
            </p:nvSpPr>
            <p:spPr>
              <a:xfrm>
                <a:off x="3843545" y="1447070"/>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14" name="TextBox 13">
                <a:extLst>
                  <a:ext uri="{FF2B5EF4-FFF2-40B4-BE49-F238E27FC236}">
                    <a16:creationId xmlns:a16="http://schemas.microsoft.com/office/drawing/2014/main" id="{87B58B3C-23FD-A1FF-8EB6-0928DCF19917}"/>
                  </a:ext>
                </a:extLst>
              </p:cNvPr>
              <p:cNvSpPr txBox="1">
                <a:spLocks noRot="1" noChangeAspect="1" noMove="1" noResize="1" noEditPoints="1" noAdjustHandles="1" noChangeArrowheads="1" noChangeShapeType="1" noTextEdit="1"/>
              </p:cNvSpPr>
              <p:nvPr/>
            </p:nvSpPr>
            <p:spPr>
              <a:xfrm>
                <a:off x="3843545" y="1447070"/>
                <a:ext cx="540661" cy="461665"/>
              </a:xfrm>
              <a:prstGeom prst="rect">
                <a:avLst/>
              </a:prstGeom>
              <a:blipFill>
                <a:blip r:embed="rId11"/>
                <a:stretch>
                  <a:fillRect l="-3409"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97E2932-6D84-FA32-AFF8-4B4C75148E4E}"/>
                  </a:ext>
                </a:extLst>
              </p:cNvPr>
              <p:cNvSpPr txBox="1"/>
              <p:nvPr/>
            </p:nvSpPr>
            <p:spPr>
              <a:xfrm>
                <a:off x="4724303" y="1447070"/>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15" name="TextBox 14">
                <a:extLst>
                  <a:ext uri="{FF2B5EF4-FFF2-40B4-BE49-F238E27FC236}">
                    <a16:creationId xmlns:a16="http://schemas.microsoft.com/office/drawing/2014/main" id="{597E2932-6D84-FA32-AFF8-4B4C75148E4E}"/>
                  </a:ext>
                </a:extLst>
              </p:cNvPr>
              <p:cNvSpPr txBox="1">
                <a:spLocks noRot="1" noChangeAspect="1" noMove="1" noResize="1" noEditPoints="1" noAdjustHandles="1" noChangeArrowheads="1" noChangeShapeType="1" noTextEdit="1"/>
              </p:cNvSpPr>
              <p:nvPr/>
            </p:nvSpPr>
            <p:spPr>
              <a:xfrm>
                <a:off x="4724303" y="1447070"/>
                <a:ext cx="547779" cy="461665"/>
              </a:xfrm>
              <a:prstGeom prst="rect">
                <a:avLst/>
              </a:prstGeom>
              <a:blipFill>
                <a:blip r:embed="rId12"/>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02C23B9-6293-1122-4927-AABB86C38FD2}"/>
                  </a:ext>
                </a:extLst>
              </p:cNvPr>
              <p:cNvSpPr txBox="1"/>
              <p:nvPr/>
            </p:nvSpPr>
            <p:spPr>
              <a:xfrm>
                <a:off x="5722439" y="1447070"/>
                <a:ext cx="442749"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𝒃</m:t>
                      </m:r>
                    </m:oMath>
                  </m:oMathPara>
                </a14:m>
                <a:endParaRPr lang="en-US" b="1" dirty="0"/>
              </a:p>
            </p:txBody>
          </p:sp>
        </mc:Choice>
        <mc:Fallback xmlns="">
          <p:sp>
            <p:nvSpPr>
              <p:cNvPr id="16" name="TextBox 15">
                <a:extLst>
                  <a:ext uri="{FF2B5EF4-FFF2-40B4-BE49-F238E27FC236}">
                    <a16:creationId xmlns:a16="http://schemas.microsoft.com/office/drawing/2014/main" id="{D02C23B9-6293-1122-4927-AABB86C38FD2}"/>
                  </a:ext>
                </a:extLst>
              </p:cNvPr>
              <p:cNvSpPr txBox="1">
                <a:spLocks noRot="1" noChangeAspect="1" noMove="1" noResize="1" noEditPoints="1" noAdjustHandles="1" noChangeArrowheads="1" noChangeShapeType="1" noTextEdit="1"/>
              </p:cNvSpPr>
              <p:nvPr/>
            </p:nvSpPr>
            <p:spPr>
              <a:xfrm>
                <a:off x="5722439" y="1447070"/>
                <a:ext cx="442749" cy="461665"/>
              </a:xfrm>
              <a:prstGeom prst="rect">
                <a:avLst/>
              </a:prstGeom>
              <a:blipFill>
                <a:blip r:embed="rId13"/>
                <a:stretch>
                  <a:fillRect l="-41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E3E9757-6102-8075-7FB8-05AFEEE5C107}"/>
                  </a:ext>
                </a:extLst>
              </p:cNvPr>
              <p:cNvSpPr txBox="1"/>
              <p:nvPr/>
            </p:nvSpPr>
            <p:spPr>
              <a:xfrm>
                <a:off x="2116998" y="202763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17" name="TextBox 16">
                <a:extLst>
                  <a:ext uri="{FF2B5EF4-FFF2-40B4-BE49-F238E27FC236}">
                    <a16:creationId xmlns:a16="http://schemas.microsoft.com/office/drawing/2014/main" id="{8E3E9757-6102-8075-7FB8-05AFEEE5C107}"/>
                  </a:ext>
                </a:extLst>
              </p:cNvPr>
              <p:cNvSpPr txBox="1">
                <a:spLocks noRot="1" noChangeAspect="1" noMove="1" noResize="1" noEditPoints="1" noAdjustHandles="1" noChangeArrowheads="1" noChangeShapeType="1" noTextEdit="1"/>
              </p:cNvSpPr>
              <p:nvPr/>
            </p:nvSpPr>
            <p:spPr>
              <a:xfrm>
                <a:off x="2116998" y="2027638"/>
                <a:ext cx="425116" cy="461665"/>
              </a:xfrm>
              <a:prstGeom prst="rect">
                <a:avLst/>
              </a:prstGeom>
              <a:blipFill>
                <a:blip r:embed="rId1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B8FBB44-589F-9A36-62CA-532BDE0FFF95}"/>
                  </a:ext>
                </a:extLst>
              </p:cNvPr>
              <p:cNvSpPr txBox="1"/>
              <p:nvPr/>
            </p:nvSpPr>
            <p:spPr>
              <a:xfrm>
                <a:off x="3011832" y="202763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a:latin typeface="Cambria Math" panose="02040503050406030204" pitchFamily="18" charset="0"/>
                        </a:rPr>
                        <m:t>1</m:t>
                      </m:r>
                    </m:oMath>
                  </m:oMathPara>
                </a14:m>
                <a:endParaRPr lang="en-IN" sz="2400" dirty="0"/>
              </a:p>
            </p:txBody>
          </p:sp>
        </mc:Choice>
        <mc:Fallback xmlns="">
          <p:sp>
            <p:nvSpPr>
              <p:cNvPr id="18" name="TextBox 17">
                <a:extLst>
                  <a:ext uri="{FF2B5EF4-FFF2-40B4-BE49-F238E27FC236}">
                    <a16:creationId xmlns:a16="http://schemas.microsoft.com/office/drawing/2014/main" id="{AB8FBB44-589F-9A36-62CA-532BDE0FFF95}"/>
                  </a:ext>
                </a:extLst>
              </p:cNvPr>
              <p:cNvSpPr txBox="1">
                <a:spLocks noRot="1" noChangeAspect="1" noMove="1" noResize="1" noEditPoints="1" noAdjustHandles="1" noChangeArrowheads="1" noChangeShapeType="1" noTextEdit="1"/>
              </p:cNvSpPr>
              <p:nvPr/>
            </p:nvSpPr>
            <p:spPr>
              <a:xfrm>
                <a:off x="3011832" y="2027638"/>
                <a:ext cx="425116" cy="461665"/>
              </a:xfrm>
              <a:prstGeom prst="rect">
                <a:avLst/>
              </a:prstGeom>
              <a:blipFill>
                <a:blip r:embed="rId1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11536E4-39E8-60FF-B276-8F3F79AC0DB6}"/>
                  </a:ext>
                </a:extLst>
              </p:cNvPr>
              <p:cNvSpPr txBox="1"/>
              <p:nvPr/>
            </p:nvSpPr>
            <p:spPr>
              <a:xfrm>
                <a:off x="3901317" y="202763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19" name="TextBox 18">
                <a:extLst>
                  <a:ext uri="{FF2B5EF4-FFF2-40B4-BE49-F238E27FC236}">
                    <a16:creationId xmlns:a16="http://schemas.microsoft.com/office/drawing/2014/main" id="{111536E4-39E8-60FF-B276-8F3F79AC0DB6}"/>
                  </a:ext>
                </a:extLst>
              </p:cNvPr>
              <p:cNvSpPr txBox="1">
                <a:spLocks noRot="1" noChangeAspect="1" noMove="1" noResize="1" noEditPoints="1" noAdjustHandles="1" noChangeArrowheads="1" noChangeShapeType="1" noTextEdit="1"/>
              </p:cNvSpPr>
              <p:nvPr/>
            </p:nvSpPr>
            <p:spPr>
              <a:xfrm>
                <a:off x="3901317" y="2027638"/>
                <a:ext cx="425116" cy="461665"/>
              </a:xfrm>
              <a:prstGeom prst="rect">
                <a:avLst/>
              </a:prstGeom>
              <a:blipFill>
                <a:blip r:embed="rId1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C9A1E60-1C0B-5023-6134-75CF086AD84B}"/>
                  </a:ext>
                </a:extLst>
              </p:cNvPr>
              <p:cNvSpPr txBox="1"/>
              <p:nvPr/>
            </p:nvSpPr>
            <p:spPr>
              <a:xfrm>
                <a:off x="4785634" y="202763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0" name="TextBox 19">
                <a:extLst>
                  <a:ext uri="{FF2B5EF4-FFF2-40B4-BE49-F238E27FC236}">
                    <a16:creationId xmlns:a16="http://schemas.microsoft.com/office/drawing/2014/main" id="{1C9A1E60-1C0B-5023-6134-75CF086AD84B}"/>
                  </a:ext>
                </a:extLst>
              </p:cNvPr>
              <p:cNvSpPr txBox="1">
                <a:spLocks noRot="1" noChangeAspect="1" noMove="1" noResize="1" noEditPoints="1" noAdjustHandles="1" noChangeArrowheads="1" noChangeShapeType="1" noTextEdit="1"/>
              </p:cNvSpPr>
              <p:nvPr/>
            </p:nvSpPr>
            <p:spPr>
              <a:xfrm>
                <a:off x="4785634" y="2027638"/>
                <a:ext cx="425116" cy="461665"/>
              </a:xfrm>
              <a:prstGeom prst="rect">
                <a:avLst/>
              </a:prstGeom>
              <a:blipFill>
                <a:blip r:embed="rId1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EE9F1ED-CE55-C300-135F-D3A76377C7FD}"/>
                  </a:ext>
                </a:extLst>
              </p:cNvPr>
              <p:cNvSpPr txBox="1"/>
              <p:nvPr/>
            </p:nvSpPr>
            <p:spPr>
              <a:xfrm>
                <a:off x="2116997" y="254577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1" name="TextBox 20">
                <a:extLst>
                  <a:ext uri="{FF2B5EF4-FFF2-40B4-BE49-F238E27FC236}">
                    <a16:creationId xmlns:a16="http://schemas.microsoft.com/office/drawing/2014/main" id="{4EE9F1ED-CE55-C300-135F-D3A76377C7FD}"/>
                  </a:ext>
                </a:extLst>
              </p:cNvPr>
              <p:cNvSpPr txBox="1">
                <a:spLocks noRot="1" noChangeAspect="1" noMove="1" noResize="1" noEditPoints="1" noAdjustHandles="1" noChangeArrowheads="1" noChangeShapeType="1" noTextEdit="1"/>
              </p:cNvSpPr>
              <p:nvPr/>
            </p:nvSpPr>
            <p:spPr>
              <a:xfrm>
                <a:off x="2116997" y="2545778"/>
                <a:ext cx="425116" cy="461665"/>
              </a:xfrm>
              <a:prstGeom prst="rect">
                <a:avLst/>
              </a:prstGeom>
              <a:blipFill>
                <a:blip r:embed="rId1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0DA1114-9D90-5CD8-8D65-9525DD1D5FB2}"/>
                  </a:ext>
                </a:extLst>
              </p:cNvPr>
              <p:cNvSpPr txBox="1"/>
              <p:nvPr/>
            </p:nvSpPr>
            <p:spPr>
              <a:xfrm>
                <a:off x="3011832" y="254577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2" name="TextBox 21">
                <a:extLst>
                  <a:ext uri="{FF2B5EF4-FFF2-40B4-BE49-F238E27FC236}">
                    <a16:creationId xmlns:a16="http://schemas.microsoft.com/office/drawing/2014/main" id="{20DA1114-9D90-5CD8-8D65-9525DD1D5FB2}"/>
                  </a:ext>
                </a:extLst>
              </p:cNvPr>
              <p:cNvSpPr txBox="1">
                <a:spLocks noRot="1" noChangeAspect="1" noMove="1" noResize="1" noEditPoints="1" noAdjustHandles="1" noChangeArrowheads="1" noChangeShapeType="1" noTextEdit="1"/>
              </p:cNvSpPr>
              <p:nvPr/>
            </p:nvSpPr>
            <p:spPr>
              <a:xfrm>
                <a:off x="3011832" y="2545778"/>
                <a:ext cx="425116" cy="461665"/>
              </a:xfrm>
              <a:prstGeom prst="rect">
                <a:avLst/>
              </a:prstGeom>
              <a:blipFill>
                <a:blip r:embed="rId18"/>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1590E50-B219-AD35-2977-A68A3B890132}"/>
                  </a:ext>
                </a:extLst>
              </p:cNvPr>
              <p:cNvSpPr txBox="1"/>
              <p:nvPr/>
            </p:nvSpPr>
            <p:spPr>
              <a:xfrm>
                <a:off x="3754880" y="2543819"/>
                <a:ext cx="65434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3" name="TextBox 22">
                <a:extLst>
                  <a:ext uri="{FF2B5EF4-FFF2-40B4-BE49-F238E27FC236}">
                    <a16:creationId xmlns:a16="http://schemas.microsoft.com/office/drawing/2014/main" id="{B1590E50-B219-AD35-2977-A68A3B890132}"/>
                  </a:ext>
                </a:extLst>
              </p:cNvPr>
              <p:cNvSpPr txBox="1">
                <a:spLocks noRot="1" noChangeAspect="1" noMove="1" noResize="1" noEditPoints="1" noAdjustHandles="1" noChangeArrowheads="1" noChangeShapeType="1" noTextEdit="1"/>
              </p:cNvSpPr>
              <p:nvPr/>
            </p:nvSpPr>
            <p:spPr>
              <a:xfrm>
                <a:off x="3754880" y="2543819"/>
                <a:ext cx="654346" cy="461665"/>
              </a:xfrm>
              <a:prstGeom prst="rect">
                <a:avLst/>
              </a:prstGeom>
              <a:blipFill>
                <a:blip r:embed="rId1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2C3D909-955A-BA29-6B29-BDC442054D05}"/>
                  </a:ext>
                </a:extLst>
              </p:cNvPr>
              <p:cNvSpPr txBox="1"/>
              <p:nvPr/>
            </p:nvSpPr>
            <p:spPr>
              <a:xfrm>
                <a:off x="4785634" y="254577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4" name="TextBox 23">
                <a:extLst>
                  <a:ext uri="{FF2B5EF4-FFF2-40B4-BE49-F238E27FC236}">
                    <a16:creationId xmlns:a16="http://schemas.microsoft.com/office/drawing/2014/main" id="{D2C3D909-955A-BA29-6B29-BDC442054D05}"/>
                  </a:ext>
                </a:extLst>
              </p:cNvPr>
              <p:cNvSpPr txBox="1">
                <a:spLocks noRot="1" noChangeAspect="1" noMove="1" noResize="1" noEditPoints="1" noAdjustHandles="1" noChangeArrowheads="1" noChangeShapeType="1" noTextEdit="1"/>
              </p:cNvSpPr>
              <p:nvPr/>
            </p:nvSpPr>
            <p:spPr>
              <a:xfrm>
                <a:off x="4785634" y="2545778"/>
                <a:ext cx="425116" cy="461665"/>
              </a:xfrm>
              <a:prstGeom prst="rect">
                <a:avLst/>
              </a:prstGeom>
              <a:blipFill>
                <a:blip r:embed="rId2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CB1806A-A143-695A-77A6-42EABB5B3413}"/>
                  </a:ext>
                </a:extLst>
              </p:cNvPr>
              <p:cNvSpPr txBox="1"/>
              <p:nvPr/>
            </p:nvSpPr>
            <p:spPr>
              <a:xfrm>
                <a:off x="5561337" y="2027638"/>
                <a:ext cx="76495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450</m:t>
                      </m:r>
                    </m:oMath>
                  </m:oMathPara>
                </a14:m>
                <a:endParaRPr lang="en-IN" sz="2400" dirty="0"/>
              </a:p>
            </p:txBody>
          </p:sp>
        </mc:Choice>
        <mc:Fallback xmlns="">
          <p:sp>
            <p:nvSpPr>
              <p:cNvPr id="25" name="TextBox 24">
                <a:extLst>
                  <a:ext uri="{FF2B5EF4-FFF2-40B4-BE49-F238E27FC236}">
                    <a16:creationId xmlns:a16="http://schemas.microsoft.com/office/drawing/2014/main" id="{0CB1806A-A143-695A-77A6-42EABB5B3413}"/>
                  </a:ext>
                </a:extLst>
              </p:cNvPr>
              <p:cNvSpPr txBox="1">
                <a:spLocks noRot="1" noChangeAspect="1" noMove="1" noResize="1" noEditPoints="1" noAdjustHandles="1" noChangeArrowheads="1" noChangeShapeType="1" noTextEdit="1"/>
              </p:cNvSpPr>
              <p:nvPr/>
            </p:nvSpPr>
            <p:spPr>
              <a:xfrm>
                <a:off x="5561337" y="2027638"/>
                <a:ext cx="764953" cy="461665"/>
              </a:xfrm>
              <a:prstGeom prst="rect">
                <a:avLst/>
              </a:prstGeom>
              <a:blipFill>
                <a:blip r:embed="rId21"/>
                <a:stretch>
                  <a:fillRect l="-238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1EB85CA-C3EF-12B3-D01A-370F3F720207}"/>
                  </a:ext>
                </a:extLst>
              </p:cNvPr>
              <p:cNvSpPr txBox="1"/>
              <p:nvPr/>
            </p:nvSpPr>
            <p:spPr>
              <a:xfrm>
                <a:off x="5561337" y="2545778"/>
                <a:ext cx="76495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150</m:t>
                      </m:r>
                    </m:oMath>
                  </m:oMathPara>
                </a14:m>
                <a:endParaRPr lang="en-IN" sz="2400" dirty="0"/>
              </a:p>
            </p:txBody>
          </p:sp>
        </mc:Choice>
        <mc:Fallback xmlns="">
          <p:sp>
            <p:nvSpPr>
              <p:cNvPr id="26" name="TextBox 25">
                <a:extLst>
                  <a:ext uri="{FF2B5EF4-FFF2-40B4-BE49-F238E27FC236}">
                    <a16:creationId xmlns:a16="http://schemas.microsoft.com/office/drawing/2014/main" id="{B1EB85CA-C3EF-12B3-D01A-370F3F720207}"/>
                  </a:ext>
                </a:extLst>
              </p:cNvPr>
              <p:cNvSpPr txBox="1">
                <a:spLocks noRot="1" noChangeAspect="1" noMove="1" noResize="1" noEditPoints="1" noAdjustHandles="1" noChangeArrowheads="1" noChangeShapeType="1" noTextEdit="1"/>
              </p:cNvSpPr>
              <p:nvPr/>
            </p:nvSpPr>
            <p:spPr>
              <a:xfrm>
                <a:off x="5561337" y="2545778"/>
                <a:ext cx="764953" cy="461665"/>
              </a:xfrm>
              <a:prstGeom prst="rect">
                <a:avLst/>
              </a:prstGeom>
              <a:blipFill>
                <a:blip r:embed="rId22"/>
                <a:stretch>
                  <a:fillRect l="-238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EEE48EB-1FB4-8F2B-CC8E-A048D65BE47A}"/>
                  </a:ext>
                </a:extLst>
              </p:cNvPr>
              <p:cNvSpPr txBox="1"/>
              <p:nvPr/>
            </p:nvSpPr>
            <p:spPr>
              <a:xfrm>
                <a:off x="2116998" y="98807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27" name="TextBox 26">
                <a:extLst>
                  <a:ext uri="{FF2B5EF4-FFF2-40B4-BE49-F238E27FC236}">
                    <a16:creationId xmlns:a16="http://schemas.microsoft.com/office/drawing/2014/main" id="{2EEE48EB-1FB4-8F2B-CC8E-A048D65BE47A}"/>
                  </a:ext>
                </a:extLst>
              </p:cNvPr>
              <p:cNvSpPr txBox="1">
                <a:spLocks noRot="1" noChangeAspect="1" noMove="1" noResize="1" noEditPoints="1" noAdjustHandles="1" noChangeArrowheads="1" noChangeShapeType="1" noTextEdit="1"/>
              </p:cNvSpPr>
              <p:nvPr/>
            </p:nvSpPr>
            <p:spPr>
              <a:xfrm>
                <a:off x="2116998" y="988078"/>
                <a:ext cx="425116" cy="461665"/>
              </a:xfrm>
              <a:prstGeom prst="rect">
                <a:avLst/>
              </a:prstGeom>
              <a:blipFill>
                <a:blip r:embed="rId23"/>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CC97580-E0FF-DC7E-911F-05FD560D4CF1}"/>
                  </a:ext>
                </a:extLst>
              </p:cNvPr>
              <p:cNvSpPr txBox="1"/>
              <p:nvPr/>
            </p:nvSpPr>
            <p:spPr>
              <a:xfrm>
                <a:off x="3011832" y="98807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4</m:t>
                      </m:r>
                    </m:oMath>
                  </m:oMathPara>
                </a14:m>
                <a:endParaRPr lang="en-IN" sz="2400" dirty="0"/>
              </a:p>
            </p:txBody>
          </p:sp>
        </mc:Choice>
        <mc:Fallback xmlns="">
          <p:sp>
            <p:nvSpPr>
              <p:cNvPr id="28" name="TextBox 27">
                <a:extLst>
                  <a:ext uri="{FF2B5EF4-FFF2-40B4-BE49-F238E27FC236}">
                    <a16:creationId xmlns:a16="http://schemas.microsoft.com/office/drawing/2014/main" id="{1CC97580-E0FF-DC7E-911F-05FD560D4CF1}"/>
                  </a:ext>
                </a:extLst>
              </p:cNvPr>
              <p:cNvSpPr txBox="1">
                <a:spLocks noRot="1" noChangeAspect="1" noMove="1" noResize="1" noEditPoints="1" noAdjustHandles="1" noChangeArrowheads="1" noChangeShapeType="1" noTextEdit="1"/>
              </p:cNvSpPr>
              <p:nvPr/>
            </p:nvSpPr>
            <p:spPr>
              <a:xfrm>
                <a:off x="3011832" y="988078"/>
                <a:ext cx="425116" cy="461665"/>
              </a:xfrm>
              <a:prstGeom prst="rect">
                <a:avLst/>
              </a:prstGeom>
              <a:blipFill>
                <a:blip r:embed="rId2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44B91D5-ECA5-EC93-C2A6-97EA1CAEC9DE}"/>
                  </a:ext>
                </a:extLst>
              </p:cNvPr>
              <p:cNvSpPr txBox="1"/>
              <p:nvPr/>
            </p:nvSpPr>
            <p:spPr>
              <a:xfrm>
                <a:off x="3901317" y="98807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9" name="TextBox 28">
                <a:extLst>
                  <a:ext uri="{FF2B5EF4-FFF2-40B4-BE49-F238E27FC236}">
                    <a16:creationId xmlns:a16="http://schemas.microsoft.com/office/drawing/2014/main" id="{A44B91D5-ECA5-EC93-C2A6-97EA1CAEC9DE}"/>
                  </a:ext>
                </a:extLst>
              </p:cNvPr>
              <p:cNvSpPr txBox="1">
                <a:spLocks noRot="1" noChangeAspect="1" noMove="1" noResize="1" noEditPoints="1" noAdjustHandles="1" noChangeArrowheads="1" noChangeShapeType="1" noTextEdit="1"/>
              </p:cNvSpPr>
              <p:nvPr/>
            </p:nvSpPr>
            <p:spPr>
              <a:xfrm>
                <a:off x="3901317" y="988078"/>
                <a:ext cx="425116" cy="461665"/>
              </a:xfrm>
              <a:prstGeom prst="rect">
                <a:avLst/>
              </a:prstGeom>
              <a:blipFill>
                <a:blip r:embed="rId2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8C4F56C-52ED-F34B-2954-EFAA438BF856}"/>
                  </a:ext>
                </a:extLst>
              </p:cNvPr>
              <p:cNvSpPr txBox="1"/>
              <p:nvPr/>
            </p:nvSpPr>
            <p:spPr>
              <a:xfrm>
                <a:off x="4785634" y="98807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0" name="TextBox 29">
                <a:extLst>
                  <a:ext uri="{FF2B5EF4-FFF2-40B4-BE49-F238E27FC236}">
                    <a16:creationId xmlns:a16="http://schemas.microsoft.com/office/drawing/2014/main" id="{08C4F56C-52ED-F34B-2954-EFAA438BF856}"/>
                  </a:ext>
                </a:extLst>
              </p:cNvPr>
              <p:cNvSpPr txBox="1">
                <a:spLocks noRot="1" noChangeAspect="1" noMove="1" noResize="1" noEditPoints="1" noAdjustHandles="1" noChangeArrowheads="1" noChangeShapeType="1" noTextEdit="1"/>
              </p:cNvSpPr>
              <p:nvPr/>
            </p:nvSpPr>
            <p:spPr>
              <a:xfrm>
                <a:off x="4785634" y="988078"/>
                <a:ext cx="425116" cy="461665"/>
              </a:xfrm>
              <a:prstGeom prst="rect">
                <a:avLst/>
              </a:prstGeom>
              <a:blipFill>
                <a:blip r:embed="rId26"/>
                <a:stretch>
                  <a:fillRect l="-2857"/>
                </a:stretch>
              </a:blipFill>
            </p:spPr>
            <p:txBody>
              <a:bodyPr/>
              <a:lstStyle/>
              <a:p>
                <a:r>
                  <a:rPr lang="en-IN">
                    <a:noFill/>
                  </a:rPr>
                  <a:t> </a:t>
                </a:r>
              </a:p>
            </p:txBody>
          </p:sp>
        </mc:Fallback>
      </mc:AlternateContent>
      <p:cxnSp>
        <p:nvCxnSpPr>
          <p:cNvPr id="31" name="Straight Connector 30">
            <a:extLst>
              <a:ext uri="{FF2B5EF4-FFF2-40B4-BE49-F238E27FC236}">
                <a16:creationId xmlns:a16="http://schemas.microsoft.com/office/drawing/2014/main" id="{54F451D4-2DA4-D357-0EF3-52617AE7764A}"/>
              </a:ext>
            </a:extLst>
          </p:cNvPr>
          <p:cNvCxnSpPr>
            <a:cxnSpLocks/>
          </p:cNvCxnSpPr>
          <p:nvPr/>
        </p:nvCxnSpPr>
        <p:spPr>
          <a:xfrm>
            <a:off x="103460" y="3012058"/>
            <a:ext cx="640080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CB23157-D72C-EF21-8A96-7C655DCEED36}"/>
                  </a:ext>
                </a:extLst>
              </p:cNvPr>
              <p:cNvSpPr txBox="1"/>
              <p:nvPr/>
            </p:nvSpPr>
            <p:spPr>
              <a:xfrm>
                <a:off x="1156774" y="3070299"/>
                <a:ext cx="550087"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𝒁</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32" name="TextBox 31">
                <a:extLst>
                  <a:ext uri="{FF2B5EF4-FFF2-40B4-BE49-F238E27FC236}">
                    <a16:creationId xmlns:a16="http://schemas.microsoft.com/office/drawing/2014/main" id="{9CB23157-D72C-EF21-8A96-7C655DCEED36}"/>
                  </a:ext>
                </a:extLst>
              </p:cNvPr>
              <p:cNvSpPr txBox="1">
                <a:spLocks noRot="1" noChangeAspect="1" noMove="1" noResize="1" noEditPoints="1" noAdjustHandles="1" noChangeArrowheads="1" noChangeShapeType="1" noTextEdit="1"/>
              </p:cNvSpPr>
              <p:nvPr/>
            </p:nvSpPr>
            <p:spPr>
              <a:xfrm>
                <a:off x="1156774" y="3070299"/>
                <a:ext cx="550087" cy="496674"/>
              </a:xfrm>
              <a:prstGeom prst="rect">
                <a:avLst/>
              </a:prstGeom>
              <a:blipFill>
                <a:blip r:embed="rId27"/>
                <a:stretch>
                  <a:fillRect l="-2222"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74AE7E3-0B8D-7E24-6A7E-ABB4A7A10010}"/>
                  </a:ext>
                </a:extLst>
              </p:cNvPr>
              <p:cNvSpPr txBox="1"/>
              <p:nvPr/>
            </p:nvSpPr>
            <p:spPr>
              <a:xfrm>
                <a:off x="2116997" y="308780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m:t>
                      </m:r>
                    </m:oMath>
                  </m:oMathPara>
                </a14:m>
                <a:endParaRPr lang="en-IN" sz="2400" dirty="0"/>
              </a:p>
            </p:txBody>
          </p:sp>
        </mc:Choice>
        <mc:Fallback xmlns="">
          <p:sp>
            <p:nvSpPr>
              <p:cNvPr id="33" name="TextBox 32">
                <a:extLst>
                  <a:ext uri="{FF2B5EF4-FFF2-40B4-BE49-F238E27FC236}">
                    <a16:creationId xmlns:a16="http://schemas.microsoft.com/office/drawing/2014/main" id="{774AE7E3-0B8D-7E24-6A7E-ABB4A7A10010}"/>
                  </a:ext>
                </a:extLst>
              </p:cNvPr>
              <p:cNvSpPr txBox="1">
                <a:spLocks noRot="1" noChangeAspect="1" noMove="1" noResize="1" noEditPoints="1" noAdjustHandles="1" noChangeArrowheads="1" noChangeShapeType="1" noTextEdit="1"/>
              </p:cNvSpPr>
              <p:nvPr/>
            </p:nvSpPr>
            <p:spPr>
              <a:xfrm>
                <a:off x="2116997" y="3087804"/>
                <a:ext cx="425116" cy="461665"/>
              </a:xfrm>
              <a:prstGeom prst="rect">
                <a:avLst/>
              </a:prstGeom>
              <a:blipFill>
                <a:blip r:embed="rId28"/>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0EFDCCB-0CBC-3A08-7511-FB916035B268}"/>
                  </a:ext>
                </a:extLst>
              </p:cNvPr>
              <p:cNvSpPr txBox="1"/>
              <p:nvPr/>
            </p:nvSpPr>
            <p:spPr>
              <a:xfrm>
                <a:off x="3011832" y="308780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dirty="0" smtClean="0">
                          <a:latin typeface="Cambria Math" panose="02040503050406030204" pitchFamily="18" charset="0"/>
                        </a:rPr>
                        <m:t>4</m:t>
                      </m:r>
                    </m:oMath>
                  </m:oMathPara>
                </a14:m>
                <a:endParaRPr lang="en-IN" sz="2400" dirty="0"/>
              </a:p>
            </p:txBody>
          </p:sp>
        </mc:Choice>
        <mc:Fallback xmlns="">
          <p:sp>
            <p:nvSpPr>
              <p:cNvPr id="34" name="TextBox 33">
                <a:extLst>
                  <a:ext uri="{FF2B5EF4-FFF2-40B4-BE49-F238E27FC236}">
                    <a16:creationId xmlns:a16="http://schemas.microsoft.com/office/drawing/2014/main" id="{A0EFDCCB-0CBC-3A08-7511-FB916035B268}"/>
                  </a:ext>
                </a:extLst>
              </p:cNvPr>
              <p:cNvSpPr txBox="1">
                <a:spLocks noRot="1" noChangeAspect="1" noMove="1" noResize="1" noEditPoints="1" noAdjustHandles="1" noChangeArrowheads="1" noChangeShapeType="1" noTextEdit="1"/>
              </p:cNvSpPr>
              <p:nvPr/>
            </p:nvSpPr>
            <p:spPr>
              <a:xfrm>
                <a:off x="3011832" y="3087804"/>
                <a:ext cx="425116" cy="461665"/>
              </a:xfrm>
              <a:prstGeom prst="rect">
                <a:avLst/>
              </a:prstGeom>
              <a:blipFill>
                <a:blip r:embed="rId2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5CB17F2-C27F-0247-C61A-709DA7BA00ED}"/>
                  </a:ext>
                </a:extLst>
              </p:cNvPr>
              <p:cNvSpPr txBox="1"/>
              <p:nvPr/>
            </p:nvSpPr>
            <p:spPr>
              <a:xfrm>
                <a:off x="3901317" y="308780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m:t>
                      </m:r>
                    </m:oMath>
                  </m:oMathPara>
                </a14:m>
                <a:endParaRPr lang="en-IN" sz="2400" dirty="0"/>
              </a:p>
            </p:txBody>
          </p:sp>
        </mc:Choice>
        <mc:Fallback xmlns="">
          <p:sp>
            <p:nvSpPr>
              <p:cNvPr id="35" name="TextBox 34">
                <a:extLst>
                  <a:ext uri="{FF2B5EF4-FFF2-40B4-BE49-F238E27FC236}">
                    <a16:creationId xmlns:a16="http://schemas.microsoft.com/office/drawing/2014/main" id="{75CB17F2-C27F-0247-C61A-709DA7BA00ED}"/>
                  </a:ext>
                </a:extLst>
              </p:cNvPr>
              <p:cNvSpPr txBox="1">
                <a:spLocks noRot="1" noChangeAspect="1" noMove="1" noResize="1" noEditPoints="1" noAdjustHandles="1" noChangeArrowheads="1" noChangeShapeType="1" noTextEdit="1"/>
              </p:cNvSpPr>
              <p:nvPr/>
            </p:nvSpPr>
            <p:spPr>
              <a:xfrm>
                <a:off x="3901317" y="3087804"/>
                <a:ext cx="425116" cy="461665"/>
              </a:xfrm>
              <a:prstGeom prst="rect">
                <a:avLst/>
              </a:prstGeom>
              <a:blipFill>
                <a:blip r:embed="rId3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5EB5F80-D7F6-DF76-1081-BBF262BFD9FF}"/>
                  </a:ext>
                </a:extLst>
              </p:cNvPr>
              <p:cNvSpPr txBox="1"/>
              <p:nvPr/>
            </p:nvSpPr>
            <p:spPr>
              <a:xfrm>
                <a:off x="4785634" y="308780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6" name="TextBox 35">
                <a:extLst>
                  <a:ext uri="{FF2B5EF4-FFF2-40B4-BE49-F238E27FC236}">
                    <a16:creationId xmlns:a16="http://schemas.microsoft.com/office/drawing/2014/main" id="{95EB5F80-D7F6-DF76-1081-BBF262BFD9FF}"/>
                  </a:ext>
                </a:extLst>
              </p:cNvPr>
              <p:cNvSpPr txBox="1">
                <a:spLocks noRot="1" noChangeAspect="1" noMove="1" noResize="1" noEditPoints="1" noAdjustHandles="1" noChangeArrowheads="1" noChangeShapeType="1" noTextEdit="1"/>
              </p:cNvSpPr>
              <p:nvPr/>
            </p:nvSpPr>
            <p:spPr>
              <a:xfrm>
                <a:off x="4785634" y="3087804"/>
                <a:ext cx="425116" cy="461665"/>
              </a:xfrm>
              <a:prstGeom prst="rect">
                <a:avLst/>
              </a:prstGeom>
              <a:blipFill>
                <a:blip r:embed="rId31"/>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B6FAAD3-DB40-0949-F4DF-983E5C98FD88}"/>
                  </a:ext>
                </a:extLst>
              </p:cNvPr>
              <p:cNvSpPr txBox="1"/>
              <p:nvPr/>
            </p:nvSpPr>
            <p:spPr>
              <a:xfrm>
                <a:off x="5438708" y="3087803"/>
                <a:ext cx="9925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1" i="1" smtClean="0">
                          <a:solidFill>
                            <a:srgbClr val="C00000"/>
                          </a:solidFill>
                          <a:effectLst/>
                          <a:latin typeface="Cambria Math" panose="02040503050406030204" pitchFamily="18" charset="0"/>
                        </a:rPr>
                        <m:t>𝟏𝟖𝟎𝟎</m:t>
                      </m:r>
                    </m:oMath>
                  </m:oMathPara>
                </a14:m>
                <a:endParaRPr lang="en-IN" sz="2400" b="1" dirty="0">
                  <a:solidFill>
                    <a:srgbClr val="C00000"/>
                  </a:solidFill>
                  <a:effectLst/>
                </a:endParaRPr>
              </a:p>
            </p:txBody>
          </p:sp>
        </mc:Choice>
        <mc:Fallback xmlns="">
          <p:sp>
            <p:nvSpPr>
              <p:cNvPr id="37" name="TextBox 36">
                <a:extLst>
                  <a:ext uri="{FF2B5EF4-FFF2-40B4-BE49-F238E27FC236}">
                    <a16:creationId xmlns:a16="http://schemas.microsoft.com/office/drawing/2014/main" id="{EB6FAAD3-DB40-0949-F4DF-983E5C98FD88}"/>
                  </a:ext>
                </a:extLst>
              </p:cNvPr>
              <p:cNvSpPr txBox="1">
                <a:spLocks noRot="1" noChangeAspect="1" noMove="1" noResize="1" noEditPoints="1" noAdjustHandles="1" noChangeArrowheads="1" noChangeShapeType="1" noTextEdit="1"/>
              </p:cNvSpPr>
              <p:nvPr/>
            </p:nvSpPr>
            <p:spPr>
              <a:xfrm>
                <a:off x="5438708" y="3087803"/>
                <a:ext cx="992579" cy="461665"/>
              </a:xfrm>
              <a:prstGeom prst="rect">
                <a:avLst/>
              </a:prstGeom>
              <a:blipFill>
                <a:blip r:embed="rId32"/>
                <a:stretch>
                  <a:fillRect l="-61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A938035-F354-E13C-D48A-EC7035ADDDBB}"/>
                  </a:ext>
                </a:extLst>
              </p:cNvPr>
              <p:cNvSpPr txBox="1"/>
              <p:nvPr/>
            </p:nvSpPr>
            <p:spPr>
              <a:xfrm>
                <a:off x="800689" y="3520318"/>
                <a:ext cx="1209434"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solidFill>
                                <a:srgbClr val="0070C0"/>
                              </a:solidFill>
                              <a:latin typeface="Cambria Math" panose="02040503050406030204" pitchFamily="18" charset="0"/>
                            </a:rPr>
                          </m:ctrlPr>
                        </m:sSubPr>
                        <m:e>
                          <m:sSub>
                            <m:sSubPr>
                              <m:ctrlPr>
                                <a:rPr lang="en-US" sz="2400" b="1" i="1" dirty="0" smtClean="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𝑪</m:t>
                              </m:r>
                            </m:e>
                            <m:sub>
                              <m:r>
                                <a:rPr lang="en-US" sz="2400" b="1" i="1" dirty="0" smtClean="0">
                                  <a:solidFill>
                                    <a:srgbClr val="0070C0"/>
                                  </a:solidFill>
                                  <a:latin typeface="Cambria Math" panose="02040503050406030204" pitchFamily="18" charset="0"/>
                                </a:rPr>
                                <m:t>𝒋</m:t>
                              </m:r>
                            </m:sub>
                          </m:sSub>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𝒋</m:t>
                          </m:r>
                        </m:sub>
                      </m:sSub>
                    </m:oMath>
                  </m:oMathPara>
                </a14:m>
                <a:endParaRPr lang="en-US" b="1" dirty="0"/>
              </a:p>
            </p:txBody>
          </p:sp>
        </mc:Choice>
        <mc:Fallback xmlns="">
          <p:sp>
            <p:nvSpPr>
              <p:cNvPr id="38" name="TextBox 37">
                <a:extLst>
                  <a:ext uri="{FF2B5EF4-FFF2-40B4-BE49-F238E27FC236}">
                    <a16:creationId xmlns:a16="http://schemas.microsoft.com/office/drawing/2014/main" id="{CA938035-F354-E13C-D48A-EC7035ADDDBB}"/>
                  </a:ext>
                </a:extLst>
              </p:cNvPr>
              <p:cNvSpPr txBox="1">
                <a:spLocks noRot="1" noChangeAspect="1" noMove="1" noResize="1" noEditPoints="1" noAdjustHandles="1" noChangeArrowheads="1" noChangeShapeType="1" noTextEdit="1"/>
              </p:cNvSpPr>
              <p:nvPr/>
            </p:nvSpPr>
            <p:spPr>
              <a:xfrm>
                <a:off x="800689" y="3520318"/>
                <a:ext cx="1209434" cy="496674"/>
              </a:xfrm>
              <a:prstGeom prst="rect">
                <a:avLst/>
              </a:prstGeom>
              <a:blipFill>
                <a:blip r:embed="rId33"/>
                <a:stretch>
                  <a:fillRect l="-503"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25A11A-6697-08DD-8836-5FE095AADE38}"/>
                  </a:ext>
                </a:extLst>
              </p:cNvPr>
              <p:cNvSpPr txBox="1"/>
              <p:nvPr/>
            </p:nvSpPr>
            <p:spPr>
              <a:xfrm>
                <a:off x="2002384" y="3537822"/>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−1</m:t>
                      </m:r>
                    </m:oMath>
                  </m:oMathPara>
                </a14:m>
                <a:endParaRPr lang="en-IN" sz="2400" dirty="0">
                  <a:solidFill>
                    <a:srgbClr val="0070C0"/>
                  </a:solidFill>
                </a:endParaRPr>
              </a:p>
            </p:txBody>
          </p:sp>
        </mc:Choice>
        <mc:Fallback xmlns="">
          <p:sp>
            <p:nvSpPr>
              <p:cNvPr id="39" name="TextBox 38">
                <a:extLst>
                  <a:ext uri="{FF2B5EF4-FFF2-40B4-BE49-F238E27FC236}">
                    <a16:creationId xmlns:a16="http://schemas.microsoft.com/office/drawing/2014/main" id="{9025A11A-6697-08DD-8836-5FE095AADE38}"/>
                  </a:ext>
                </a:extLst>
              </p:cNvPr>
              <p:cNvSpPr txBox="1">
                <a:spLocks noRot="1" noChangeAspect="1" noMove="1" noResize="1" noEditPoints="1" noAdjustHandles="1" noChangeArrowheads="1" noChangeShapeType="1" noTextEdit="1"/>
              </p:cNvSpPr>
              <p:nvPr/>
            </p:nvSpPr>
            <p:spPr>
              <a:xfrm>
                <a:off x="2002384" y="3537822"/>
                <a:ext cx="654345" cy="461665"/>
              </a:xfrm>
              <a:prstGeom prst="rect">
                <a:avLst/>
              </a:prstGeom>
              <a:blipFill>
                <a:blip r:embed="rId3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2AD77B-0592-50D7-6971-73E3FFC8BAA7}"/>
                  </a:ext>
                </a:extLst>
              </p:cNvPr>
              <p:cNvSpPr txBox="1"/>
              <p:nvPr/>
            </p:nvSpPr>
            <p:spPr>
              <a:xfrm>
                <a:off x="3011832" y="353404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40" name="TextBox 39">
                <a:extLst>
                  <a:ext uri="{FF2B5EF4-FFF2-40B4-BE49-F238E27FC236}">
                    <a16:creationId xmlns:a16="http://schemas.microsoft.com/office/drawing/2014/main" id="{C52AD77B-0592-50D7-6971-73E3FFC8BAA7}"/>
                  </a:ext>
                </a:extLst>
              </p:cNvPr>
              <p:cNvSpPr txBox="1">
                <a:spLocks noRot="1" noChangeAspect="1" noMove="1" noResize="1" noEditPoints="1" noAdjustHandles="1" noChangeArrowheads="1" noChangeShapeType="1" noTextEdit="1"/>
              </p:cNvSpPr>
              <p:nvPr/>
            </p:nvSpPr>
            <p:spPr>
              <a:xfrm>
                <a:off x="3011832" y="3534040"/>
                <a:ext cx="425116" cy="461665"/>
              </a:xfrm>
              <a:prstGeom prst="rect">
                <a:avLst/>
              </a:prstGeom>
              <a:blipFill>
                <a:blip r:embed="rId3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E36A7B8-9830-C636-AEC9-40297339B744}"/>
                  </a:ext>
                </a:extLst>
              </p:cNvPr>
              <p:cNvSpPr txBox="1"/>
              <p:nvPr/>
            </p:nvSpPr>
            <p:spPr>
              <a:xfrm>
                <a:off x="3793050" y="3537821"/>
                <a:ext cx="65434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IN" sz="2400" dirty="0">
                  <a:solidFill>
                    <a:srgbClr val="0070C0"/>
                  </a:solidFill>
                </a:endParaRPr>
              </a:p>
            </p:txBody>
          </p:sp>
        </mc:Choice>
        <mc:Fallback xmlns="">
          <p:sp>
            <p:nvSpPr>
              <p:cNvPr id="41" name="TextBox 40">
                <a:extLst>
                  <a:ext uri="{FF2B5EF4-FFF2-40B4-BE49-F238E27FC236}">
                    <a16:creationId xmlns:a16="http://schemas.microsoft.com/office/drawing/2014/main" id="{FE36A7B8-9830-C636-AEC9-40297339B744}"/>
                  </a:ext>
                </a:extLst>
              </p:cNvPr>
              <p:cNvSpPr txBox="1">
                <a:spLocks noRot="1" noChangeAspect="1" noMove="1" noResize="1" noEditPoints="1" noAdjustHandles="1" noChangeArrowheads="1" noChangeShapeType="1" noTextEdit="1"/>
              </p:cNvSpPr>
              <p:nvPr/>
            </p:nvSpPr>
            <p:spPr>
              <a:xfrm>
                <a:off x="3793050" y="3537821"/>
                <a:ext cx="654346" cy="461665"/>
              </a:xfrm>
              <a:prstGeom prst="rect">
                <a:avLst/>
              </a:prstGeom>
              <a:blipFill>
                <a:blip r:embed="rId3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F2AB4CF-EC00-1F07-9542-6F19E713FECD}"/>
                  </a:ext>
                </a:extLst>
              </p:cNvPr>
              <p:cNvSpPr txBox="1"/>
              <p:nvPr/>
            </p:nvSpPr>
            <p:spPr>
              <a:xfrm>
                <a:off x="4785633" y="3537919"/>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42" name="TextBox 41">
                <a:extLst>
                  <a:ext uri="{FF2B5EF4-FFF2-40B4-BE49-F238E27FC236}">
                    <a16:creationId xmlns:a16="http://schemas.microsoft.com/office/drawing/2014/main" id="{AF2AB4CF-EC00-1F07-9542-6F19E713FECD}"/>
                  </a:ext>
                </a:extLst>
              </p:cNvPr>
              <p:cNvSpPr txBox="1">
                <a:spLocks noRot="1" noChangeAspect="1" noMove="1" noResize="1" noEditPoints="1" noAdjustHandles="1" noChangeArrowheads="1" noChangeShapeType="1" noTextEdit="1"/>
              </p:cNvSpPr>
              <p:nvPr/>
            </p:nvSpPr>
            <p:spPr>
              <a:xfrm>
                <a:off x="4785633" y="3537919"/>
                <a:ext cx="425116" cy="461665"/>
              </a:xfrm>
              <a:prstGeom prst="rect">
                <a:avLst/>
              </a:prstGeom>
              <a:blipFill>
                <a:blip r:embed="rId3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82913567-40A1-B38C-3167-DEB9623CBFDA}"/>
                  </a:ext>
                </a:extLst>
              </p:cNvPr>
              <p:cNvSpPr txBox="1">
                <a:spLocks/>
              </p:cNvSpPr>
              <p:nvPr/>
            </p:nvSpPr>
            <p:spPr>
              <a:xfrm>
                <a:off x="131179" y="4115382"/>
                <a:ext cx="6400799" cy="233862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Hence, the Optimal Solution is: </a:t>
                </a:r>
              </a:p>
              <a:p>
                <a:pPr marL="0" indent="0">
                  <a:lnSpc>
                    <a:spcPct val="110000"/>
                  </a:lnSpc>
                  <a:spcBef>
                    <a:spcPts val="0"/>
                  </a:spcBef>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m:oMathPara>
                </a14:m>
                <a:endParaRPr lang="en-IN" dirty="0"/>
              </a:p>
              <a:p>
                <a:pPr marL="0" indent="0">
                  <a:lnSpc>
                    <a:spcPct val="110000"/>
                  </a:lnSpc>
                  <a:spcBef>
                    <a:spcPts val="0"/>
                  </a:spcBef>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=450</m:t>
                      </m:r>
                    </m:oMath>
                  </m:oMathPara>
                </a14:m>
                <a:endParaRPr lang="en-IN" dirty="0"/>
              </a:p>
              <a:p>
                <a:pPr marL="0" indent="0">
                  <a:lnSpc>
                    <a:spcPct val="110000"/>
                  </a:lnSpc>
                  <a:spcBef>
                    <a:spcPts val="0"/>
                  </a:spcBef>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m:oMathPara>
                </a14:m>
                <a:endParaRPr lang="en-IN" dirty="0"/>
              </a:p>
              <a:p>
                <a:pPr marL="0" indent="0">
                  <a:lnSpc>
                    <a:spcPct val="110000"/>
                  </a:lnSpc>
                  <a:spcBef>
                    <a:spcPts val="0"/>
                  </a:spcBef>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=150</m:t>
                      </m:r>
                    </m:oMath>
                  </m:oMathPara>
                </a14:m>
                <a:endParaRPr lang="en-IN" dirty="0"/>
              </a:p>
              <a:p>
                <a:pPr marL="0" indent="0">
                  <a:lnSpc>
                    <a:spcPct val="110000"/>
                  </a:lnSpc>
                  <a:spcBef>
                    <a:spcPts val="0"/>
                  </a:spcBef>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𝑚𝑎𝑥</m:t>
                          </m:r>
                        </m:sub>
                      </m:sSub>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1" i="1" smtClean="0">
                          <a:latin typeface="Cambria Math" panose="02040503050406030204" pitchFamily="18" charset="0"/>
                        </a:rPr>
                        <m:t>₹</m:t>
                      </m:r>
                      <m:r>
                        <a:rPr lang="en-US" b="1" i="1" smtClean="0">
                          <a:latin typeface="Cambria Math" panose="02040503050406030204" pitchFamily="18" charset="0"/>
                        </a:rPr>
                        <m:t>𝟏𝟖𝟎𝟎</m:t>
                      </m:r>
                    </m:oMath>
                  </m:oMathPara>
                </a14:m>
                <a:endParaRPr lang="en-IN" b="1" dirty="0"/>
              </a:p>
            </p:txBody>
          </p:sp>
        </mc:Choice>
        <mc:Fallback xmlns="">
          <p:sp>
            <p:nvSpPr>
              <p:cNvPr id="43" name="Content Placeholder 2">
                <a:extLst>
                  <a:ext uri="{FF2B5EF4-FFF2-40B4-BE49-F238E27FC236}">
                    <a16:creationId xmlns:a16="http://schemas.microsoft.com/office/drawing/2014/main" id="{82913567-40A1-B38C-3167-DEB9623CBFDA}"/>
                  </a:ext>
                </a:extLst>
              </p:cNvPr>
              <p:cNvSpPr txBox="1">
                <a:spLocks noRot="1" noChangeAspect="1" noMove="1" noResize="1" noEditPoints="1" noAdjustHandles="1" noChangeArrowheads="1" noChangeShapeType="1" noTextEdit="1"/>
              </p:cNvSpPr>
              <p:nvPr/>
            </p:nvSpPr>
            <p:spPr>
              <a:xfrm>
                <a:off x="131179" y="4115382"/>
                <a:ext cx="6400799" cy="2338628"/>
              </a:xfrm>
              <a:prstGeom prst="rect">
                <a:avLst/>
              </a:prstGeom>
              <a:blipFill>
                <a:blip r:embed="rId38"/>
                <a:stretch>
                  <a:fillRect l="-1333" t="-3385" b="-521"/>
                </a:stretch>
              </a:blipFill>
            </p:spPr>
            <p:txBody>
              <a:bodyPr/>
              <a:lstStyle/>
              <a:p>
                <a:r>
                  <a:rPr lang="en-IN">
                    <a:noFill/>
                  </a:rPr>
                  <a:t> </a:t>
                </a:r>
              </a:p>
            </p:txBody>
          </p:sp>
        </mc:Fallback>
      </mc:AlternateContent>
    </p:spTree>
    <p:extLst>
      <p:ext uri="{BB962C8B-B14F-4D97-AF65-F5344CB8AC3E}">
        <p14:creationId xmlns:p14="http://schemas.microsoft.com/office/powerpoint/2010/main" val="374015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fade">
                                      <p:cBhvr>
                                        <p:cTn id="7" dur="500"/>
                                        <p:tgtEl>
                                          <p:spTgt spid="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xEl>
                                              <p:pRg st="1" end="1"/>
                                            </p:txEl>
                                          </p:spTgt>
                                        </p:tgtEl>
                                        <p:attrNameLst>
                                          <p:attrName>style.visibility</p:attrName>
                                        </p:attrNameLst>
                                      </p:cBhvr>
                                      <p:to>
                                        <p:strVal val="visible"/>
                                      </p:to>
                                    </p:set>
                                    <p:animEffect transition="in" filter="fade">
                                      <p:cBhvr>
                                        <p:cTn id="12" dur="500"/>
                                        <p:tgtEl>
                                          <p:spTgt spid="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xEl>
                                              <p:pRg st="2" end="2"/>
                                            </p:txEl>
                                          </p:spTgt>
                                        </p:tgtEl>
                                        <p:attrNameLst>
                                          <p:attrName>style.visibility</p:attrName>
                                        </p:attrNameLst>
                                      </p:cBhvr>
                                      <p:to>
                                        <p:strVal val="visible"/>
                                      </p:to>
                                    </p:set>
                                    <p:animEffect transition="in" filter="fade">
                                      <p:cBhvr>
                                        <p:cTn id="17" dur="500"/>
                                        <p:tgtEl>
                                          <p:spTgt spid="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xEl>
                                              <p:pRg st="3" end="3"/>
                                            </p:txEl>
                                          </p:spTgt>
                                        </p:tgtEl>
                                        <p:attrNameLst>
                                          <p:attrName>style.visibility</p:attrName>
                                        </p:attrNameLst>
                                      </p:cBhvr>
                                      <p:to>
                                        <p:strVal val="visible"/>
                                      </p:to>
                                    </p:set>
                                    <p:animEffect transition="in" filter="fade">
                                      <p:cBhvr>
                                        <p:cTn id="22" dur="500"/>
                                        <p:tgtEl>
                                          <p:spTgt spid="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
                                            <p:txEl>
                                              <p:pRg st="4" end="4"/>
                                            </p:txEl>
                                          </p:spTgt>
                                        </p:tgtEl>
                                        <p:attrNameLst>
                                          <p:attrName>style.visibility</p:attrName>
                                        </p:attrNameLst>
                                      </p:cBhvr>
                                      <p:to>
                                        <p:strVal val="visible"/>
                                      </p:to>
                                    </p:set>
                                    <p:animEffect transition="in" filter="fade">
                                      <p:cBhvr>
                                        <p:cTn id="27" dur="500"/>
                                        <p:tgtEl>
                                          <p:spTgt spid="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
                                            <p:txEl>
                                              <p:pRg st="5" end="5"/>
                                            </p:txEl>
                                          </p:spTgt>
                                        </p:tgtEl>
                                        <p:attrNameLst>
                                          <p:attrName>style.visibility</p:attrName>
                                        </p:attrNameLst>
                                      </p:cBhvr>
                                      <p:to>
                                        <p:strVal val="visible"/>
                                      </p:to>
                                    </p:set>
                                    <p:animEffect transition="in" filter="fade">
                                      <p:cBhvr>
                                        <p:cTn id="32" dur="500"/>
                                        <p:tgtEl>
                                          <p:spTgt spid="4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Effect transition="in" filter="fade">
                                      <p:cBhvr>
                                        <p:cTn id="37" dur="500"/>
                                        <p:tgtEl>
                                          <p:spTgt spid="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 end="1"/>
                                            </p:txEl>
                                          </p:spTgt>
                                        </p:tgtEl>
                                        <p:attrNameLst>
                                          <p:attrName>style.visibility</p:attrName>
                                        </p:attrNameLst>
                                      </p:cBhvr>
                                      <p:to>
                                        <p:strVal val="visible"/>
                                      </p:to>
                                    </p:set>
                                    <p:animEffect transition="in" filter="fade">
                                      <p:cBhvr>
                                        <p:cTn id="42" dur="500"/>
                                        <p:tgtEl>
                                          <p:spTgt spid="3">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fade">
                                      <p:cBhvr>
                                        <p:cTn id="47" dur="500"/>
                                        <p:tgtEl>
                                          <p:spTgt spid="3">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animEffect transition="in" filter="fade">
                                      <p:cBhvr>
                                        <p:cTn id="52" dur="500"/>
                                        <p:tgtEl>
                                          <p:spTgt spid="3">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fade">
                                      <p:cBhvr>
                                        <p:cTn id="5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6A57-8F46-C385-D6A8-3A95C067FF7E}"/>
              </a:ext>
            </a:extLst>
          </p:cNvPr>
          <p:cNvSpPr>
            <a:spLocks noGrp="1"/>
          </p:cNvSpPr>
          <p:nvPr>
            <p:ph type="title"/>
          </p:nvPr>
        </p:nvSpPr>
        <p:spPr/>
        <p:txBody>
          <a:bodyPr/>
          <a:lstStyle/>
          <a:p>
            <a:r>
              <a:rPr lang="en-US" dirty="0"/>
              <a:t>Problem – 6 </a:t>
            </a:r>
            <a:r>
              <a:rPr lang="en-US" dirty="0">
                <a:solidFill>
                  <a:schemeClr val="accent6"/>
                </a:solidFill>
              </a:rPr>
              <a:t>Simplex Method</a:t>
            </a:r>
            <a:r>
              <a:rPr lang="en-US" dirty="0"/>
              <a:t> </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204DCA-B633-3439-2882-E6B0579B5E34}"/>
                  </a:ext>
                </a:extLst>
              </p:cNvPr>
              <p:cNvSpPr>
                <a:spLocks noGrp="1"/>
              </p:cNvSpPr>
              <p:nvPr>
                <p:ph idx="1"/>
              </p:nvPr>
            </p:nvSpPr>
            <p:spPr/>
            <p:txBody>
              <a:bodyPr/>
              <a:lstStyle/>
              <a:p>
                <a:r>
                  <a:rPr lang="en-US" dirty="0"/>
                  <a:t>Use Simplex method to solve the following linear programming problem:</a:t>
                </a:r>
              </a:p>
              <a:p>
                <a:pPr marL="0" indent="0" algn="ctr">
                  <a:lnSpc>
                    <a:spcPct val="115000"/>
                  </a:lnSpc>
                  <a:buNone/>
                </a:pPr>
                <a:r>
                  <a:rPr lang="en-US" dirty="0">
                    <a:effectLst/>
                    <a:latin typeface="+mj-lt"/>
                    <a:ea typeface="Roboto Condensed" panose="02000000000000000000" pitchFamily="2" charset="0"/>
                    <a:cs typeface="Roboto Condensed" panose="02000000000000000000" pitchFamily="2" charset="0"/>
                  </a:rPr>
                  <a:t>Maximize</a:t>
                </a:r>
                <a:r>
                  <a:rPr lang="en-US" dirty="0">
                    <a:effectLst/>
                    <a:latin typeface="Calibri" panose="020F0502020204030204" pitchFamily="34" charset="0"/>
                    <a:ea typeface="Roboto Condensed" panose="02000000000000000000" pitchFamily="2" charset="0"/>
                    <a:cs typeface="Roboto Condensed" panose="02000000000000000000" pitchFamily="2" charset="0"/>
                  </a:rPr>
                  <a:t> </a:t>
                </a:r>
                <a14:m>
                  <m:oMath xmlns:m="http://schemas.openxmlformats.org/officeDocument/2006/math">
                    <m:r>
                      <a:rPr lang="en-US" i="1">
                        <a:effectLst/>
                        <a:latin typeface="Cambria Math" panose="02040503050406030204" pitchFamily="18" charset="0"/>
                        <a:ea typeface="Roboto Condensed" panose="02000000000000000000" pitchFamily="2" charset="0"/>
                        <a:cs typeface="Calibri" panose="020F0502020204030204" pitchFamily="34" charset="0"/>
                      </a:rPr>
                      <m:t>𝑍</m:t>
                    </m:r>
                    <m:r>
                      <a:rPr lang="en-US" i="1">
                        <a:effectLst/>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2</m:t>
                        </m:r>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1</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+5</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2</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oMath>
                </a14:m>
                <a:endParaRPr lang="en-IN" dirty="0">
                  <a:effectLst/>
                  <a:latin typeface="Trebuchet MS" panose="020B0603020202020204" pitchFamily="34" charset="0"/>
                  <a:ea typeface="Roboto Condensed" panose="02000000000000000000" pitchFamily="2" charset="0"/>
                  <a:cs typeface="Roboto Condensed" panose="02000000000000000000" pitchFamily="2" charset="0"/>
                </a:endParaRPr>
              </a:p>
              <a:p>
                <a:pPr marL="0" indent="0" algn="just">
                  <a:lnSpc>
                    <a:spcPct val="115000"/>
                  </a:lnSpc>
                  <a:buNone/>
                </a:pPr>
                <a:r>
                  <a:rPr lang="en-US" dirty="0">
                    <a:effectLst/>
                    <a:latin typeface="+mj-lt"/>
                    <a:ea typeface="Roboto Condensed" panose="02000000000000000000" pitchFamily="2" charset="0"/>
                    <a:cs typeface="Roboto Condensed" panose="02000000000000000000" pitchFamily="2" charset="0"/>
                  </a:rPr>
                  <a:t>Subject to,</a:t>
                </a:r>
                <a:endParaRPr lang="en-IN" dirty="0">
                  <a:effectLst/>
                  <a:latin typeface="+mj-lt"/>
                  <a:ea typeface="Roboto Condensed" panose="02000000000000000000" pitchFamily="2" charset="0"/>
                  <a:cs typeface="Roboto Condensed" panose="02000000000000000000" pitchFamily="2" charset="0"/>
                </a:endParaRPr>
              </a:p>
              <a:p>
                <a:pPr marL="0" indent="0" algn="just">
                  <a:lnSpc>
                    <a:spcPct val="115000"/>
                  </a:lnSpc>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ea typeface="Roboto Condensed" panose="02000000000000000000" pitchFamily="2" charset="0"/>
                          <a:cs typeface="Calibri" panose="020F0502020204030204" pitchFamily="34" charset="0"/>
                        </a:rPr>
                        <m:t> </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1</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4</m:t>
                          </m:r>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2</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≤24,</m:t>
                      </m:r>
                    </m:oMath>
                  </m:oMathPara>
                </a14:m>
                <a:endParaRPr lang="en-IN" dirty="0">
                  <a:effectLst/>
                  <a:latin typeface="Trebuchet MS" panose="020B0603020202020204" pitchFamily="34" charset="0"/>
                  <a:ea typeface="Roboto Condensed" panose="02000000000000000000" pitchFamily="2" charset="0"/>
                  <a:cs typeface="Roboto Condensed" panose="02000000000000000000" pitchFamily="2" charset="0"/>
                </a:endParaRPr>
              </a:p>
              <a:p>
                <a:pPr marL="0" indent="0" algn="just">
                  <a:lnSpc>
                    <a:spcPct val="115000"/>
                  </a:lnSpc>
                  <a:buNone/>
                </a:pPr>
                <a14:m>
                  <m:oMathPara xmlns:m="http://schemas.openxmlformats.org/officeDocument/2006/math">
                    <m:oMathParaPr>
                      <m:jc m:val="centerGroup"/>
                    </m:oMathParaPr>
                    <m:oMath xmlns:m="http://schemas.openxmlformats.org/officeDocument/2006/math">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3</m:t>
                          </m:r>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1</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2</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≤21,</m:t>
                      </m:r>
                    </m:oMath>
                  </m:oMathPara>
                </a14:m>
                <a:endParaRPr lang="en-IN" dirty="0">
                  <a:effectLst/>
                  <a:latin typeface="Trebuchet MS" panose="020B0603020202020204" pitchFamily="34" charset="0"/>
                  <a:ea typeface="Roboto Condensed" panose="02000000000000000000" pitchFamily="2" charset="0"/>
                  <a:cs typeface="Roboto Condensed" panose="02000000000000000000" pitchFamily="2" charset="0"/>
                </a:endParaRPr>
              </a:p>
              <a:p>
                <a:pPr marL="0" indent="0" algn="just">
                  <a:lnSpc>
                    <a:spcPct val="115000"/>
                  </a:lnSpc>
                  <a:buNone/>
                </a:pPr>
                <a14:m>
                  <m:oMathPara xmlns:m="http://schemas.openxmlformats.org/officeDocument/2006/math">
                    <m:oMathParaPr>
                      <m:jc m:val="centerGroup"/>
                    </m:oMathParaPr>
                    <m:oMath xmlns:m="http://schemas.openxmlformats.org/officeDocument/2006/math">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1</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2</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≤9,</m:t>
                      </m:r>
                    </m:oMath>
                  </m:oMathPara>
                </a14:m>
                <a:endParaRPr lang="en-IN" dirty="0">
                  <a:effectLst/>
                  <a:latin typeface="Trebuchet MS" panose="020B0603020202020204" pitchFamily="34" charset="0"/>
                  <a:ea typeface="Roboto Condensed" panose="02000000000000000000" pitchFamily="2" charset="0"/>
                  <a:cs typeface="Roboto Condensed" panose="02000000000000000000" pitchFamily="2" charset="0"/>
                </a:endParaRPr>
              </a:p>
              <a:p>
                <a:pPr marL="0" indent="0">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ea typeface="Calibri" panose="020F0502020204030204" pitchFamily="34" charset="0"/>
                          <a:cs typeface="Calibri" panose="020F0502020204030204" pitchFamily="34" charset="0"/>
                        </a:rPr>
                        <m:t> </m:t>
                      </m:r>
                      <m:sSub>
                        <m:sSubPr>
                          <m:ctrlPr>
                            <a:rPr lang="en-IN" i="1">
                              <a:effectLst/>
                              <a:latin typeface="Cambria Math" panose="02040503050406030204" pitchFamily="18" charset="0"/>
                              <a:cs typeface="Calibri" panose="020F0502020204030204" pitchFamily="34" charset="0"/>
                            </a:rPr>
                          </m:ctrlPr>
                        </m:sSubPr>
                        <m:e>
                          <m:r>
                            <a:rPr lang="en-IN" i="1">
                              <a:effectLst/>
                              <a:latin typeface="Cambria Math" panose="02040503050406030204" pitchFamily="18" charset="0"/>
                              <a:ea typeface="Calibri" panose="020F0502020204030204" pitchFamily="34" charset="0"/>
                              <a:cs typeface="Calibri" panose="020F0502020204030204" pitchFamily="34" charset="0"/>
                            </a:rPr>
                            <m:t>𝑥</m:t>
                          </m:r>
                        </m:e>
                        <m:sub>
                          <m:r>
                            <a:rPr lang="en-IN" i="1">
                              <a:effectLst/>
                              <a:latin typeface="Cambria Math" panose="02040503050406030204" pitchFamily="18" charset="0"/>
                              <a:ea typeface="Calibri" panose="020F0502020204030204" pitchFamily="34" charset="0"/>
                              <a:cs typeface="Calibri" panose="020F0502020204030204" pitchFamily="34" charset="0"/>
                            </a:rPr>
                            <m:t>1</m:t>
                          </m:r>
                        </m:sub>
                      </m:sSub>
                      <m:r>
                        <a:rPr lang="en-IN" i="1">
                          <a:effectLst/>
                          <a:latin typeface="Cambria Math" panose="02040503050406030204" pitchFamily="18" charset="0"/>
                          <a:ea typeface="Calibri" panose="020F0502020204030204" pitchFamily="34" charset="0"/>
                          <a:cs typeface="Calibri" panose="020F0502020204030204" pitchFamily="34" charset="0"/>
                        </a:rPr>
                        <m:t>,</m:t>
                      </m:r>
                      <m:sSub>
                        <m:sSubPr>
                          <m:ctrlPr>
                            <a:rPr lang="en-IN" i="1">
                              <a:effectLst/>
                              <a:latin typeface="Cambria Math" panose="02040503050406030204" pitchFamily="18" charset="0"/>
                              <a:cs typeface="Calibri" panose="020F0502020204030204" pitchFamily="34" charset="0"/>
                            </a:rPr>
                          </m:ctrlPr>
                        </m:sSubPr>
                        <m:e>
                          <m:r>
                            <a:rPr lang="en-IN" i="1">
                              <a:effectLst/>
                              <a:latin typeface="Cambria Math" panose="02040503050406030204" pitchFamily="18" charset="0"/>
                              <a:ea typeface="Calibri" panose="020F0502020204030204" pitchFamily="34" charset="0"/>
                              <a:cs typeface="Calibri" panose="020F0502020204030204" pitchFamily="34" charset="0"/>
                            </a:rPr>
                            <m:t>𝑥</m:t>
                          </m:r>
                        </m:e>
                        <m:sub>
                          <m:r>
                            <a:rPr lang="en-IN" i="1">
                              <a:effectLst/>
                              <a:latin typeface="Cambria Math" panose="02040503050406030204" pitchFamily="18" charset="0"/>
                              <a:ea typeface="Calibri" panose="020F0502020204030204" pitchFamily="34" charset="0"/>
                              <a:cs typeface="Calibri" panose="020F0502020204030204" pitchFamily="34" charset="0"/>
                            </a:rPr>
                            <m:t>2</m:t>
                          </m:r>
                        </m:sub>
                      </m:sSub>
                      <m:r>
                        <a:rPr lang="en-IN" i="1">
                          <a:effectLst/>
                          <a:latin typeface="Cambria Math" panose="02040503050406030204" pitchFamily="18" charset="0"/>
                          <a:ea typeface="Calibri" panose="020F0502020204030204" pitchFamily="34" charset="0"/>
                          <a:cs typeface="Calibri" panose="020F0502020204030204" pitchFamily="34" charset="0"/>
                        </a:rPr>
                        <m:t>≥0.</m:t>
                      </m:r>
                    </m:oMath>
                  </m:oMathPara>
                </a14:m>
                <a:endParaRPr lang="en-IN" dirty="0"/>
              </a:p>
              <a:p>
                <a:pPr marL="0" indent="0">
                  <a:buNone/>
                </a:pPr>
                <a:endParaRPr lang="en-IN" dirty="0"/>
              </a:p>
              <a:p>
                <a:pPr marL="0" indent="0">
                  <a:buNone/>
                </a:pPr>
                <a:r>
                  <a:rPr lang="en-US" dirty="0">
                    <a:solidFill>
                      <a:srgbClr val="C00000"/>
                    </a:solidFill>
                  </a:rPr>
                  <a:t>Step-1 : Mathematical Form </a:t>
                </a:r>
              </a:p>
              <a:p>
                <a:r>
                  <a:rPr lang="en-IN" dirty="0"/>
                  <a:t>Problem is already given in the mathematical form. </a:t>
                </a:r>
              </a:p>
            </p:txBody>
          </p:sp>
        </mc:Choice>
        <mc:Fallback xmlns="">
          <p:sp>
            <p:nvSpPr>
              <p:cNvPr id="3" name="Content Placeholder 2">
                <a:extLst>
                  <a:ext uri="{FF2B5EF4-FFF2-40B4-BE49-F238E27FC236}">
                    <a16:creationId xmlns:a16="http://schemas.microsoft.com/office/drawing/2014/main" id="{A0204DCA-B633-3439-2882-E6B0579B5E34}"/>
                  </a:ext>
                </a:extLst>
              </p:cNvPr>
              <p:cNvSpPr>
                <a:spLocks noGrp="1" noRot="1" noChangeAspect="1" noMove="1" noResize="1" noEditPoints="1" noAdjustHandles="1" noChangeArrowheads="1" noChangeShapeType="1" noTextEdit="1"/>
              </p:cNvSpPr>
              <p:nvPr>
                <p:ph idx="1"/>
              </p:nvPr>
            </p:nvSpPr>
            <p:spPr>
              <a:blipFill>
                <a:blip r:embed="rId2"/>
                <a:stretch>
                  <a:fillRect l="-818" t="-1418"/>
                </a:stretch>
              </a:blipFill>
            </p:spPr>
            <p:txBody>
              <a:bodyPr/>
              <a:lstStyle/>
              <a:p>
                <a:r>
                  <a:rPr lang="en-IN">
                    <a:noFill/>
                  </a:rPr>
                  <a:t> </a:t>
                </a:r>
              </a:p>
            </p:txBody>
          </p:sp>
        </mc:Fallback>
      </mc:AlternateContent>
    </p:spTree>
    <p:extLst>
      <p:ext uri="{BB962C8B-B14F-4D97-AF65-F5344CB8AC3E}">
        <p14:creationId xmlns:p14="http://schemas.microsoft.com/office/powerpoint/2010/main" val="139668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63B15-D5ED-1B94-0F30-2E62D42AE6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340EBB-FF88-06E3-E331-E652D5DEA880}"/>
              </a:ext>
            </a:extLst>
          </p:cNvPr>
          <p:cNvSpPr>
            <a:spLocks noGrp="1"/>
          </p:cNvSpPr>
          <p:nvPr>
            <p:ph type="title"/>
          </p:nvPr>
        </p:nvSpPr>
        <p:spPr/>
        <p:txBody>
          <a:bodyPr/>
          <a:lstStyle/>
          <a:p>
            <a:r>
              <a:rPr lang="en-US" dirty="0"/>
              <a:t>Problem – 6 </a:t>
            </a:r>
            <a:r>
              <a:rPr lang="en-US" dirty="0">
                <a:solidFill>
                  <a:schemeClr val="accent6"/>
                </a:solidFill>
              </a:rPr>
              <a:t>Simplex Method</a:t>
            </a:r>
            <a:endParaRPr lang="en-IN" dirty="0"/>
          </a:p>
        </p:txBody>
      </p:sp>
      <p:sp>
        <p:nvSpPr>
          <p:cNvPr id="3" name="Content Placeholder 2">
            <a:extLst>
              <a:ext uri="{FF2B5EF4-FFF2-40B4-BE49-F238E27FC236}">
                <a16:creationId xmlns:a16="http://schemas.microsoft.com/office/drawing/2014/main" id="{D56A5D9C-243D-3D2D-A55F-8435997D005E}"/>
              </a:ext>
            </a:extLst>
          </p:cNvPr>
          <p:cNvSpPr>
            <a:spLocks noGrp="1"/>
          </p:cNvSpPr>
          <p:nvPr>
            <p:ph idx="1"/>
          </p:nvPr>
        </p:nvSpPr>
        <p:spPr>
          <a:xfrm>
            <a:off x="6728301" y="863444"/>
            <a:ext cx="5073116" cy="430825"/>
          </a:xfrm>
        </p:spPr>
        <p:txBody>
          <a:bodyPr/>
          <a:lstStyle/>
          <a:p>
            <a:pPr marL="0" indent="0">
              <a:buNone/>
            </a:pPr>
            <a:r>
              <a:rPr lang="en-US" dirty="0">
                <a:solidFill>
                  <a:srgbClr val="C00000"/>
                </a:solidFill>
              </a:rPr>
              <a:t>Step-3 : Initial Basic Feasible Solution</a:t>
            </a:r>
          </a:p>
          <a:p>
            <a:endParaRPr lang="en-IN" dirty="0">
              <a:solidFill>
                <a:srgbClr val="C00000"/>
              </a:solidFill>
            </a:endParaRPr>
          </a:p>
        </p:txBody>
      </p:sp>
      <mc:AlternateContent xmlns:mc="http://schemas.openxmlformats.org/markup-compatibility/2006" xmlns:a14="http://schemas.microsoft.com/office/drawing/2010/main">
        <mc:Choice Requires="a14">
          <p:sp>
            <p:nvSpPr>
              <p:cNvPr id="4" name="Content Placeholder 4">
                <a:extLst>
                  <a:ext uri="{FF2B5EF4-FFF2-40B4-BE49-F238E27FC236}">
                    <a16:creationId xmlns:a16="http://schemas.microsoft.com/office/drawing/2014/main" id="{E4B9F24E-BA15-1A03-6F25-3B8CBBE59424}"/>
                  </a:ext>
                </a:extLst>
              </p:cNvPr>
              <p:cNvSpPr txBox="1">
                <a:spLocks/>
              </p:cNvSpPr>
              <p:nvPr/>
            </p:nvSpPr>
            <p:spPr>
              <a:xfrm>
                <a:off x="6728302" y="1359558"/>
                <a:ext cx="5073118" cy="514398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Substituting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=0</m:t>
                    </m:r>
                  </m:oMath>
                </a14:m>
                <a:r>
                  <a:rPr lang="en-IN" dirty="0"/>
                  <a:t> in the constraints to get the </a:t>
                </a:r>
                <a:r>
                  <a:rPr lang="en-IN" dirty="0">
                    <a:solidFill>
                      <a:srgbClr val="0070C0"/>
                    </a:solidFill>
                  </a:rPr>
                  <a:t>Basic Variables</a:t>
                </a:r>
                <a:r>
                  <a:rPr lang="en-IN"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oMath>
                </a14:m>
                <a:r>
                  <a:rPr lang="en-IN"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oMath>
                </a14:m>
                <a:r>
                  <a:rPr lang="en-IN"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oMath>
                </a14:m>
                <a:r>
                  <a:rPr lang="en-US" dirty="0"/>
                  <a:t>.</a:t>
                </a:r>
              </a:p>
              <a:p>
                <a:pPr marL="282575" indent="0">
                  <a:buNone/>
                </a:pPr>
                <a:r>
                  <a:rPr lang="en-IN" dirty="0"/>
                  <a:t>Therefore,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24</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21</m:t>
                      </m:r>
                    </m:oMath>
                  </m:oMathPara>
                </a14:m>
                <a:endParaRPr lang="en-IN"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3</m:t>
                          </m:r>
                        </m:sub>
                      </m:sSub>
                      <m:r>
                        <a:rPr lang="en-US" b="0" i="1" smtClean="0">
                          <a:latin typeface="Cambria Math" panose="02040503050406030204" pitchFamily="18" charset="0"/>
                        </a:rPr>
                        <m:t>=9</m:t>
                      </m:r>
                    </m:oMath>
                  </m:oMathPara>
                </a14:m>
                <a:endParaRPr lang="en-IN" dirty="0"/>
              </a:p>
              <a:p>
                <a:pPr marL="282575" indent="0">
                  <a:buNone/>
                </a:pPr>
                <a:r>
                  <a:rPr lang="en-IN" dirty="0"/>
                  <a:t>and hence,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=0</m:t>
                      </m:r>
                    </m:oMath>
                  </m:oMathPara>
                </a14:m>
                <a:endParaRPr lang="en-IN" dirty="0"/>
              </a:p>
              <a:p>
                <a:endParaRPr lang="en-US" dirty="0"/>
              </a:p>
              <a:p>
                <a:endParaRPr lang="en-IN" dirty="0"/>
              </a:p>
            </p:txBody>
          </p:sp>
        </mc:Choice>
        <mc:Fallback xmlns="">
          <p:sp>
            <p:nvSpPr>
              <p:cNvPr id="4" name="Content Placeholder 4">
                <a:extLst>
                  <a:ext uri="{FF2B5EF4-FFF2-40B4-BE49-F238E27FC236}">
                    <a16:creationId xmlns:a16="http://schemas.microsoft.com/office/drawing/2014/main" id="{E4B9F24E-BA15-1A03-6F25-3B8CBBE59424}"/>
                  </a:ext>
                </a:extLst>
              </p:cNvPr>
              <p:cNvSpPr txBox="1">
                <a:spLocks noRot="1" noChangeAspect="1" noMove="1" noResize="1" noEditPoints="1" noAdjustHandles="1" noChangeArrowheads="1" noChangeShapeType="1" noTextEdit="1"/>
              </p:cNvSpPr>
              <p:nvPr/>
            </p:nvSpPr>
            <p:spPr>
              <a:xfrm>
                <a:off x="6728302" y="1359558"/>
                <a:ext cx="5073118" cy="5143982"/>
              </a:xfrm>
              <a:prstGeom prst="rect">
                <a:avLst/>
              </a:prstGeom>
              <a:blipFill>
                <a:blip r:embed="rId2"/>
                <a:stretch>
                  <a:fillRect l="-1683" t="-1540" r="-1803"/>
                </a:stretch>
              </a:blipFill>
            </p:spPr>
            <p:txBody>
              <a:bodyPr/>
              <a:lstStyle/>
              <a:p>
                <a:r>
                  <a:rPr lang="en-IN">
                    <a:noFill/>
                  </a:rPr>
                  <a:t> </a:t>
                </a:r>
              </a:p>
            </p:txBody>
          </p:sp>
        </mc:Fallback>
      </mc:AlternateContent>
      <p:cxnSp>
        <p:nvCxnSpPr>
          <p:cNvPr id="20" name="Straight Connector 19">
            <a:extLst>
              <a:ext uri="{FF2B5EF4-FFF2-40B4-BE49-F238E27FC236}">
                <a16:creationId xmlns:a16="http://schemas.microsoft.com/office/drawing/2014/main" id="{A49CCAA4-6356-35FF-97DC-6BB199A018A8}"/>
              </a:ext>
            </a:extLst>
          </p:cNvPr>
          <p:cNvCxnSpPr>
            <a:cxnSpLocks/>
          </p:cNvCxnSpPr>
          <p:nvPr/>
        </p:nvCxnSpPr>
        <p:spPr>
          <a:xfrm rot="16200000" flipV="1">
            <a:off x="3604161" y="3668900"/>
            <a:ext cx="566928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143EFD07-F568-5D7B-EDAE-68C4AFD701CC}"/>
                  </a:ext>
                </a:extLst>
              </p:cNvPr>
              <p:cNvSpPr txBox="1">
                <a:spLocks/>
              </p:cNvSpPr>
              <p:nvPr/>
            </p:nvSpPr>
            <p:spPr>
              <a:xfrm>
                <a:off x="142961" y="863444"/>
                <a:ext cx="7923322" cy="5001634"/>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lang="en-US" dirty="0">
                    <a:solidFill>
                      <a:srgbClr val="C00000"/>
                    </a:solidFill>
                  </a:rPr>
                  <a:t>Step-2 : Standard Form</a:t>
                </a:r>
              </a:p>
              <a:p>
                <a:r>
                  <a:rPr lang="en-US" dirty="0"/>
                  <a:t>The problem in </a:t>
                </a:r>
                <a:r>
                  <a:rPr lang="en-US" b="1" dirty="0"/>
                  <a:t>standard form </a:t>
                </a:r>
                <a:r>
                  <a:rPr lang="en-US" dirty="0"/>
                  <a:t>can be written as </a:t>
                </a:r>
              </a:p>
              <a:p>
                <a:r>
                  <a:rPr lang="en-IN" dirty="0">
                    <a:solidFill>
                      <a:schemeClr val="tx2"/>
                    </a:solidFill>
                  </a:rPr>
                  <a:t>Objective Function</a:t>
                </a:r>
              </a:p>
              <a:p>
                <a:pPr marL="282575" indent="0">
                  <a:buNone/>
                </a:pPr>
                <a:r>
                  <a:rPr lang="en-US" dirty="0"/>
                  <a:t>Maximize,</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3</m:t>
                          </m:r>
                        </m:sub>
                      </m:sSub>
                    </m:oMath>
                  </m:oMathPara>
                </a14:m>
                <a:endParaRPr lang="en-IN" dirty="0"/>
              </a:p>
              <a:p>
                <a:pPr marL="282575" indent="0">
                  <a:buNone/>
                </a:pPr>
                <a:r>
                  <a:rPr lang="en-US" dirty="0"/>
                  <a:t>Subject to constraints</a:t>
                </a:r>
              </a:p>
              <a:p>
                <a:pPr marL="1546225" indent="0" algn="l">
                  <a:spcAft>
                    <a:spcPts val="600"/>
                  </a:spcAft>
                  <a:buNone/>
                </a:pPr>
                <a14:m>
                  <m:oMathPara xmlns:m="http://schemas.openxmlformats.org/officeDocument/2006/math">
                    <m:oMathParaPr>
                      <m:jc m:val="left"/>
                    </m:oMathParaPr>
                    <m:oMath xmlns:m="http://schemas.openxmlformats.org/officeDocument/2006/math">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1</m:t>
                          </m:r>
                        </m:sub>
                      </m:sSub>
                      <m:r>
                        <a:rPr lang="en-US" i="1">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4</m:t>
                          </m:r>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2</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m:t>
                      </m:r>
                      <m:sSub>
                        <m:sSubPr>
                          <m:ctrlPr>
                            <a:rPr lang="en-US" b="0" i="1" smtClean="0">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𝑆</m:t>
                          </m:r>
                        </m:e>
                        <m:sub>
                          <m:r>
                            <a:rPr lang="en-US" b="0" i="1" smtClean="0">
                              <a:latin typeface="Cambria Math" panose="02040503050406030204" pitchFamily="18" charset="0"/>
                              <a:ea typeface="Roboto Condensed" panose="02000000000000000000" pitchFamily="2" charset="0"/>
                              <a:cs typeface="Calibri" panose="020F0502020204030204" pitchFamily="34" charset="0"/>
                            </a:rPr>
                            <m:t>1</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m:t>
                      </m:r>
                      <m:r>
                        <a:rPr lang="en-US" i="1">
                          <a:latin typeface="Cambria Math" panose="02040503050406030204" pitchFamily="18" charset="0"/>
                          <a:ea typeface="Roboto Condensed" panose="02000000000000000000" pitchFamily="2" charset="0"/>
                          <a:cs typeface="Calibri" panose="020F0502020204030204" pitchFamily="34" charset="0"/>
                        </a:rPr>
                        <m:t>24</m:t>
                      </m:r>
                    </m:oMath>
                  </m:oMathPara>
                </a14:m>
                <a:endParaRPr lang="en-US" i="1" dirty="0">
                  <a:latin typeface="Cambria Math" panose="02040503050406030204" pitchFamily="18" charset="0"/>
                  <a:ea typeface="Roboto Condensed" panose="02000000000000000000" pitchFamily="2" charset="0"/>
                  <a:cs typeface="Calibri" panose="020F0502020204030204" pitchFamily="34" charset="0"/>
                </a:endParaRPr>
              </a:p>
              <a:p>
                <a:pPr marL="1546225" indent="0" algn="l">
                  <a:spcAft>
                    <a:spcPts val="600"/>
                  </a:spcAft>
                  <a:buNone/>
                </a:pPr>
                <a14:m>
                  <m:oMathPara xmlns:m="http://schemas.openxmlformats.org/officeDocument/2006/math">
                    <m:oMathParaPr>
                      <m:jc m:val="left"/>
                    </m:oMathParaPr>
                    <m:oMath xmlns:m="http://schemas.openxmlformats.org/officeDocument/2006/math">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3</m:t>
                          </m:r>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1</m:t>
                          </m:r>
                        </m:sub>
                      </m:sSub>
                      <m:r>
                        <a:rPr lang="en-US" i="1">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2</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m:t>
                      </m:r>
                      <m:sSub>
                        <m:sSubPr>
                          <m:ctrlPr>
                            <a:rPr lang="en-US" b="0" i="1" smtClean="0">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𝑆</m:t>
                          </m:r>
                        </m:e>
                        <m:sub>
                          <m:r>
                            <a:rPr lang="en-US" b="0" i="1" smtClean="0">
                              <a:latin typeface="Cambria Math" panose="02040503050406030204" pitchFamily="18" charset="0"/>
                              <a:ea typeface="Roboto Condensed" panose="02000000000000000000" pitchFamily="2" charset="0"/>
                              <a:cs typeface="Calibri" panose="020F0502020204030204" pitchFamily="34" charset="0"/>
                            </a:rPr>
                            <m:t>2</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m:t>
                      </m:r>
                      <m:r>
                        <a:rPr lang="en-US" i="1">
                          <a:latin typeface="Cambria Math" panose="02040503050406030204" pitchFamily="18" charset="0"/>
                          <a:ea typeface="Roboto Condensed" panose="02000000000000000000" pitchFamily="2" charset="0"/>
                          <a:cs typeface="Calibri" panose="020F0502020204030204" pitchFamily="34" charset="0"/>
                        </a:rPr>
                        <m:t>21</m:t>
                      </m:r>
                    </m:oMath>
                  </m:oMathPara>
                </a14:m>
                <a:endParaRPr lang="en-US" dirty="0"/>
              </a:p>
              <a:p>
                <a:pPr marL="1546225" indent="0" algn="l">
                  <a:spcAft>
                    <a:spcPts val="600"/>
                  </a:spcAft>
                  <a:buNone/>
                </a:pPr>
                <a14:m>
                  <m:oMathPara xmlns:m="http://schemas.openxmlformats.org/officeDocument/2006/math">
                    <m:oMathParaPr>
                      <m:jc m:val="left"/>
                    </m:oMathParaPr>
                    <m:oMath xmlns:m="http://schemas.openxmlformats.org/officeDocument/2006/math">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1</m:t>
                          </m:r>
                        </m:sub>
                      </m:sSub>
                      <m:r>
                        <a:rPr lang="en-US" i="1">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2</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m:t>
                      </m:r>
                      <m:sSub>
                        <m:sSubPr>
                          <m:ctrlPr>
                            <a:rPr lang="en-US" b="0" i="1" smtClean="0">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𝑆</m:t>
                          </m:r>
                        </m:e>
                        <m:sub>
                          <m:r>
                            <a:rPr lang="en-US" b="0" i="1" smtClean="0">
                              <a:latin typeface="Cambria Math" panose="02040503050406030204" pitchFamily="18" charset="0"/>
                              <a:ea typeface="Roboto Condensed" panose="02000000000000000000" pitchFamily="2" charset="0"/>
                              <a:cs typeface="Calibri" panose="020F0502020204030204" pitchFamily="34" charset="0"/>
                            </a:rPr>
                            <m:t>3</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m:t>
                      </m:r>
                      <m:r>
                        <a:rPr lang="en-US" i="1">
                          <a:latin typeface="Cambria Math" panose="02040503050406030204" pitchFamily="18" charset="0"/>
                          <a:ea typeface="Roboto Condensed" panose="02000000000000000000" pitchFamily="2" charset="0"/>
                          <a:cs typeface="Calibri" panose="020F0502020204030204" pitchFamily="34" charset="0"/>
                        </a:rPr>
                        <m:t>9</m:t>
                      </m:r>
                    </m:oMath>
                  </m:oMathPara>
                </a14:m>
                <a:endParaRPr lang="en-US" dirty="0"/>
              </a:p>
              <a:p>
                <a:pPr marL="1546225" indent="0" algn="l">
                  <a:spcAft>
                    <a:spcPts val="600"/>
                  </a:spcAft>
                  <a:buNone/>
                </a:pPr>
                <a:r>
                  <a:rPr lang="en-US" dirty="0"/>
                  <a:t>Where,</a:t>
                </a:r>
              </a:p>
              <a:p>
                <a:pPr marL="282575"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≥0</m:t>
                      </m:r>
                    </m:oMath>
                  </m:oMathPara>
                </a14:m>
                <a:endParaRPr lang="en-IN" dirty="0">
                  <a:solidFill>
                    <a:schemeClr val="tx2"/>
                  </a:solidFill>
                </a:endParaRPr>
              </a:p>
            </p:txBody>
          </p:sp>
        </mc:Choice>
        <mc:Fallback xmlns="">
          <p:sp>
            <p:nvSpPr>
              <p:cNvPr id="7" name="Content Placeholder 2">
                <a:extLst>
                  <a:ext uri="{FF2B5EF4-FFF2-40B4-BE49-F238E27FC236}">
                    <a16:creationId xmlns:a16="http://schemas.microsoft.com/office/drawing/2014/main" id="{143EFD07-F568-5D7B-EDAE-68C4AFD701CC}"/>
                  </a:ext>
                </a:extLst>
              </p:cNvPr>
              <p:cNvSpPr txBox="1">
                <a:spLocks noRot="1" noChangeAspect="1" noMove="1" noResize="1" noEditPoints="1" noAdjustHandles="1" noChangeArrowheads="1" noChangeShapeType="1" noTextEdit="1"/>
              </p:cNvSpPr>
              <p:nvPr/>
            </p:nvSpPr>
            <p:spPr>
              <a:xfrm>
                <a:off x="142961" y="863444"/>
                <a:ext cx="7923322" cy="5001634"/>
              </a:xfrm>
              <a:prstGeom prst="rect">
                <a:avLst/>
              </a:prstGeom>
              <a:blipFill>
                <a:blip r:embed="rId3"/>
                <a:stretch>
                  <a:fillRect l="-1154" t="-1585"/>
                </a:stretch>
              </a:blipFill>
            </p:spPr>
            <p:txBody>
              <a:bodyPr/>
              <a:lstStyle/>
              <a:p>
                <a:r>
                  <a:rPr lang="en-IN">
                    <a:noFill/>
                  </a:rPr>
                  <a:t> </a:t>
                </a:r>
              </a:p>
            </p:txBody>
          </p:sp>
        </mc:Fallback>
      </mc:AlternateContent>
    </p:spTree>
    <p:extLst>
      <p:ext uri="{BB962C8B-B14F-4D97-AF65-F5344CB8AC3E}">
        <p14:creationId xmlns:p14="http://schemas.microsoft.com/office/powerpoint/2010/main" val="140947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500"/>
                                        <p:tgtEl>
                                          <p:spTgt spid="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xEl>
                                              <p:pRg st="9" end="9"/>
                                            </p:txEl>
                                          </p:spTgt>
                                        </p:tgtEl>
                                        <p:attrNameLst>
                                          <p:attrName>style.visibility</p:attrName>
                                        </p:attrNameLst>
                                      </p:cBhvr>
                                      <p:to>
                                        <p:strVal val="visible"/>
                                      </p:to>
                                    </p:set>
                                    <p:animEffect transition="in" filter="fade">
                                      <p:cBhvr>
                                        <p:cTn id="52" dur="500"/>
                                        <p:tgtEl>
                                          <p:spTgt spid="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Effect transition="in" filter="fade">
                                      <p:cBhvr>
                                        <p:cTn id="57" dur="500"/>
                                        <p:tgtEl>
                                          <p:spTgt spid="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up)">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0" end="0"/>
                                            </p:txEl>
                                          </p:spTgt>
                                        </p:tgtEl>
                                        <p:attrNameLst>
                                          <p:attrName>style.visibility</p:attrName>
                                        </p:attrNameLst>
                                      </p:cBhvr>
                                      <p:to>
                                        <p:strVal val="visible"/>
                                      </p:to>
                                    </p:set>
                                    <p:animEffect transition="in" filter="fade">
                                      <p:cBhvr>
                                        <p:cTn id="67" dur="500"/>
                                        <p:tgtEl>
                                          <p:spTgt spid="3">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
                                            <p:txEl>
                                              <p:pRg st="0" end="0"/>
                                            </p:txEl>
                                          </p:spTgt>
                                        </p:tgtEl>
                                        <p:attrNameLst>
                                          <p:attrName>style.visibility</p:attrName>
                                        </p:attrNameLst>
                                      </p:cBhvr>
                                      <p:to>
                                        <p:strVal val="visible"/>
                                      </p:to>
                                    </p:set>
                                    <p:animEffect transition="in" filter="fade">
                                      <p:cBhvr>
                                        <p:cTn id="72" dur="500"/>
                                        <p:tgtEl>
                                          <p:spTgt spid="4">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
                                            <p:txEl>
                                              <p:pRg st="1" end="1"/>
                                            </p:txEl>
                                          </p:spTgt>
                                        </p:tgtEl>
                                        <p:attrNameLst>
                                          <p:attrName>style.visibility</p:attrName>
                                        </p:attrNameLst>
                                      </p:cBhvr>
                                      <p:to>
                                        <p:strVal val="visible"/>
                                      </p:to>
                                    </p:set>
                                    <p:animEffect transition="in" filter="fade">
                                      <p:cBhvr>
                                        <p:cTn id="77" dur="500"/>
                                        <p:tgtEl>
                                          <p:spTgt spid="4">
                                            <p:txEl>
                                              <p:pRg st="1" end="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
                                            <p:txEl>
                                              <p:pRg st="2" end="2"/>
                                            </p:txEl>
                                          </p:spTgt>
                                        </p:tgtEl>
                                        <p:attrNameLst>
                                          <p:attrName>style.visibility</p:attrName>
                                        </p:attrNameLst>
                                      </p:cBhvr>
                                      <p:to>
                                        <p:strVal val="visible"/>
                                      </p:to>
                                    </p:set>
                                    <p:animEffect transition="in" filter="fade">
                                      <p:cBhvr>
                                        <p:cTn id="82" dur="500"/>
                                        <p:tgtEl>
                                          <p:spTgt spid="4">
                                            <p:txEl>
                                              <p:pRg st="2" end="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
                                            <p:txEl>
                                              <p:pRg st="3" end="3"/>
                                            </p:txEl>
                                          </p:spTgt>
                                        </p:tgtEl>
                                        <p:attrNameLst>
                                          <p:attrName>style.visibility</p:attrName>
                                        </p:attrNameLst>
                                      </p:cBhvr>
                                      <p:to>
                                        <p:strVal val="visible"/>
                                      </p:to>
                                    </p:set>
                                    <p:animEffect transition="in" filter="fade">
                                      <p:cBhvr>
                                        <p:cTn id="87" dur="500"/>
                                        <p:tgtEl>
                                          <p:spTgt spid="4">
                                            <p:txEl>
                                              <p:pRg st="3" end="3"/>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
                                            <p:txEl>
                                              <p:pRg st="4" end="4"/>
                                            </p:txEl>
                                          </p:spTgt>
                                        </p:tgtEl>
                                        <p:attrNameLst>
                                          <p:attrName>style.visibility</p:attrName>
                                        </p:attrNameLst>
                                      </p:cBhvr>
                                      <p:to>
                                        <p:strVal val="visible"/>
                                      </p:to>
                                    </p:set>
                                    <p:animEffect transition="in" filter="fade">
                                      <p:cBhvr>
                                        <p:cTn id="92" dur="500"/>
                                        <p:tgtEl>
                                          <p:spTgt spid="4">
                                            <p:txEl>
                                              <p:pRg st="4" end="4"/>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
                                            <p:txEl>
                                              <p:pRg st="5" end="5"/>
                                            </p:txEl>
                                          </p:spTgt>
                                        </p:tgtEl>
                                        <p:attrNameLst>
                                          <p:attrName>style.visibility</p:attrName>
                                        </p:attrNameLst>
                                      </p:cBhvr>
                                      <p:to>
                                        <p:strVal val="visible"/>
                                      </p:to>
                                    </p:set>
                                    <p:animEffect transition="in" filter="fade">
                                      <p:cBhvr>
                                        <p:cTn id="97" dur="500"/>
                                        <p:tgtEl>
                                          <p:spTgt spid="4">
                                            <p:txEl>
                                              <p:pRg st="5" end="5"/>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
                                            <p:txEl>
                                              <p:pRg st="6" end="6"/>
                                            </p:txEl>
                                          </p:spTgt>
                                        </p:tgtEl>
                                        <p:attrNameLst>
                                          <p:attrName>style.visibility</p:attrName>
                                        </p:attrNameLst>
                                      </p:cBhvr>
                                      <p:to>
                                        <p:strVal val="visible"/>
                                      </p:to>
                                    </p:set>
                                    <p:animEffect transition="in" filter="fade">
                                      <p:cBhvr>
                                        <p:cTn id="10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D7241-67EF-8648-0F74-328D77778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19E96-C494-08E0-104B-8B2283126239}"/>
              </a:ext>
            </a:extLst>
          </p:cNvPr>
          <p:cNvSpPr>
            <a:spLocks noGrp="1"/>
          </p:cNvSpPr>
          <p:nvPr>
            <p:ph type="title"/>
          </p:nvPr>
        </p:nvSpPr>
        <p:spPr/>
        <p:txBody>
          <a:bodyPr/>
          <a:lstStyle/>
          <a:p>
            <a:r>
              <a:rPr lang="en-US" dirty="0"/>
              <a:t>Problem – 6 </a:t>
            </a:r>
            <a:r>
              <a:rPr lang="en-US" dirty="0">
                <a:solidFill>
                  <a:schemeClr val="accent6"/>
                </a:solidFill>
              </a:rPr>
              <a:t>Simplex Method</a:t>
            </a:r>
            <a:endParaRPr lang="en-IN" dirty="0"/>
          </a:p>
        </p:txBody>
      </p:sp>
      <p:sp>
        <p:nvSpPr>
          <p:cNvPr id="4" name="Content Placeholder 2">
            <a:extLst>
              <a:ext uri="{FF2B5EF4-FFF2-40B4-BE49-F238E27FC236}">
                <a16:creationId xmlns:a16="http://schemas.microsoft.com/office/drawing/2014/main" id="{93062CD3-9AF5-D6C6-FFA7-82B95A05725E}"/>
              </a:ext>
            </a:extLst>
          </p:cNvPr>
          <p:cNvSpPr>
            <a:spLocks noGrp="1"/>
          </p:cNvSpPr>
          <p:nvPr>
            <p:ph idx="1"/>
          </p:nvPr>
        </p:nvSpPr>
        <p:spPr>
          <a:xfrm>
            <a:off x="131181" y="863444"/>
            <a:ext cx="8598412" cy="425121"/>
          </a:xfrm>
        </p:spPr>
        <p:txBody>
          <a:bodyPr/>
          <a:lstStyle/>
          <a:p>
            <a:pPr marL="0" indent="0">
              <a:buNone/>
            </a:pPr>
            <a:r>
              <a:rPr lang="en-US" dirty="0">
                <a:solidFill>
                  <a:srgbClr val="C00000"/>
                </a:solidFill>
              </a:rPr>
              <a:t>Step-4 : Prepare a Simplex Table &amp; Perform Optimality Test</a:t>
            </a:r>
          </a:p>
        </p:txBody>
      </p:sp>
      <mc:AlternateContent xmlns:mc="http://schemas.openxmlformats.org/markup-compatibility/2006" xmlns:a14="http://schemas.microsoft.com/office/drawing/2010/main">
        <mc:Choice Requires="a14">
          <p:sp>
            <p:nvSpPr>
              <p:cNvPr id="6" name="Content Placeholder 4">
                <a:extLst>
                  <a:ext uri="{FF2B5EF4-FFF2-40B4-BE49-F238E27FC236}">
                    <a16:creationId xmlns:a16="http://schemas.microsoft.com/office/drawing/2014/main" id="{A74BE240-F4A3-652C-DB67-88B26D54C41D}"/>
                  </a:ext>
                </a:extLst>
              </p:cNvPr>
              <p:cNvSpPr txBox="1">
                <a:spLocks/>
              </p:cNvSpPr>
              <p:nvPr/>
            </p:nvSpPr>
            <p:spPr>
              <a:xfrm>
                <a:off x="8268234" y="933859"/>
                <a:ext cx="3923766" cy="5060697"/>
              </a:xfrm>
              <a:prstGeom prst="rect">
                <a:avLst/>
              </a:prstGeom>
              <a:solidFill>
                <a:schemeClr val="accent6">
                  <a:lumMod val="20000"/>
                  <a:lumOff val="80000"/>
                </a:schemeClr>
              </a:solidFill>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000" b="1" u="sng" dirty="0"/>
                  <a:t>Standard Form</a:t>
                </a:r>
              </a:p>
              <a:p>
                <a:r>
                  <a:rPr lang="en-IN" sz="2000" dirty="0">
                    <a:solidFill>
                      <a:schemeClr val="tx2"/>
                    </a:solidFill>
                  </a:rPr>
                  <a:t>Objective Function</a:t>
                </a:r>
              </a:p>
              <a:p>
                <a:pPr marL="0" indent="0">
                  <a:buNone/>
                </a:pPr>
                <a:r>
                  <a:rPr lang="en-US" sz="2000" dirty="0"/>
                  <a:t>Maximize,</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=2</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+5</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1</m:t>
                          </m:r>
                        </m:sub>
                      </m:sSub>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2</m:t>
                          </m:r>
                        </m:sub>
                      </m:sSub>
                      <m:r>
                        <a:rPr lang="en-US" sz="2000" b="0" i="1" smtClean="0">
                          <a:latin typeface="Cambria Math" panose="02040503050406030204" pitchFamily="18" charset="0"/>
                        </a:rPr>
                        <m:t>+0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3</m:t>
                          </m:r>
                        </m:sub>
                      </m:sSub>
                    </m:oMath>
                  </m:oMathPara>
                </a14:m>
                <a:endParaRPr lang="en-IN" sz="2000" dirty="0"/>
              </a:p>
              <a:p>
                <a:pPr>
                  <a:buClr>
                    <a:schemeClr val="accent6"/>
                  </a:buClr>
                </a:pPr>
                <a:r>
                  <a:rPr lang="en-US" sz="2000" dirty="0">
                    <a:solidFill>
                      <a:schemeClr val="tx2"/>
                    </a:solidFill>
                  </a:rPr>
                  <a:t>Subject to Constraints</a:t>
                </a:r>
              </a:p>
              <a:p>
                <a:pPr marL="0" indent="0">
                  <a:buClr>
                    <a:schemeClr val="accent6"/>
                  </a:buClr>
                  <a:buNone/>
                </a:pPr>
                <a14:m>
                  <m:oMathPara xmlns:m="http://schemas.openxmlformats.org/officeDocument/2006/math">
                    <m:oMathParaPr>
                      <m:jc m:val="centerGroup"/>
                    </m:oMathParaPr>
                    <m:oMath xmlns:m="http://schemas.openxmlformats.org/officeDocument/2006/math">
                      <m:sSub>
                        <m:sSubPr>
                          <m:ctrlPr>
                            <a:rPr lang="en-IN"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𝑥</m:t>
                          </m:r>
                        </m:e>
                        <m:sub>
                          <m:r>
                            <a:rPr lang="en-US" sz="2000" i="1">
                              <a:latin typeface="Cambria Math" panose="02040503050406030204" pitchFamily="18" charset="0"/>
                              <a:ea typeface="Roboto Condensed" panose="02000000000000000000" pitchFamily="2" charset="0"/>
                              <a:cs typeface="Calibri" panose="020F0502020204030204" pitchFamily="34" charset="0"/>
                            </a:rPr>
                            <m:t>1</m:t>
                          </m:r>
                        </m:sub>
                      </m:sSub>
                      <m:r>
                        <a:rPr lang="en-US" sz="2000" i="1">
                          <a:latin typeface="Cambria Math" panose="02040503050406030204" pitchFamily="18" charset="0"/>
                          <a:ea typeface="Roboto Condensed" panose="02000000000000000000" pitchFamily="2" charset="0"/>
                          <a:cs typeface="Calibri" panose="020F0502020204030204" pitchFamily="34" charset="0"/>
                        </a:rPr>
                        <m:t>+</m:t>
                      </m:r>
                      <m:sSub>
                        <m:sSubPr>
                          <m:ctrlPr>
                            <a:rPr lang="en-IN"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4</m:t>
                          </m:r>
                          <m:r>
                            <a:rPr lang="en-US" sz="2000" i="1">
                              <a:latin typeface="Cambria Math" panose="02040503050406030204" pitchFamily="18" charset="0"/>
                              <a:ea typeface="Roboto Condensed" panose="02000000000000000000" pitchFamily="2" charset="0"/>
                              <a:cs typeface="Calibri" panose="020F0502020204030204" pitchFamily="34" charset="0"/>
                            </a:rPr>
                            <m:t>𝑥</m:t>
                          </m:r>
                        </m:e>
                        <m:sub>
                          <m:r>
                            <a:rPr lang="en-US" sz="2000" i="1">
                              <a:latin typeface="Cambria Math" panose="02040503050406030204" pitchFamily="18" charset="0"/>
                              <a:ea typeface="Roboto Condensed" panose="02000000000000000000" pitchFamily="2" charset="0"/>
                              <a:cs typeface="Calibri" panose="020F0502020204030204" pitchFamily="34" charset="0"/>
                            </a:rPr>
                            <m:t>2</m:t>
                          </m:r>
                        </m:sub>
                      </m:sSub>
                      <m:r>
                        <a:rPr lang="en-US" sz="2000" i="1">
                          <a:latin typeface="Cambria Math" panose="02040503050406030204" pitchFamily="18" charset="0"/>
                          <a:ea typeface="Roboto Condensed" panose="02000000000000000000" pitchFamily="2" charset="0"/>
                          <a:cs typeface="Calibri" panose="020F0502020204030204" pitchFamily="34" charset="0"/>
                        </a:rPr>
                        <m:t>+</m:t>
                      </m:r>
                      <m:sSub>
                        <m:sSubPr>
                          <m:ctrlPr>
                            <a:rPr lang="en-US"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𝑆</m:t>
                          </m:r>
                        </m:e>
                        <m:sub>
                          <m:r>
                            <a:rPr lang="en-US" sz="2000" i="1">
                              <a:latin typeface="Cambria Math" panose="02040503050406030204" pitchFamily="18" charset="0"/>
                              <a:ea typeface="Roboto Condensed" panose="02000000000000000000" pitchFamily="2" charset="0"/>
                              <a:cs typeface="Calibri" panose="020F0502020204030204" pitchFamily="34" charset="0"/>
                            </a:rPr>
                            <m:t>1</m:t>
                          </m:r>
                        </m:sub>
                      </m:sSub>
                      <m:r>
                        <a:rPr lang="en-US" sz="2000" i="1">
                          <a:latin typeface="Cambria Math" panose="02040503050406030204" pitchFamily="18" charset="0"/>
                          <a:ea typeface="Roboto Condensed" panose="02000000000000000000" pitchFamily="2" charset="0"/>
                          <a:cs typeface="Calibri" panose="020F0502020204030204" pitchFamily="34" charset="0"/>
                        </a:rPr>
                        <m:t>=24</m:t>
                      </m:r>
                    </m:oMath>
                  </m:oMathPara>
                </a14:m>
                <a:endParaRPr lang="en-US" sz="2000" i="1" dirty="0">
                  <a:latin typeface="Cambria Math" panose="02040503050406030204" pitchFamily="18" charset="0"/>
                  <a:ea typeface="Roboto Condensed" panose="02000000000000000000" pitchFamily="2" charset="0"/>
                  <a:cs typeface="Calibri" panose="020F0502020204030204" pitchFamily="34" charset="0"/>
                </a:endParaRPr>
              </a:p>
              <a:p>
                <a:pPr marL="0" indent="0">
                  <a:buClr>
                    <a:schemeClr val="accent6"/>
                  </a:buClr>
                  <a:buNone/>
                </a:pPr>
                <a14:m>
                  <m:oMathPara xmlns:m="http://schemas.openxmlformats.org/officeDocument/2006/math">
                    <m:oMathParaPr>
                      <m:jc m:val="centerGroup"/>
                    </m:oMathParaPr>
                    <m:oMath xmlns:m="http://schemas.openxmlformats.org/officeDocument/2006/math">
                      <m:sSub>
                        <m:sSubPr>
                          <m:ctrlPr>
                            <a:rPr lang="en-IN"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3</m:t>
                          </m:r>
                          <m:r>
                            <a:rPr lang="en-US" sz="2000" i="1">
                              <a:latin typeface="Cambria Math" panose="02040503050406030204" pitchFamily="18" charset="0"/>
                              <a:ea typeface="Roboto Condensed" panose="02000000000000000000" pitchFamily="2" charset="0"/>
                              <a:cs typeface="Calibri" panose="020F0502020204030204" pitchFamily="34" charset="0"/>
                            </a:rPr>
                            <m:t>𝑥</m:t>
                          </m:r>
                        </m:e>
                        <m:sub>
                          <m:r>
                            <a:rPr lang="en-US" sz="2000" i="1">
                              <a:latin typeface="Cambria Math" panose="02040503050406030204" pitchFamily="18" charset="0"/>
                              <a:ea typeface="Roboto Condensed" panose="02000000000000000000" pitchFamily="2" charset="0"/>
                              <a:cs typeface="Calibri" panose="020F0502020204030204" pitchFamily="34" charset="0"/>
                            </a:rPr>
                            <m:t>1</m:t>
                          </m:r>
                        </m:sub>
                      </m:sSub>
                      <m:r>
                        <a:rPr lang="en-US" sz="2000" i="1">
                          <a:latin typeface="Cambria Math" panose="02040503050406030204" pitchFamily="18" charset="0"/>
                          <a:ea typeface="Roboto Condensed" panose="02000000000000000000" pitchFamily="2" charset="0"/>
                          <a:cs typeface="Calibri" panose="020F0502020204030204" pitchFamily="34" charset="0"/>
                        </a:rPr>
                        <m:t>+</m:t>
                      </m:r>
                      <m:sSub>
                        <m:sSubPr>
                          <m:ctrlPr>
                            <a:rPr lang="en-IN"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𝑥</m:t>
                          </m:r>
                        </m:e>
                        <m:sub>
                          <m:r>
                            <a:rPr lang="en-US" sz="2000" i="1">
                              <a:latin typeface="Cambria Math" panose="02040503050406030204" pitchFamily="18" charset="0"/>
                              <a:ea typeface="Roboto Condensed" panose="02000000000000000000" pitchFamily="2" charset="0"/>
                              <a:cs typeface="Calibri" panose="020F0502020204030204" pitchFamily="34" charset="0"/>
                            </a:rPr>
                            <m:t>2</m:t>
                          </m:r>
                        </m:sub>
                      </m:sSub>
                      <m:r>
                        <a:rPr lang="en-US" sz="2000" i="1">
                          <a:latin typeface="Cambria Math" panose="02040503050406030204" pitchFamily="18" charset="0"/>
                          <a:ea typeface="Roboto Condensed" panose="02000000000000000000" pitchFamily="2" charset="0"/>
                          <a:cs typeface="Calibri" panose="020F0502020204030204" pitchFamily="34" charset="0"/>
                        </a:rPr>
                        <m:t>+</m:t>
                      </m:r>
                      <m:sSub>
                        <m:sSubPr>
                          <m:ctrlPr>
                            <a:rPr lang="en-US"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𝑆</m:t>
                          </m:r>
                        </m:e>
                        <m:sub>
                          <m:r>
                            <a:rPr lang="en-US" sz="2000" i="1">
                              <a:latin typeface="Cambria Math" panose="02040503050406030204" pitchFamily="18" charset="0"/>
                              <a:ea typeface="Roboto Condensed" panose="02000000000000000000" pitchFamily="2" charset="0"/>
                              <a:cs typeface="Calibri" panose="020F0502020204030204" pitchFamily="34" charset="0"/>
                            </a:rPr>
                            <m:t>2</m:t>
                          </m:r>
                        </m:sub>
                      </m:sSub>
                      <m:r>
                        <a:rPr lang="en-US" sz="2000" i="1">
                          <a:latin typeface="Cambria Math" panose="02040503050406030204" pitchFamily="18" charset="0"/>
                          <a:ea typeface="Roboto Condensed" panose="02000000000000000000" pitchFamily="2" charset="0"/>
                          <a:cs typeface="Calibri" panose="020F0502020204030204" pitchFamily="34" charset="0"/>
                        </a:rPr>
                        <m:t>=21</m:t>
                      </m:r>
                    </m:oMath>
                  </m:oMathPara>
                </a14:m>
                <a:endParaRPr lang="en-US" sz="2000" i="1" dirty="0">
                  <a:latin typeface="Cambria Math" panose="02040503050406030204" pitchFamily="18" charset="0"/>
                  <a:ea typeface="Roboto Condensed" panose="02000000000000000000" pitchFamily="2" charset="0"/>
                  <a:cs typeface="Calibri" panose="020F0502020204030204" pitchFamily="34" charset="0"/>
                </a:endParaRPr>
              </a:p>
              <a:p>
                <a:pPr marL="0" indent="0">
                  <a:buClr>
                    <a:schemeClr val="accent6"/>
                  </a:buClr>
                  <a:buNone/>
                </a:pPr>
                <a14:m>
                  <m:oMathPara xmlns:m="http://schemas.openxmlformats.org/officeDocument/2006/math">
                    <m:oMathParaPr>
                      <m:jc m:val="centerGroup"/>
                    </m:oMathParaPr>
                    <m:oMath xmlns:m="http://schemas.openxmlformats.org/officeDocument/2006/math">
                      <m:sSub>
                        <m:sSubPr>
                          <m:ctrlPr>
                            <a:rPr lang="en-IN"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𝑥</m:t>
                          </m:r>
                        </m:e>
                        <m:sub>
                          <m:r>
                            <a:rPr lang="en-US" sz="2000" i="1">
                              <a:latin typeface="Cambria Math" panose="02040503050406030204" pitchFamily="18" charset="0"/>
                              <a:ea typeface="Roboto Condensed" panose="02000000000000000000" pitchFamily="2" charset="0"/>
                              <a:cs typeface="Calibri" panose="020F0502020204030204" pitchFamily="34" charset="0"/>
                            </a:rPr>
                            <m:t>1</m:t>
                          </m:r>
                        </m:sub>
                      </m:sSub>
                      <m:r>
                        <a:rPr lang="en-US" sz="2000" i="1">
                          <a:latin typeface="Cambria Math" panose="02040503050406030204" pitchFamily="18" charset="0"/>
                          <a:ea typeface="Roboto Condensed" panose="02000000000000000000" pitchFamily="2" charset="0"/>
                          <a:cs typeface="Calibri" panose="020F0502020204030204" pitchFamily="34" charset="0"/>
                        </a:rPr>
                        <m:t>+</m:t>
                      </m:r>
                      <m:sSub>
                        <m:sSubPr>
                          <m:ctrlPr>
                            <a:rPr lang="en-IN"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𝑥</m:t>
                          </m:r>
                        </m:e>
                        <m:sub>
                          <m:r>
                            <a:rPr lang="en-US" sz="2000" i="1">
                              <a:latin typeface="Cambria Math" panose="02040503050406030204" pitchFamily="18" charset="0"/>
                              <a:ea typeface="Roboto Condensed" panose="02000000000000000000" pitchFamily="2" charset="0"/>
                              <a:cs typeface="Calibri" panose="020F0502020204030204" pitchFamily="34" charset="0"/>
                            </a:rPr>
                            <m:t>2</m:t>
                          </m:r>
                        </m:sub>
                      </m:sSub>
                      <m:r>
                        <a:rPr lang="en-US" sz="2000" i="1">
                          <a:latin typeface="Cambria Math" panose="02040503050406030204" pitchFamily="18" charset="0"/>
                          <a:ea typeface="Roboto Condensed" panose="02000000000000000000" pitchFamily="2" charset="0"/>
                          <a:cs typeface="Calibri" panose="020F0502020204030204" pitchFamily="34" charset="0"/>
                        </a:rPr>
                        <m:t>+</m:t>
                      </m:r>
                      <m:sSub>
                        <m:sSubPr>
                          <m:ctrlPr>
                            <a:rPr lang="en-US"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𝑆</m:t>
                          </m:r>
                        </m:e>
                        <m:sub>
                          <m:r>
                            <a:rPr lang="en-US" sz="2000" i="1">
                              <a:latin typeface="Cambria Math" panose="02040503050406030204" pitchFamily="18" charset="0"/>
                              <a:ea typeface="Roboto Condensed" panose="02000000000000000000" pitchFamily="2" charset="0"/>
                              <a:cs typeface="Calibri" panose="020F0502020204030204" pitchFamily="34" charset="0"/>
                            </a:rPr>
                            <m:t>3</m:t>
                          </m:r>
                        </m:sub>
                      </m:sSub>
                      <m:r>
                        <a:rPr lang="en-US" sz="2000" i="1">
                          <a:latin typeface="Cambria Math" panose="02040503050406030204" pitchFamily="18" charset="0"/>
                          <a:ea typeface="Roboto Condensed" panose="02000000000000000000" pitchFamily="2" charset="0"/>
                          <a:cs typeface="Calibri" panose="020F0502020204030204" pitchFamily="34" charset="0"/>
                        </a:rPr>
                        <m:t>=9</m:t>
                      </m:r>
                    </m:oMath>
                  </m:oMathPara>
                </a14:m>
                <a:endParaRPr lang="en-US" sz="2000" dirty="0"/>
              </a:p>
              <a:p>
                <a:pPr>
                  <a:buClr>
                    <a:schemeClr val="accent6"/>
                  </a:buClr>
                </a:pPr>
                <a:r>
                  <a:rPr lang="en-US" sz="2000" dirty="0">
                    <a:solidFill>
                      <a:schemeClr val="tx2"/>
                    </a:solidFill>
                  </a:rPr>
                  <a:t>Non-negativity Constraint</a:t>
                </a:r>
              </a:p>
              <a:p>
                <a:pPr marL="0" indent="0">
                  <a:buNone/>
                </a:pPr>
                <a:r>
                  <a:rPr lang="en-US" sz="2000" dirty="0"/>
                  <a:t>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3</m:t>
                        </m:r>
                      </m:sub>
                    </m:sSub>
                    <m:r>
                      <a:rPr lang="en-US" sz="2000" i="1">
                        <a:latin typeface="Cambria Math" panose="02040503050406030204" pitchFamily="18" charset="0"/>
                      </a:rPr>
                      <m:t>≥0</m:t>
                    </m:r>
                  </m:oMath>
                </a14:m>
                <a:endParaRPr lang="en-IN" sz="2000" dirty="0">
                  <a:solidFill>
                    <a:schemeClr val="tx2"/>
                  </a:solidFill>
                </a:endParaRPr>
              </a:p>
              <a:p>
                <a:pPr marL="0" indent="0">
                  <a:buNone/>
                </a:pPr>
                <a:r>
                  <a:rPr lang="en-IN" sz="2000" b="1" u="sng" dirty="0"/>
                  <a:t>Initial Basic Feasible Solution</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b="0" i="1" smtClean="0">
                          <a:latin typeface="Cambria Math" panose="02040503050406030204" pitchFamily="18" charset="0"/>
                        </a:rPr>
                        <m:t>24</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b="0" i="1" smtClean="0">
                          <a:latin typeface="Cambria Math" panose="02040503050406030204" pitchFamily="18" charset="0"/>
                        </a:rPr>
                        <m:t>21</m:t>
                      </m:r>
                    </m:oMath>
                  </m:oMathPara>
                </a14:m>
                <a:endParaRPr lang="en-IN" sz="2000" dirty="0"/>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=9</m:t>
                      </m:r>
                    </m:oMath>
                  </m:oMathPara>
                </a14:m>
                <a:endParaRPr lang="en-IN"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=0</m:t>
                      </m:r>
                    </m:oMath>
                  </m:oMathPara>
                </a14:m>
                <a:endParaRPr lang="en-IN" sz="2000" dirty="0"/>
              </a:p>
            </p:txBody>
          </p:sp>
        </mc:Choice>
        <mc:Fallback xmlns="">
          <p:sp>
            <p:nvSpPr>
              <p:cNvPr id="6" name="Content Placeholder 4">
                <a:extLst>
                  <a:ext uri="{FF2B5EF4-FFF2-40B4-BE49-F238E27FC236}">
                    <a16:creationId xmlns:a16="http://schemas.microsoft.com/office/drawing/2014/main" id="{A74BE240-F4A3-652C-DB67-88B26D54C41D}"/>
                  </a:ext>
                </a:extLst>
              </p:cNvPr>
              <p:cNvSpPr txBox="1">
                <a:spLocks noRot="1" noChangeAspect="1" noMove="1" noResize="1" noEditPoints="1" noAdjustHandles="1" noChangeArrowheads="1" noChangeShapeType="1" noTextEdit="1"/>
              </p:cNvSpPr>
              <p:nvPr/>
            </p:nvSpPr>
            <p:spPr>
              <a:xfrm>
                <a:off x="8268234" y="933859"/>
                <a:ext cx="3923766" cy="5060697"/>
              </a:xfrm>
              <a:prstGeom prst="rect">
                <a:avLst/>
              </a:prstGeom>
              <a:blipFill>
                <a:blip r:embed="rId2"/>
                <a:stretch>
                  <a:fillRect l="-1553" t="-1084"/>
                </a:stretch>
              </a:blipFill>
            </p:spPr>
            <p:txBody>
              <a:bodyPr/>
              <a:lstStyle/>
              <a:p>
                <a:r>
                  <a:rPr lang="en-IN">
                    <a:noFill/>
                  </a:rPr>
                  <a:t> </a:t>
                </a:r>
              </a:p>
            </p:txBody>
          </p:sp>
        </mc:Fallback>
      </mc:AlternateContent>
      <p:sp>
        <p:nvSpPr>
          <p:cNvPr id="7" name="Content Placeholder 4">
            <a:extLst>
              <a:ext uri="{FF2B5EF4-FFF2-40B4-BE49-F238E27FC236}">
                <a16:creationId xmlns:a16="http://schemas.microsoft.com/office/drawing/2014/main" id="{DD4C0647-F31F-E26A-E33F-11BD2A63E344}"/>
              </a:ext>
            </a:extLst>
          </p:cNvPr>
          <p:cNvSpPr txBox="1">
            <a:spLocks/>
          </p:cNvSpPr>
          <p:nvPr/>
        </p:nvSpPr>
        <p:spPr>
          <a:xfrm>
            <a:off x="8729592" y="1705705"/>
            <a:ext cx="5819677"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dirty="0"/>
          </a:p>
        </p:txBody>
      </p:sp>
      <p:cxnSp>
        <p:nvCxnSpPr>
          <p:cNvPr id="3" name="Straight Connector 2">
            <a:extLst>
              <a:ext uri="{FF2B5EF4-FFF2-40B4-BE49-F238E27FC236}">
                <a16:creationId xmlns:a16="http://schemas.microsoft.com/office/drawing/2014/main" id="{B36EDADE-3EFE-3592-DD07-224EF8C72D6D}"/>
              </a:ext>
            </a:extLst>
          </p:cNvPr>
          <p:cNvCxnSpPr>
            <a:cxnSpLocks/>
          </p:cNvCxnSpPr>
          <p:nvPr/>
        </p:nvCxnSpPr>
        <p:spPr>
          <a:xfrm>
            <a:off x="161604" y="2055281"/>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28AEEC-A0DF-59E0-3B01-17D471D95286}"/>
              </a:ext>
            </a:extLst>
          </p:cNvPr>
          <p:cNvSpPr txBox="1"/>
          <p:nvPr/>
        </p:nvSpPr>
        <p:spPr>
          <a:xfrm>
            <a:off x="876498" y="2096022"/>
            <a:ext cx="857927" cy="461665"/>
          </a:xfrm>
          <a:prstGeom prst="rect">
            <a:avLst/>
          </a:prstGeom>
          <a:noFill/>
        </p:spPr>
        <p:txBody>
          <a:bodyPr wrap="none" rtlCol="0">
            <a:spAutoFit/>
          </a:bodyPr>
          <a:lstStyle/>
          <a:p>
            <a:pPr algn="ctr"/>
            <a:r>
              <a:rPr lang="en-US" sz="2400" b="1" dirty="0"/>
              <a:t>Basis</a:t>
            </a:r>
            <a:endParaRPr lang="en-US" b="1" dirty="0"/>
          </a:p>
        </p:txBody>
      </p:sp>
      <p:cxnSp>
        <p:nvCxnSpPr>
          <p:cNvPr id="9" name="Straight Connector 8">
            <a:extLst>
              <a:ext uri="{FF2B5EF4-FFF2-40B4-BE49-F238E27FC236}">
                <a16:creationId xmlns:a16="http://schemas.microsoft.com/office/drawing/2014/main" id="{EC703289-0F5E-126D-16E7-C76C75365FFF}"/>
              </a:ext>
            </a:extLst>
          </p:cNvPr>
          <p:cNvCxnSpPr>
            <a:cxnSpLocks/>
          </p:cNvCxnSpPr>
          <p:nvPr/>
        </p:nvCxnSpPr>
        <p:spPr>
          <a:xfrm>
            <a:off x="161604" y="2588476"/>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A2AB8C8-8BA1-6162-F81E-E88E546416DA}"/>
                  </a:ext>
                </a:extLst>
              </p:cNvPr>
              <p:cNvSpPr txBox="1"/>
              <p:nvPr/>
            </p:nvSpPr>
            <p:spPr>
              <a:xfrm>
                <a:off x="1035131" y="2696570"/>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14" name="TextBox 13">
                <a:extLst>
                  <a:ext uri="{FF2B5EF4-FFF2-40B4-BE49-F238E27FC236}">
                    <a16:creationId xmlns:a16="http://schemas.microsoft.com/office/drawing/2014/main" id="{2A2AB8C8-8BA1-6162-F81E-E88E546416DA}"/>
                  </a:ext>
                </a:extLst>
              </p:cNvPr>
              <p:cNvSpPr txBox="1">
                <a:spLocks noRot="1" noChangeAspect="1" noMove="1" noResize="1" noEditPoints="1" noAdjustHandles="1" noChangeArrowheads="1" noChangeShapeType="1" noTextEdit="1"/>
              </p:cNvSpPr>
              <p:nvPr/>
            </p:nvSpPr>
            <p:spPr>
              <a:xfrm>
                <a:off x="1035131" y="2696570"/>
                <a:ext cx="540661" cy="461665"/>
              </a:xfrm>
              <a:prstGeom prst="rect">
                <a:avLst/>
              </a:prstGeom>
              <a:blipFill>
                <a:blip r:embed="rId3"/>
                <a:stretch>
                  <a:fillRect l="-2273"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AFE57DE-5C62-8411-94FD-300138C5FDC7}"/>
                  </a:ext>
                </a:extLst>
              </p:cNvPr>
              <p:cNvSpPr txBox="1"/>
              <p:nvPr/>
            </p:nvSpPr>
            <p:spPr>
              <a:xfrm>
                <a:off x="1031572" y="3214710"/>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15" name="TextBox 14">
                <a:extLst>
                  <a:ext uri="{FF2B5EF4-FFF2-40B4-BE49-F238E27FC236}">
                    <a16:creationId xmlns:a16="http://schemas.microsoft.com/office/drawing/2014/main" id="{1AFE57DE-5C62-8411-94FD-300138C5FDC7}"/>
                  </a:ext>
                </a:extLst>
              </p:cNvPr>
              <p:cNvSpPr txBox="1">
                <a:spLocks noRot="1" noChangeAspect="1" noMove="1" noResize="1" noEditPoints="1" noAdjustHandles="1" noChangeArrowheads="1" noChangeShapeType="1" noTextEdit="1"/>
              </p:cNvSpPr>
              <p:nvPr/>
            </p:nvSpPr>
            <p:spPr>
              <a:xfrm>
                <a:off x="1031572" y="3214710"/>
                <a:ext cx="547779" cy="461665"/>
              </a:xfrm>
              <a:prstGeom prst="rect">
                <a:avLst/>
              </a:prstGeom>
              <a:blipFill>
                <a:blip r:embed="rId4"/>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90B965B-A6A2-22BA-C141-2F7F63FBB59F}"/>
                  </a:ext>
                </a:extLst>
              </p:cNvPr>
              <p:cNvSpPr txBox="1"/>
              <p:nvPr/>
            </p:nvSpPr>
            <p:spPr>
              <a:xfrm>
                <a:off x="222913" y="2065412"/>
                <a:ext cx="622222"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𝑩</m:t>
                          </m:r>
                        </m:sub>
                      </m:sSub>
                    </m:oMath>
                  </m:oMathPara>
                </a14:m>
                <a:endParaRPr lang="en-US" b="1" dirty="0"/>
              </a:p>
            </p:txBody>
          </p:sp>
        </mc:Choice>
        <mc:Fallback xmlns="">
          <p:sp>
            <p:nvSpPr>
              <p:cNvPr id="16" name="TextBox 15">
                <a:extLst>
                  <a:ext uri="{FF2B5EF4-FFF2-40B4-BE49-F238E27FC236}">
                    <a16:creationId xmlns:a16="http://schemas.microsoft.com/office/drawing/2014/main" id="{990B965B-A6A2-22BA-C141-2F7F63FBB59F}"/>
                  </a:ext>
                </a:extLst>
              </p:cNvPr>
              <p:cNvSpPr txBox="1">
                <a:spLocks noRot="1" noChangeAspect="1" noMove="1" noResize="1" noEditPoints="1" noAdjustHandles="1" noChangeArrowheads="1" noChangeShapeType="1" noTextEdit="1"/>
              </p:cNvSpPr>
              <p:nvPr/>
            </p:nvSpPr>
            <p:spPr>
              <a:xfrm>
                <a:off x="222913" y="2065412"/>
                <a:ext cx="622222" cy="461665"/>
              </a:xfrm>
              <a:prstGeom prst="rect">
                <a:avLst/>
              </a:prstGeom>
              <a:blipFill>
                <a:blip r:embed="rId5"/>
                <a:stretch>
                  <a:fillRect l="-2941"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759DFAA-8AC6-194D-0E69-929B0FC0D41D}"/>
                  </a:ext>
                </a:extLst>
              </p:cNvPr>
              <p:cNvSpPr txBox="1"/>
              <p:nvPr/>
            </p:nvSpPr>
            <p:spPr>
              <a:xfrm>
                <a:off x="321466" y="269657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7" name="TextBox 16">
                <a:extLst>
                  <a:ext uri="{FF2B5EF4-FFF2-40B4-BE49-F238E27FC236}">
                    <a16:creationId xmlns:a16="http://schemas.microsoft.com/office/drawing/2014/main" id="{3759DFAA-8AC6-194D-0E69-929B0FC0D41D}"/>
                  </a:ext>
                </a:extLst>
              </p:cNvPr>
              <p:cNvSpPr txBox="1">
                <a:spLocks noRot="1" noChangeAspect="1" noMove="1" noResize="1" noEditPoints="1" noAdjustHandles="1" noChangeArrowheads="1" noChangeShapeType="1" noTextEdit="1"/>
              </p:cNvSpPr>
              <p:nvPr/>
            </p:nvSpPr>
            <p:spPr>
              <a:xfrm>
                <a:off x="321466" y="2696570"/>
                <a:ext cx="425116" cy="461665"/>
              </a:xfrm>
              <a:prstGeom prst="rect">
                <a:avLst/>
              </a:prstGeom>
              <a:blipFill>
                <a:blip r:embed="rId6"/>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4A32350-4D3F-70BE-B57D-732352EC134B}"/>
                  </a:ext>
                </a:extLst>
              </p:cNvPr>
              <p:cNvSpPr txBox="1"/>
              <p:nvPr/>
            </p:nvSpPr>
            <p:spPr>
              <a:xfrm>
                <a:off x="321466" y="321471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8" name="TextBox 17">
                <a:extLst>
                  <a:ext uri="{FF2B5EF4-FFF2-40B4-BE49-F238E27FC236}">
                    <a16:creationId xmlns:a16="http://schemas.microsoft.com/office/drawing/2014/main" id="{74A32350-4D3F-70BE-B57D-732352EC134B}"/>
                  </a:ext>
                </a:extLst>
              </p:cNvPr>
              <p:cNvSpPr txBox="1">
                <a:spLocks noRot="1" noChangeAspect="1" noMove="1" noResize="1" noEditPoints="1" noAdjustHandles="1" noChangeArrowheads="1" noChangeShapeType="1" noTextEdit="1"/>
              </p:cNvSpPr>
              <p:nvPr/>
            </p:nvSpPr>
            <p:spPr>
              <a:xfrm>
                <a:off x="321466" y="3214710"/>
                <a:ext cx="425116" cy="461665"/>
              </a:xfrm>
              <a:prstGeom prst="rect">
                <a:avLst/>
              </a:prstGeom>
              <a:blipFill>
                <a:blip r:embed="rId7"/>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35CFB82-CC94-CBD3-D074-5AF95F093E99}"/>
                  </a:ext>
                </a:extLst>
              </p:cNvPr>
              <p:cNvSpPr txBox="1"/>
              <p:nvPr/>
            </p:nvSpPr>
            <p:spPr>
              <a:xfrm>
                <a:off x="1031220" y="1527622"/>
                <a:ext cx="548483"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19" name="TextBox 18">
                <a:extLst>
                  <a:ext uri="{FF2B5EF4-FFF2-40B4-BE49-F238E27FC236}">
                    <a16:creationId xmlns:a16="http://schemas.microsoft.com/office/drawing/2014/main" id="{235CFB82-CC94-CBD3-D074-5AF95F093E99}"/>
                  </a:ext>
                </a:extLst>
              </p:cNvPr>
              <p:cNvSpPr txBox="1">
                <a:spLocks noRot="1" noChangeAspect="1" noMove="1" noResize="1" noEditPoints="1" noAdjustHandles="1" noChangeArrowheads="1" noChangeShapeType="1" noTextEdit="1"/>
              </p:cNvSpPr>
              <p:nvPr/>
            </p:nvSpPr>
            <p:spPr>
              <a:xfrm>
                <a:off x="1031220" y="1527622"/>
                <a:ext cx="548483" cy="496674"/>
              </a:xfrm>
              <a:prstGeom prst="rect">
                <a:avLst/>
              </a:prstGeom>
              <a:blipFill>
                <a:blip r:embed="rId8"/>
                <a:stretch>
                  <a:fillRect l="-2222"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55E9C9D-5CB3-355A-358E-7C6CFE74290D}"/>
                  </a:ext>
                </a:extLst>
              </p:cNvPr>
              <p:cNvSpPr txBox="1"/>
              <p:nvPr/>
            </p:nvSpPr>
            <p:spPr>
              <a:xfrm>
                <a:off x="1908753" y="2065412"/>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20" name="TextBox 19">
                <a:extLst>
                  <a:ext uri="{FF2B5EF4-FFF2-40B4-BE49-F238E27FC236}">
                    <a16:creationId xmlns:a16="http://schemas.microsoft.com/office/drawing/2014/main" id="{E55E9C9D-5CB3-355A-358E-7C6CFE74290D}"/>
                  </a:ext>
                </a:extLst>
              </p:cNvPr>
              <p:cNvSpPr txBox="1">
                <a:spLocks noRot="1" noChangeAspect="1" noMove="1" noResize="1" noEditPoints="1" noAdjustHandles="1" noChangeArrowheads="1" noChangeShapeType="1" noTextEdit="1"/>
              </p:cNvSpPr>
              <p:nvPr/>
            </p:nvSpPr>
            <p:spPr>
              <a:xfrm>
                <a:off x="1908753" y="2065412"/>
                <a:ext cx="551177" cy="461665"/>
              </a:xfrm>
              <a:prstGeom prst="rect">
                <a:avLst/>
              </a:prstGeom>
              <a:blipFill>
                <a:blip r:embed="rId9"/>
                <a:stretch>
                  <a:fillRect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612A386-D3C2-053A-34A1-0F706AFB56B0}"/>
                  </a:ext>
                </a:extLst>
              </p:cNvPr>
              <p:cNvSpPr txBox="1"/>
              <p:nvPr/>
            </p:nvSpPr>
            <p:spPr>
              <a:xfrm>
                <a:off x="2741085" y="2068157"/>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21" name="TextBox 20">
                <a:extLst>
                  <a:ext uri="{FF2B5EF4-FFF2-40B4-BE49-F238E27FC236}">
                    <a16:creationId xmlns:a16="http://schemas.microsoft.com/office/drawing/2014/main" id="{7612A386-D3C2-053A-34A1-0F706AFB56B0}"/>
                  </a:ext>
                </a:extLst>
              </p:cNvPr>
              <p:cNvSpPr txBox="1">
                <a:spLocks noRot="1" noChangeAspect="1" noMove="1" noResize="1" noEditPoints="1" noAdjustHandles="1" noChangeArrowheads="1" noChangeShapeType="1" noTextEdit="1"/>
              </p:cNvSpPr>
              <p:nvPr/>
            </p:nvSpPr>
            <p:spPr>
              <a:xfrm>
                <a:off x="2741085" y="2068157"/>
                <a:ext cx="558293" cy="461665"/>
              </a:xfrm>
              <a:prstGeom prst="rect">
                <a:avLst/>
              </a:prstGeom>
              <a:blipFill>
                <a:blip r:embed="rId10"/>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8F5F66B-F002-524D-3964-91B6FB545D82}"/>
                  </a:ext>
                </a:extLst>
              </p:cNvPr>
              <p:cNvSpPr txBox="1"/>
              <p:nvPr/>
            </p:nvSpPr>
            <p:spPr>
              <a:xfrm>
                <a:off x="3580533" y="2065412"/>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22" name="TextBox 21">
                <a:extLst>
                  <a:ext uri="{FF2B5EF4-FFF2-40B4-BE49-F238E27FC236}">
                    <a16:creationId xmlns:a16="http://schemas.microsoft.com/office/drawing/2014/main" id="{68F5F66B-F002-524D-3964-91B6FB545D82}"/>
                  </a:ext>
                </a:extLst>
              </p:cNvPr>
              <p:cNvSpPr txBox="1">
                <a:spLocks noRot="1" noChangeAspect="1" noMove="1" noResize="1" noEditPoints="1" noAdjustHandles="1" noChangeArrowheads="1" noChangeShapeType="1" noTextEdit="1"/>
              </p:cNvSpPr>
              <p:nvPr/>
            </p:nvSpPr>
            <p:spPr>
              <a:xfrm>
                <a:off x="3580533" y="2065412"/>
                <a:ext cx="540661" cy="461665"/>
              </a:xfrm>
              <a:prstGeom prst="rect">
                <a:avLst/>
              </a:prstGeom>
              <a:blipFill>
                <a:blip r:embed="rId11"/>
                <a:stretch>
                  <a:fillRect l="-2247"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DB63204-6B83-21C0-219C-F7325F60361F}"/>
                  </a:ext>
                </a:extLst>
              </p:cNvPr>
              <p:cNvSpPr txBox="1"/>
              <p:nvPr/>
            </p:nvSpPr>
            <p:spPr>
              <a:xfrm>
                <a:off x="4402349" y="2065412"/>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23" name="TextBox 22">
                <a:extLst>
                  <a:ext uri="{FF2B5EF4-FFF2-40B4-BE49-F238E27FC236}">
                    <a16:creationId xmlns:a16="http://schemas.microsoft.com/office/drawing/2014/main" id="{9DB63204-6B83-21C0-219C-F7325F60361F}"/>
                  </a:ext>
                </a:extLst>
              </p:cNvPr>
              <p:cNvSpPr txBox="1">
                <a:spLocks noRot="1" noChangeAspect="1" noMove="1" noResize="1" noEditPoints="1" noAdjustHandles="1" noChangeArrowheads="1" noChangeShapeType="1" noTextEdit="1"/>
              </p:cNvSpPr>
              <p:nvPr/>
            </p:nvSpPr>
            <p:spPr>
              <a:xfrm>
                <a:off x="4402349" y="2065412"/>
                <a:ext cx="547779" cy="461665"/>
              </a:xfrm>
              <a:prstGeom prst="rect">
                <a:avLst/>
              </a:prstGeom>
              <a:blipFill>
                <a:blip r:embed="rId12"/>
                <a:stretch>
                  <a:fillRect l="-2222"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7A9A3A5-4B59-FDDF-2A56-ED9258F85F90}"/>
                  </a:ext>
                </a:extLst>
              </p:cNvPr>
              <p:cNvSpPr txBox="1"/>
              <p:nvPr/>
            </p:nvSpPr>
            <p:spPr>
              <a:xfrm>
                <a:off x="6170704" y="2090955"/>
                <a:ext cx="442749"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𝒃</m:t>
                      </m:r>
                    </m:oMath>
                  </m:oMathPara>
                </a14:m>
                <a:endParaRPr lang="en-US" b="1" dirty="0"/>
              </a:p>
            </p:txBody>
          </p:sp>
        </mc:Choice>
        <mc:Fallback xmlns="">
          <p:sp>
            <p:nvSpPr>
              <p:cNvPr id="25" name="TextBox 24">
                <a:extLst>
                  <a:ext uri="{FF2B5EF4-FFF2-40B4-BE49-F238E27FC236}">
                    <a16:creationId xmlns:a16="http://schemas.microsoft.com/office/drawing/2014/main" id="{C7A9A3A5-4B59-FDDF-2A56-ED9258F85F90}"/>
                  </a:ext>
                </a:extLst>
              </p:cNvPr>
              <p:cNvSpPr txBox="1">
                <a:spLocks noRot="1" noChangeAspect="1" noMove="1" noResize="1" noEditPoints="1" noAdjustHandles="1" noChangeArrowheads="1" noChangeShapeType="1" noTextEdit="1"/>
              </p:cNvSpPr>
              <p:nvPr/>
            </p:nvSpPr>
            <p:spPr>
              <a:xfrm>
                <a:off x="6170704" y="2090955"/>
                <a:ext cx="442749" cy="461665"/>
              </a:xfrm>
              <a:prstGeom prst="rect">
                <a:avLst/>
              </a:prstGeom>
              <a:blipFill>
                <a:blip r:embed="rId13"/>
                <a:stretch>
                  <a:fillRect l="-411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929F64B-3CB1-6D3E-AF44-9B79A23CBFA7}"/>
                  </a:ext>
                </a:extLst>
              </p:cNvPr>
              <p:cNvSpPr txBox="1"/>
              <p:nvPr/>
            </p:nvSpPr>
            <p:spPr>
              <a:xfrm>
                <a:off x="1971783" y="269657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5" name="TextBox 4">
                <a:extLst>
                  <a:ext uri="{FF2B5EF4-FFF2-40B4-BE49-F238E27FC236}">
                    <a16:creationId xmlns:a16="http://schemas.microsoft.com/office/drawing/2014/main" id="{8929F64B-3CB1-6D3E-AF44-9B79A23CBFA7}"/>
                  </a:ext>
                </a:extLst>
              </p:cNvPr>
              <p:cNvSpPr txBox="1">
                <a:spLocks noRot="1" noChangeAspect="1" noMove="1" noResize="1" noEditPoints="1" noAdjustHandles="1" noChangeArrowheads="1" noChangeShapeType="1" noTextEdit="1"/>
              </p:cNvSpPr>
              <p:nvPr/>
            </p:nvSpPr>
            <p:spPr>
              <a:xfrm>
                <a:off x="1971783" y="2696570"/>
                <a:ext cx="425116" cy="461665"/>
              </a:xfrm>
              <a:prstGeom prst="rect">
                <a:avLst/>
              </a:prstGeom>
              <a:blipFill>
                <a:blip r:embed="rId1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522248-16D6-7D0B-F8AB-ADDA1DC35993}"/>
                  </a:ext>
                </a:extLst>
              </p:cNvPr>
              <p:cNvSpPr txBox="1"/>
              <p:nvPr/>
            </p:nvSpPr>
            <p:spPr>
              <a:xfrm>
                <a:off x="2807673" y="269657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m:t>
                      </m:r>
                    </m:oMath>
                  </m:oMathPara>
                </a14:m>
                <a:endParaRPr lang="en-IN" sz="2400" dirty="0"/>
              </a:p>
            </p:txBody>
          </p:sp>
        </mc:Choice>
        <mc:Fallback xmlns="">
          <p:sp>
            <p:nvSpPr>
              <p:cNvPr id="10" name="TextBox 9">
                <a:extLst>
                  <a:ext uri="{FF2B5EF4-FFF2-40B4-BE49-F238E27FC236}">
                    <a16:creationId xmlns:a16="http://schemas.microsoft.com/office/drawing/2014/main" id="{59522248-16D6-7D0B-F8AB-ADDA1DC35993}"/>
                  </a:ext>
                </a:extLst>
              </p:cNvPr>
              <p:cNvSpPr txBox="1">
                <a:spLocks noRot="1" noChangeAspect="1" noMove="1" noResize="1" noEditPoints="1" noAdjustHandles="1" noChangeArrowheads="1" noChangeShapeType="1" noTextEdit="1"/>
              </p:cNvSpPr>
              <p:nvPr/>
            </p:nvSpPr>
            <p:spPr>
              <a:xfrm>
                <a:off x="2807673" y="2696570"/>
                <a:ext cx="425116" cy="461665"/>
              </a:xfrm>
              <a:prstGeom prst="rect">
                <a:avLst/>
              </a:prstGeom>
              <a:blipFill>
                <a:blip r:embed="rId15"/>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7684FE-9E0F-47DF-5C11-2D6E4ADF9893}"/>
                  </a:ext>
                </a:extLst>
              </p:cNvPr>
              <p:cNvSpPr txBox="1"/>
              <p:nvPr/>
            </p:nvSpPr>
            <p:spPr>
              <a:xfrm>
                <a:off x="3638305" y="269657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12" name="TextBox 11">
                <a:extLst>
                  <a:ext uri="{FF2B5EF4-FFF2-40B4-BE49-F238E27FC236}">
                    <a16:creationId xmlns:a16="http://schemas.microsoft.com/office/drawing/2014/main" id="{FE7684FE-9E0F-47DF-5C11-2D6E4ADF9893}"/>
                  </a:ext>
                </a:extLst>
              </p:cNvPr>
              <p:cNvSpPr txBox="1">
                <a:spLocks noRot="1" noChangeAspect="1" noMove="1" noResize="1" noEditPoints="1" noAdjustHandles="1" noChangeArrowheads="1" noChangeShapeType="1" noTextEdit="1"/>
              </p:cNvSpPr>
              <p:nvPr/>
            </p:nvSpPr>
            <p:spPr>
              <a:xfrm>
                <a:off x="3638305" y="2696570"/>
                <a:ext cx="425116" cy="461665"/>
              </a:xfrm>
              <a:prstGeom prst="rect">
                <a:avLst/>
              </a:prstGeom>
              <a:blipFill>
                <a:blip r:embed="rId1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F2D3B90-9FB1-DAAC-A288-3211AEBA5DE6}"/>
                  </a:ext>
                </a:extLst>
              </p:cNvPr>
              <p:cNvSpPr txBox="1"/>
              <p:nvPr/>
            </p:nvSpPr>
            <p:spPr>
              <a:xfrm>
                <a:off x="4463680" y="269657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4" name="TextBox 23">
                <a:extLst>
                  <a:ext uri="{FF2B5EF4-FFF2-40B4-BE49-F238E27FC236}">
                    <a16:creationId xmlns:a16="http://schemas.microsoft.com/office/drawing/2014/main" id="{CF2D3B90-9FB1-DAAC-A288-3211AEBA5DE6}"/>
                  </a:ext>
                </a:extLst>
              </p:cNvPr>
              <p:cNvSpPr txBox="1">
                <a:spLocks noRot="1" noChangeAspect="1" noMove="1" noResize="1" noEditPoints="1" noAdjustHandles="1" noChangeArrowheads="1" noChangeShapeType="1" noTextEdit="1"/>
              </p:cNvSpPr>
              <p:nvPr/>
            </p:nvSpPr>
            <p:spPr>
              <a:xfrm>
                <a:off x="4463680" y="2696570"/>
                <a:ext cx="425116" cy="461665"/>
              </a:xfrm>
              <a:prstGeom prst="rect">
                <a:avLst/>
              </a:prstGeom>
              <a:blipFill>
                <a:blip r:embed="rId1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D53FE94-31CE-11D2-58E2-FA080C7AAD71}"/>
                  </a:ext>
                </a:extLst>
              </p:cNvPr>
              <p:cNvSpPr txBox="1"/>
              <p:nvPr/>
            </p:nvSpPr>
            <p:spPr>
              <a:xfrm>
                <a:off x="1971783" y="321471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26" name="TextBox 25">
                <a:extLst>
                  <a:ext uri="{FF2B5EF4-FFF2-40B4-BE49-F238E27FC236}">
                    <a16:creationId xmlns:a16="http://schemas.microsoft.com/office/drawing/2014/main" id="{5D53FE94-31CE-11D2-58E2-FA080C7AAD71}"/>
                  </a:ext>
                </a:extLst>
              </p:cNvPr>
              <p:cNvSpPr txBox="1">
                <a:spLocks noRot="1" noChangeAspect="1" noMove="1" noResize="1" noEditPoints="1" noAdjustHandles="1" noChangeArrowheads="1" noChangeShapeType="1" noTextEdit="1"/>
              </p:cNvSpPr>
              <p:nvPr/>
            </p:nvSpPr>
            <p:spPr>
              <a:xfrm>
                <a:off x="1971783" y="3214710"/>
                <a:ext cx="425116" cy="461665"/>
              </a:xfrm>
              <a:prstGeom prst="rect">
                <a:avLst/>
              </a:prstGeom>
              <a:blipFill>
                <a:blip r:embed="rId18"/>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24470E1-C75F-8309-6D90-E07027E661AA}"/>
                  </a:ext>
                </a:extLst>
              </p:cNvPr>
              <p:cNvSpPr txBox="1"/>
              <p:nvPr/>
            </p:nvSpPr>
            <p:spPr>
              <a:xfrm>
                <a:off x="2807673" y="321471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a:latin typeface="Cambria Math" panose="02040503050406030204" pitchFamily="18" charset="0"/>
                        </a:rPr>
                        <m:t>1</m:t>
                      </m:r>
                    </m:oMath>
                  </m:oMathPara>
                </a14:m>
                <a:endParaRPr lang="en-IN" sz="2400" dirty="0"/>
              </a:p>
            </p:txBody>
          </p:sp>
        </mc:Choice>
        <mc:Fallback xmlns="">
          <p:sp>
            <p:nvSpPr>
              <p:cNvPr id="27" name="TextBox 26">
                <a:extLst>
                  <a:ext uri="{FF2B5EF4-FFF2-40B4-BE49-F238E27FC236}">
                    <a16:creationId xmlns:a16="http://schemas.microsoft.com/office/drawing/2014/main" id="{D24470E1-C75F-8309-6D90-E07027E661AA}"/>
                  </a:ext>
                </a:extLst>
              </p:cNvPr>
              <p:cNvSpPr txBox="1">
                <a:spLocks noRot="1" noChangeAspect="1" noMove="1" noResize="1" noEditPoints="1" noAdjustHandles="1" noChangeArrowheads="1" noChangeShapeType="1" noTextEdit="1"/>
              </p:cNvSpPr>
              <p:nvPr/>
            </p:nvSpPr>
            <p:spPr>
              <a:xfrm>
                <a:off x="2807673" y="3214710"/>
                <a:ext cx="425116" cy="461665"/>
              </a:xfrm>
              <a:prstGeom prst="rect">
                <a:avLst/>
              </a:prstGeom>
              <a:blipFill>
                <a:blip r:embed="rId19"/>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9427D6E-01B4-0B1E-D380-367D08048518}"/>
                  </a:ext>
                </a:extLst>
              </p:cNvPr>
              <p:cNvSpPr txBox="1"/>
              <p:nvPr/>
            </p:nvSpPr>
            <p:spPr>
              <a:xfrm>
                <a:off x="3638305" y="321471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8" name="TextBox 27">
                <a:extLst>
                  <a:ext uri="{FF2B5EF4-FFF2-40B4-BE49-F238E27FC236}">
                    <a16:creationId xmlns:a16="http://schemas.microsoft.com/office/drawing/2014/main" id="{F9427D6E-01B4-0B1E-D380-367D08048518}"/>
                  </a:ext>
                </a:extLst>
              </p:cNvPr>
              <p:cNvSpPr txBox="1">
                <a:spLocks noRot="1" noChangeAspect="1" noMove="1" noResize="1" noEditPoints="1" noAdjustHandles="1" noChangeArrowheads="1" noChangeShapeType="1" noTextEdit="1"/>
              </p:cNvSpPr>
              <p:nvPr/>
            </p:nvSpPr>
            <p:spPr>
              <a:xfrm>
                <a:off x="3638305" y="3214710"/>
                <a:ext cx="425116" cy="461665"/>
              </a:xfrm>
              <a:prstGeom prst="rect">
                <a:avLst/>
              </a:prstGeom>
              <a:blipFill>
                <a:blip r:embed="rId2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0D03376-2522-AB43-3FC5-F57C30F3D614}"/>
                  </a:ext>
                </a:extLst>
              </p:cNvPr>
              <p:cNvSpPr txBox="1"/>
              <p:nvPr/>
            </p:nvSpPr>
            <p:spPr>
              <a:xfrm>
                <a:off x="4463680" y="321471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9" name="TextBox 28">
                <a:extLst>
                  <a:ext uri="{FF2B5EF4-FFF2-40B4-BE49-F238E27FC236}">
                    <a16:creationId xmlns:a16="http://schemas.microsoft.com/office/drawing/2014/main" id="{90D03376-2522-AB43-3FC5-F57C30F3D614}"/>
                  </a:ext>
                </a:extLst>
              </p:cNvPr>
              <p:cNvSpPr txBox="1">
                <a:spLocks noRot="1" noChangeAspect="1" noMove="1" noResize="1" noEditPoints="1" noAdjustHandles="1" noChangeArrowheads="1" noChangeShapeType="1" noTextEdit="1"/>
              </p:cNvSpPr>
              <p:nvPr/>
            </p:nvSpPr>
            <p:spPr>
              <a:xfrm>
                <a:off x="4463680" y="3214710"/>
                <a:ext cx="425116" cy="461665"/>
              </a:xfrm>
              <a:prstGeom prst="rect">
                <a:avLst/>
              </a:prstGeom>
              <a:blipFill>
                <a:blip r:embed="rId21"/>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B292198-2B60-0A90-822D-C0DC8587F196}"/>
                  </a:ext>
                </a:extLst>
              </p:cNvPr>
              <p:cNvSpPr txBox="1"/>
              <p:nvPr/>
            </p:nvSpPr>
            <p:spPr>
              <a:xfrm>
                <a:off x="6094561" y="2696570"/>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24</m:t>
                      </m:r>
                    </m:oMath>
                  </m:oMathPara>
                </a14:m>
                <a:endParaRPr lang="en-IN" sz="2400" dirty="0"/>
              </a:p>
            </p:txBody>
          </p:sp>
        </mc:Choice>
        <mc:Fallback xmlns="">
          <p:sp>
            <p:nvSpPr>
              <p:cNvPr id="30" name="TextBox 29">
                <a:extLst>
                  <a:ext uri="{FF2B5EF4-FFF2-40B4-BE49-F238E27FC236}">
                    <a16:creationId xmlns:a16="http://schemas.microsoft.com/office/drawing/2014/main" id="{2B292198-2B60-0A90-822D-C0DC8587F196}"/>
                  </a:ext>
                </a:extLst>
              </p:cNvPr>
              <p:cNvSpPr txBox="1">
                <a:spLocks noRot="1" noChangeAspect="1" noMove="1" noResize="1" noEditPoints="1" noAdjustHandles="1" noChangeArrowheads="1" noChangeShapeType="1" noTextEdit="1"/>
              </p:cNvSpPr>
              <p:nvPr/>
            </p:nvSpPr>
            <p:spPr>
              <a:xfrm>
                <a:off x="6094561" y="2696570"/>
                <a:ext cx="595035" cy="461665"/>
              </a:xfrm>
              <a:prstGeom prst="rect">
                <a:avLst/>
              </a:prstGeom>
              <a:blipFill>
                <a:blip r:embed="rId22"/>
                <a:stretch>
                  <a:fillRect l="-206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7B7841-293D-6AEE-1324-11EF86219889}"/>
                  </a:ext>
                </a:extLst>
              </p:cNvPr>
              <p:cNvSpPr txBox="1"/>
              <p:nvPr/>
            </p:nvSpPr>
            <p:spPr>
              <a:xfrm>
                <a:off x="6094561" y="3214710"/>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21</m:t>
                      </m:r>
                    </m:oMath>
                  </m:oMathPara>
                </a14:m>
                <a:endParaRPr lang="en-IN" sz="2400" dirty="0"/>
              </a:p>
            </p:txBody>
          </p:sp>
        </mc:Choice>
        <mc:Fallback xmlns="">
          <p:sp>
            <p:nvSpPr>
              <p:cNvPr id="31" name="TextBox 30">
                <a:extLst>
                  <a:ext uri="{FF2B5EF4-FFF2-40B4-BE49-F238E27FC236}">
                    <a16:creationId xmlns:a16="http://schemas.microsoft.com/office/drawing/2014/main" id="{C27B7841-293D-6AEE-1324-11EF86219889}"/>
                  </a:ext>
                </a:extLst>
              </p:cNvPr>
              <p:cNvSpPr txBox="1">
                <a:spLocks noRot="1" noChangeAspect="1" noMove="1" noResize="1" noEditPoints="1" noAdjustHandles="1" noChangeArrowheads="1" noChangeShapeType="1" noTextEdit="1"/>
              </p:cNvSpPr>
              <p:nvPr/>
            </p:nvSpPr>
            <p:spPr>
              <a:xfrm>
                <a:off x="6094561" y="3214710"/>
                <a:ext cx="595035" cy="461665"/>
              </a:xfrm>
              <a:prstGeom prst="rect">
                <a:avLst/>
              </a:prstGeom>
              <a:blipFill>
                <a:blip r:embed="rId23"/>
                <a:stretch>
                  <a:fillRect l="-206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E4DCD1-45F3-5B54-F5DE-62AA8A87841C}"/>
                  </a:ext>
                </a:extLst>
              </p:cNvPr>
              <p:cNvSpPr txBox="1"/>
              <p:nvPr/>
            </p:nvSpPr>
            <p:spPr>
              <a:xfrm>
                <a:off x="5231283" y="2063326"/>
                <a:ext cx="547778"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3</m:t>
                          </m:r>
                        </m:sub>
                      </m:sSub>
                    </m:oMath>
                  </m:oMathPara>
                </a14:m>
                <a:endParaRPr lang="en-IN" sz="2400" dirty="0"/>
              </a:p>
            </p:txBody>
          </p:sp>
        </mc:Choice>
        <mc:Fallback xmlns="">
          <p:sp>
            <p:nvSpPr>
              <p:cNvPr id="11" name="TextBox 10">
                <a:extLst>
                  <a:ext uri="{FF2B5EF4-FFF2-40B4-BE49-F238E27FC236}">
                    <a16:creationId xmlns:a16="http://schemas.microsoft.com/office/drawing/2014/main" id="{BCE4DCD1-45F3-5B54-F5DE-62AA8A87841C}"/>
                  </a:ext>
                </a:extLst>
              </p:cNvPr>
              <p:cNvSpPr txBox="1">
                <a:spLocks noRot="1" noChangeAspect="1" noMove="1" noResize="1" noEditPoints="1" noAdjustHandles="1" noChangeArrowheads="1" noChangeShapeType="1" noTextEdit="1"/>
              </p:cNvSpPr>
              <p:nvPr/>
            </p:nvSpPr>
            <p:spPr>
              <a:xfrm>
                <a:off x="5231283" y="2063326"/>
                <a:ext cx="547778" cy="461665"/>
              </a:xfrm>
              <a:prstGeom prst="rect">
                <a:avLst/>
              </a:prstGeom>
              <a:blipFill>
                <a:blip r:embed="rId24"/>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9B80AB0-4CC5-B2A5-51D4-33C9B54249AB}"/>
                  </a:ext>
                </a:extLst>
              </p:cNvPr>
              <p:cNvSpPr txBox="1"/>
              <p:nvPr/>
            </p:nvSpPr>
            <p:spPr>
              <a:xfrm>
                <a:off x="5292614" y="269657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3" name="TextBox 12">
                <a:extLst>
                  <a:ext uri="{FF2B5EF4-FFF2-40B4-BE49-F238E27FC236}">
                    <a16:creationId xmlns:a16="http://schemas.microsoft.com/office/drawing/2014/main" id="{79B80AB0-4CC5-B2A5-51D4-33C9B54249AB}"/>
                  </a:ext>
                </a:extLst>
              </p:cNvPr>
              <p:cNvSpPr txBox="1">
                <a:spLocks noRot="1" noChangeAspect="1" noMove="1" noResize="1" noEditPoints="1" noAdjustHandles="1" noChangeArrowheads="1" noChangeShapeType="1" noTextEdit="1"/>
              </p:cNvSpPr>
              <p:nvPr/>
            </p:nvSpPr>
            <p:spPr>
              <a:xfrm>
                <a:off x="5292614" y="2696570"/>
                <a:ext cx="425116" cy="461665"/>
              </a:xfrm>
              <a:prstGeom prst="rect">
                <a:avLst/>
              </a:prstGeom>
              <a:blipFill>
                <a:blip r:embed="rId2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610D871-3606-237E-37FA-04F1FB738FB8}"/>
                  </a:ext>
                </a:extLst>
              </p:cNvPr>
              <p:cNvSpPr txBox="1"/>
              <p:nvPr/>
            </p:nvSpPr>
            <p:spPr>
              <a:xfrm>
                <a:off x="5292614" y="321471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6" name="TextBox 35">
                <a:extLst>
                  <a:ext uri="{FF2B5EF4-FFF2-40B4-BE49-F238E27FC236}">
                    <a16:creationId xmlns:a16="http://schemas.microsoft.com/office/drawing/2014/main" id="{4610D871-3606-237E-37FA-04F1FB738FB8}"/>
                  </a:ext>
                </a:extLst>
              </p:cNvPr>
              <p:cNvSpPr txBox="1">
                <a:spLocks noRot="1" noChangeAspect="1" noMove="1" noResize="1" noEditPoints="1" noAdjustHandles="1" noChangeArrowheads="1" noChangeShapeType="1" noTextEdit="1"/>
              </p:cNvSpPr>
              <p:nvPr/>
            </p:nvSpPr>
            <p:spPr>
              <a:xfrm>
                <a:off x="5292614" y="3214710"/>
                <a:ext cx="425116" cy="461665"/>
              </a:xfrm>
              <a:prstGeom prst="rect">
                <a:avLst/>
              </a:prstGeom>
              <a:blipFill>
                <a:blip r:embed="rId2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4185422-8C90-38AD-4525-D01CD45E12F4}"/>
                  </a:ext>
                </a:extLst>
              </p:cNvPr>
              <p:cNvSpPr txBox="1"/>
              <p:nvPr/>
            </p:nvSpPr>
            <p:spPr>
              <a:xfrm>
                <a:off x="1031572" y="3704824"/>
                <a:ext cx="547778"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3</m:t>
                          </m:r>
                        </m:sub>
                      </m:sSub>
                    </m:oMath>
                  </m:oMathPara>
                </a14:m>
                <a:endParaRPr lang="en-IN" sz="2400" dirty="0"/>
              </a:p>
            </p:txBody>
          </p:sp>
        </mc:Choice>
        <mc:Fallback xmlns="">
          <p:sp>
            <p:nvSpPr>
              <p:cNvPr id="43" name="TextBox 42">
                <a:extLst>
                  <a:ext uri="{FF2B5EF4-FFF2-40B4-BE49-F238E27FC236}">
                    <a16:creationId xmlns:a16="http://schemas.microsoft.com/office/drawing/2014/main" id="{44185422-8C90-38AD-4525-D01CD45E12F4}"/>
                  </a:ext>
                </a:extLst>
              </p:cNvPr>
              <p:cNvSpPr txBox="1">
                <a:spLocks noRot="1" noChangeAspect="1" noMove="1" noResize="1" noEditPoints="1" noAdjustHandles="1" noChangeArrowheads="1" noChangeShapeType="1" noTextEdit="1"/>
              </p:cNvSpPr>
              <p:nvPr/>
            </p:nvSpPr>
            <p:spPr>
              <a:xfrm>
                <a:off x="1031572" y="3704824"/>
                <a:ext cx="547778" cy="461665"/>
              </a:xfrm>
              <a:prstGeom prst="rect">
                <a:avLst/>
              </a:prstGeom>
              <a:blipFill>
                <a:blip r:embed="rId27"/>
                <a:stretch>
                  <a:fillRect l="-2222"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BBA8F0B-FCA7-8CB6-9185-AF5ECCBBE042}"/>
                  </a:ext>
                </a:extLst>
              </p:cNvPr>
              <p:cNvSpPr txBox="1"/>
              <p:nvPr/>
            </p:nvSpPr>
            <p:spPr>
              <a:xfrm>
                <a:off x="321466" y="370482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44" name="TextBox 43">
                <a:extLst>
                  <a:ext uri="{FF2B5EF4-FFF2-40B4-BE49-F238E27FC236}">
                    <a16:creationId xmlns:a16="http://schemas.microsoft.com/office/drawing/2014/main" id="{9BBA8F0B-FCA7-8CB6-9185-AF5ECCBBE042}"/>
                  </a:ext>
                </a:extLst>
              </p:cNvPr>
              <p:cNvSpPr txBox="1">
                <a:spLocks noRot="1" noChangeAspect="1" noMove="1" noResize="1" noEditPoints="1" noAdjustHandles="1" noChangeArrowheads="1" noChangeShapeType="1" noTextEdit="1"/>
              </p:cNvSpPr>
              <p:nvPr/>
            </p:nvSpPr>
            <p:spPr>
              <a:xfrm>
                <a:off x="321466" y="3704824"/>
                <a:ext cx="425116" cy="461665"/>
              </a:xfrm>
              <a:prstGeom prst="rect">
                <a:avLst/>
              </a:prstGeom>
              <a:blipFill>
                <a:blip r:embed="rId28"/>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A2D75F1-2138-FE4C-D7D6-74FA1C1F689A}"/>
                  </a:ext>
                </a:extLst>
              </p:cNvPr>
              <p:cNvSpPr txBox="1"/>
              <p:nvPr/>
            </p:nvSpPr>
            <p:spPr>
              <a:xfrm>
                <a:off x="1971783" y="370482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45" name="TextBox 44">
                <a:extLst>
                  <a:ext uri="{FF2B5EF4-FFF2-40B4-BE49-F238E27FC236}">
                    <a16:creationId xmlns:a16="http://schemas.microsoft.com/office/drawing/2014/main" id="{DA2D75F1-2138-FE4C-D7D6-74FA1C1F689A}"/>
                  </a:ext>
                </a:extLst>
              </p:cNvPr>
              <p:cNvSpPr txBox="1">
                <a:spLocks noRot="1" noChangeAspect="1" noMove="1" noResize="1" noEditPoints="1" noAdjustHandles="1" noChangeArrowheads="1" noChangeShapeType="1" noTextEdit="1"/>
              </p:cNvSpPr>
              <p:nvPr/>
            </p:nvSpPr>
            <p:spPr>
              <a:xfrm>
                <a:off x="1971783" y="3704824"/>
                <a:ext cx="425116" cy="461665"/>
              </a:xfrm>
              <a:prstGeom prst="rect">
                <a:avLst/>
              </a:prstGeom>
              <a:blipFill>
                <a:blip r:embed="rId2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5619E0D-B256-7972-7967-1520E567669D}"/>
                  </a:ext>
                </a:extLst>
              </p:cNvPr>
              <p:cNvSpPr txBox="1"/>
              <p:nvPr/>
            </p:nvSpPr>
            <p:spPr>
              <a:xfrm>
                <a:off x="2807673" y="370482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a:latin typeface="Cambria Math" panose="02040503050406030204" pitchFamily="18" charset="0"/>
                        </a:rPr>
                        <m:t>1</m:t>
                      </m:r>
                    </m:oMath>
                  </m:oMathPara>
                </a14:m>
                <a:endParaRPr lang="en-IN" sz="2400" dirty="0"/>
              </a:p>
            </p:txBody>
          </p:sp>
        </mc:Choice>
        <mc:Fallback xmlns="">
          <p:sp>
            <p:nvSpPr>
              <p:cNvPr id="46" name="TextBox 45">
                <a:extLst>
                  <a:ext uri="{FF2B5EF4-FFF2-40B4-BE49-F238E27FC236}">
                    <a16:creationId xmlns:a16="http://schemas.microsoft.com/office/drawing/2014/main" id="{C5619E0D-B256-7972-7967-1520E567669D}"/>
                  </a:ext>
                </a:extLst>
              </p:cNvPr>
              <p:cNvSpPr txBox="1">
                <a:spLocks noRot="1" noChangeAspect="1" noMove="1" noResize="1" noEditPoints="1" noAdjustHandles="1" noChangeArrowheads="1" noChangeShapeType="1" noTextEdit="1"/>
              </p:cNvSpPr>
              <p:nvPr/>
            </p:nvSpPr>
            <p:spPr>
              <a:xfrm>
                <a:off x="2807673" y="3704824"/>
                <a:ext cx="425116" cy="461665"/>
              </a:xfrm>
              <a:prstGeom prst="rect">
                <a:avLst/>
              </a:prstGeom>
              <a:blipFill>
                <a:blip r:embed="rId30"/>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862DBB5-CEC4-0937-3EB3-00EDE95D3254}"/>
                  </a:ext>
                </a:extLst>
              </p:cNvPr>
              <p:cNvSpPr txBox="1"/>
              <p:nvPr/>
            </p:nvSpPr>
            <p:spPr>
              <a:xfrm>
                <a:off x="3638305" y="370482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47" name="TextBox 46">
                <a:extLst>
                  <a:ext uri="{FF2B5EF4-FFF2-40B4-BE49-F238E27FC236}">
                    <a16:creationId xmlns:a16="http://schemas.microsoft.com/office/drawing/2014/main" id="{5862DBB5-CEC4-0937-3EB3-00EDE95D3254}"/>
                  </a:ext>
                </a:extLst>
              </p:cNvPr>
              <p:cNvSpPr txBox="1">
                <a:spLocks noRot="1" noChangeAspect="1" noMove="1" noResize="1" noEditPoints="1" noAdjustHandles="1" noChangeArrowheads="1" noChangeShapeType="1" noTextEdit="1"/>
              </p:cNvSpPr>
              <p:nvPr/>
            </p:nvSpPr>
            <p:spPr>
              <a:xfrm>
                <a:off x="3638305" y="3704824"/>
                <a:ext cx="425116" cy="461665"/>
              </a:xfrm>
              <a:prstGeom prst="rect">
                <a:avLst/>
              </a:prstGeom>
              <a:blipFill>
                <a:blip r:embed="rId31"/>
                <a:stretch>
                  <a:fillRect l="-2857"/>
                </a:stretch>
              </a:blipFill>
            </p:spPr>
            <p:txBody>
              <a:bodyPr/>
              <a:lstStyle/>
              <a:p>
                <a:r>
                  <a:rPr lang="en-IN">
                    <a:noFill/>
                  </a:rPr>
                  <a:t> </a:t>
                </a:r>
              </a:p>
            </p:txBody>
          </p:sp>
        </mc:Fallback>
      </mc:AlternateContent>
      <p:sp>
        <p:nvSpPr>
          <p:cNvPr id="48" name="TextBox 47">
            <a:extLst>
              <a:ext uri="{FF2B5EF4-FFF2-40B4-BE49-F238E27FC236}">
                <a16:creationId xmlns:a16="http://schemas.microsoft.com/office/drawing/2014/main" id="{AB5B88DC-0A1A-7D4C-E15D-37FF189474CD}"/>
              </a:ext>
            </a:extLst>
          </p:cNvPr>
          <p:cNvSpPr txBox="1"/>
          <p:nvPr/>
        </p:nvSpPr>
        <p:spPr>
          <a:xfrm>
            <a:off x="4507762" y="3704824"/>
            <a:ext cx="336952" cy="461665"/>
          </a:xfrm>
          <a:prstGeom prst="rect">
            <a:avLst/>
          </a:prstGeom>
          <a:noFill/>
        </p:spPr>
        <p:txBody>
          <a:bodyPr wrap="none" rtlCol="0">
            <a:spAutoFit/>
          </a:bodyPr>
          <a:lstStyle/>
          <a:p>
            <a:pPr algn="ctr"/>
            <a:r>
              <a:rPr lang="en-US" sz="2400" dirty="0"/>
              <a:t>0</a:t>
            </a:r>
            <a:endParaRPr lang="en-IN" sz="2400"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8A185AC-87A2-0C77-CEF8-7F8D9D986269}"/>
                  </a:ext>
                </a:extLst>
              </p:cNvPr>
              <p:cNvSpPr txBox="1"/>
              <p:nvPr/>
            </p:nvSpPr>
            <p:spPr>
              <a:xfrm>
                <a:off x="6179520" y="370482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9</m:t>
                      </m:r>
                    </m:oMath>
                  </m:oMathPara>
                </a14:m>
                <a:endParaRPr lang="en-IN" sz="2400" dirty="0"/>
              </a:p>
            </p:txBody>
          </p:sp>
        </mc:Choice>
        <mc:Fallback xmlns="">
          <p:sp>
            <p:nvSpPr>
              <p:cNvPr id="49" name="TextBox 48">
                <a:extLst>
                  <a:ext uri="{FF2B5EF4-FFF2-40B4-BE49-F238E27FC236}">
                    <a16:creationId xmlns:a16="http://schemas.microsoft.com/office/drawing/2014/main" id="{88A185AC-87A2-0C77-CEF8-7F8D9D986269}"/>
                  </a:ext>
                </a:extLst>
              </p:cNvPr>
              <p:cNvSpPr txBox="1">
                <a:spLocks noRot="1" noChangeAspect="1" noMove="1" noResize="1" noEditPoints="1" noAdjustHandles="1" noChangeArrowheads="1" noChangeShapeType="1" noTextEdit="1"/>
              </p:cNvSpPr>
              <p:nvPr/>
            </p:nvSpPr>
            <p:spPr>
              <a:xfrm>
                <a:off x="6179520" y="3704824"/>
                <a:ext cx="425116" cy="461665"/>
              </a:xfrm>
              <a:prstGeom prst="rect">
                <a:avLst/>
              </a:prstGeom>
              <a:blipFill>
                <a:blip r:embed="rId32"/>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8AF8271-DAF8-5CBD-33EC-DF6B772AC6E7}"/>
                  </a:ext>
                </a:extLst>
              </p:cNvPr>
              <p:cNvSpPr txBox="1"/>
              <p:nvPr/>
            </p:nvSpPr>
            <p:spPr>
              <a:xfrm>
                <a:off x="5292614" y="370482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50" name="TextBox 49">
                <a:extLst>
                  <a:ext uri="{FF2B5EF4-FFF2-40B4-BE49-F238E27FC236}">
                    <a16:creationId xmlns:a16="http://schemas.microsoft.com/office/drawing/2014/main" id="{D8AF8271-DAF8-5CBD-33EC-DF6B772AC6E7}"/>
                  </a:ext>
                </a:extLst>
              </p:cNvPr>
              <p:cNvSpPr txBox="1">
                <a:spLocks noRot="1" noChangeAspect="1" noMove="1" noResize="1" noEditPoints="1" noAdjustHandles="1" noChangeArrowheads="1" noChangeShapeType="1" noTextEdit="1"/>
              </p:cNvSpPr>
              <p:nvPr/>
            </p:nvSpPr>
            <p:spPr>
              <a:xfrm>
                <a:off x="5292614" y="3704824"/>
                <a:ext cx="425116" cy="461665"/>
              </a:xfrm>
              <a:prstGeom prst="rect">
                <a:avLst/>
              </a:prstGeom>
              <a:blipFill>
                <a:blip r:embed="rId33"/>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13406C3-294D-5559-2C49-029653B0D49B}"/>
                  </a:ext>
                </a:extLst>
              </p:cNvPr>
              <p:cNvSpPr txBox="1"/>
              <p:nvPr/>
            </p:nvSpPr>
            <p:spPr>
              <a:xfrm>
                <a:off x="1971783" y="1545127"/>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m:t>
                      </m:r>
                    </m:oMath>
                  </m:oMathPara>
                </a14:m>
                <a:endParaRPr lang="en-IN" sz="2400" dirty="0"/>
              </a:p>
            </p:txBody>
          </p:sp>
        </mc:Choice>
        <mc:Fallback xmlns="">
          <p:sp>
            <p:nvSpPr>
              <p:cNvPr id="53" name="TextBox 52">
                <a:extLst>
                  <a:ext uri="{FF2B5EF4-FFF2-40B4-BE49-F238E27FC236}">
                    <a16:creationId xmlns:a16="http://schemas.microsoft.com/office/drawing/2014/main" id="{013406C3-294D-5559-2C49-029653B0D49B}"/>
                  </a:ext>
                </a:extLst>
              </p:cNvPr>
              <p:cNvSpPr txBox="1">
                <a:spLocks noRot="1" noChangeAspect="1" noMove="1" noResize="1" noEditPoints="1" noAdjustHandles="1" noChangeArrowheads="1" noChangeShapeType="1" noTextEdit="1"/>
              </p:cNvSpPr>
              <p:nvPr/>
            </p:nvSpPr>
            <p:spPr>
              <a:xfrm>
                <a:off x="1971783" y="1545127"/>
                <a:ext cx="425116" cy="461665"/>
              </a:xfrm>
              <a:prstGeom prst="rect">
                <a:avLst/>
              </a:prstGeom>
              <a:blipFill>
                <a:blip r:embed="rId3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32ED1F0-E016-5B7F-54B7-2A68A2C58FAB}"/>
                  </a:ext>
                </a:extLst>
              </p:cNvPr>
              <p:cNvSpPr txBox="1"/>
              <p:nvPr/>
            </p:nvSpPr>
            <p:spPr>
              <a:xfrm>
                <a:off x="2807673" y="1545127"/>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5</m:t>
                      </m:r>
                    </m:oMath>
                  </m:oMathPara>
                </a14:m>
                <a:endParaRPr lang="en-IN" sz="2400" dirty="0"/>
              </a:p>
            </p:txBody>
          </p:sp>
        </mc:Choice>
        <mc:Fallback xmlns="">
          <p:sp>
            <p:nvSpPr>
              <p:cNvPr id="54" name="TextBox 53">
                <a:extLst>
                  <a:ext uri="{FF2B5EF4-FFF2-40B4-BE49-F238E27FC236}">
                    <a16:creationId xmlns:a16="http://schemas.microsoft.com/office/drawing/2014/main" id="{732ED1F0-E016-5B7F-54B7-2A68A2C58FAB}"/>
                  </a:ext>
                </a:extLst>
              </p:cNvPr>
              <p:cNvSpPr txBox="1">
                <a:spLocks noRot="1" noChangeAspect="1" noMove="1" noResize="1" noEditPoints="1" noAdjustHandles="1" noChangeArrowheads="1" noChangeShapeType="1" noTextEdit="1"/>
              </p:cNvSpPr>
              <p:nvPr/>
            </p:nvSpPr>
            <p:spPr>
              <a:xfrm>
                <a:off x="2807673" y="1545127"/>
                <a:ext cx="425116" cy="461665"/>
              </a:xfrm>
              <a:prstGeom prst="rect">
                <a:avLst/>
              </a:prstGeom>
              <a:blipFill>
                <a:blip r:embed="rId35"/>
                <a:stretch>
                  <a:fillRect l="-579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91A433D-045F-E16E-1689-C1EBB7279A9E}"/>
                  </a:ext>
                </a:extLst>
              </p:cNvPr>
              <p:cNvSpPr txBox="1"/>
              <p:nvPr/>
            </p:nvSpPr>
            <p:spPr>
              <a:xfrm>
                <a:off x="3638305" y="1545127"/>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5" name="TextBox 54">
                <a:extLst>
                  <a:ext uri="{FF2B5EF4-FFF2-40B4-BE49-F238E27FC236}">
                    <a16:creationId xmlns:a16="http://schemas.microsoft.com/office/drawing/2014/main" id="{C91A433D-045F-E16E-1689-C1EBB7279A9E}"/>
                  </a:ext>
                </a:extLst>
              </p:cNvPr>
              <p:cNvSpPr txBox="1">
                <a:spLocks noRot="1" noChangeAspect="1" noMove="1" noResize="1" noEditPoints="1" noAdjustHandles="1" noChangeArrowheads="1" noChangeShapeType="1" noTextEdit="1"/>
              </p:cNvSpPr>
              <p:nvPr/>
            </p:nvSpPr>
            <p:spPr>
              <a:xfrm>
                <a:off x="3638305" y="1545127"/>
                <a:ext cx="425116" cy="461665"/>
              </a:xfrm>
              <a:prstGeom prst="rect">
                <a:avLst/>
              </a:prstGeom>
              <a:blipFill>
                <a:blip r:embed="rId3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8D69439-BD62-09CF-94EC-A83E7C37B57E}"/>
                  </a:ext>
                </a:extLst>
              </p:cNvPr>
              <p:cNvSpPr txBox="1"/>
              <p:nvPr/>
            </p:nvSpPr>
            <p:spPr>
              <a:xfrm>
                <a:off x="4463679" y="1545127"/>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6" name="TextBox 55">
                <a:extLst>
                  <a:ext uri="{FF2B5EF4-FFF2-40B4-BE49-F238E27FC236}">
                    <a16:creationId xmlns:a16="http://schemas.microsoft.com/office/drawing/2014/main" id="{18D69439-BD62-09CF-94EC-A83E7C37B57E}"/>
                  </a:ext>
                </a:extLst>
              </p:cNvPr>
              <p:cNvSpPr txBox="1">
                <a:spLocks noRot="1" noChangeAspect="1" noMove="1" noResize="1" noEditPoints="1" noAdjustHandles="1" noChangeArrowheads="1" noChangeShapeType="1" noTextEdit="1"/>
              </p:cNvSpPr>
              <p:nvPr/>
            </p:nvSpPr>
            <p:spPr>
              <a:xfrm>
                <a:off x="4463679" y="1545127"/>
                <a:ext cx="425116" cy="461665"/>
              </a:xfrm>
              <a:prstGeom prst="rect">
                <a:avLst/>
              </a:prstGeom>
              <a:blipFill>
                <a:blip r:embed="rId3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5DB0140-E3CC-AE24-EDA1-30AF60A2D206}"/>
                  </a:ext>
                </a:extLst>
              </p:cNvPr>
              <p:cNvSpPr txBox="1"/>
              <p:nvPr/>
            </p:nvSpPr>
            <p:spPr>
              <a:xfrm>
                <a:off x="5292614" y="1545127"/>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8" name="TextBox 57">
                <a:extLst>
                  <a:ext uri="{FF2B5EF4-FFF2-40B4-BE49-F238E27FC236}">
                    <a16:creationId xmlns:a16="http://schemas.microsoft.com/office/drawing/2014/main" id="{B5DB0140-E3CC-AE24-EDA1-30AF60A2D206}"/>
                  </a:ext>
                </a:extLst>
              </p:cNvPr>
              <p:cNvSpPr txBox="1">
                <a:spLocks noRot="1" noChangeAspect="1" noMove="1" noResize="1" noEditPoints="1" noAdjustHandles="1" noChangeArrowheads="1" noChangeShapeType="1" noTextEdit="1"/>
              </p:cNvSpPr>
              <p:nvPr/>
            </p:nvSpPr>
            <p:spPr>
              <a:xfrm>
                <a:off x="5292614" y="1545127"/>
                <a:ext cx="425116" cy="461665"/>
              </a:xfrm>
              <a:prstGeom prst="rect">
                <a:avLst/>
              </a:prstGeom>
              <a:blipFill>
                <a:blip r:embed="rId38"/>
                <a:stretch>
                  <a:fillRect l="-2857"/>
                </a:stretch>
              </a:blipFill>
            </p:spPr>
            <p:txBody>
              <a:bodyPr/>
              <a:lstStyle/>
              <a:p>
                <a:r>
                  <a:rPr lang="en-IN">
                    <a:noFill/>
                  </a:rPr>
                  <a:t> </a:t>
                </a:r>
              </a:p>
            </p:txBody>
          </p:sp>
        </mc:Fallback>
      </mc:AlternateContent>
      <p:cxnSp>
        <p:nvCxnSpPr>
          <p:cNvPr id="59" name="Straight Connector 58">
            <a:extLst>
              <a:ext uri="{FF2B5EF4-FFF2-40B4-BE49-F238E27FC236}">
                <a16:creationId xmlns:a16="http://schemas.microsoft.com/office/drawing/2014/main" id="{78F7A468-1723-8EC2-A199-852DBC7FEA6C}"/>
              </a:ext>
            </a:extLst>
          </p:cNvPr>
          <p:cNvCxnSpPr>
            <a:cxnSpLocks/>
          </p:cNvCxnSpPr>
          <p:nvPr/>
        </p:nvCxnSpPr>
        <p:spPr>
          <a:xfrm>
            <a:off x="161604" y="4231217"/>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D3A75F3-B342-1933-12AF-F8A9DEE5E67A}"/>
                  </a:ext>
                </a:extLst>
              </p:cNvPr>
              <p:cNvSpPr txBox="1"/>
              <p:nvPr/>
            </p:nvSpPr>
            <p:spPr>
              <a:xfrm>
                <a:off x="1031572" y="4321805"/>
                <a:ext cx="550087"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𝒁</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60" name="TextBox 59">
                <a:extLst>
                  <a:ext uri="{FF2B5EF4-FFF2-40B4-BE49-F238E27FC236}">
                    <a16:creationId xmlns:a16="http://schemas.microsoft.com/office/drawing/2014/main" id="{CD3A75F3-B342-1933-12AF-F8A9DEE5E67A}"/>
                  </a:ext>
                </a:extLst>
              </p:cNvPr>
              <p:cNvSpPr txBox="1">
                <a:spLocks noRot="1" noChangeAspect="1" noMove="1" noResize="1" noEditPoints="1" noAdjustHandles="1" noChangeArrowheads="1" noChangeShapeType="1" noTextEdit="1"/>
              </p:cNvSpPr>
              <p:nvPr/>
            </p:nvSpPr>
            <p:spPr>
              <a:xfrm>
                <a:off x="1031572" y="4321805"/>
                <a:ext cx="550087" cy="496674"/>
              </a:xfrm>
              <a:prstGeom prst="rect">
                <a:avLst/>
              </a:prstGeom>
              <a:blipFill>
                <a:blip r:embed="rId39"/>
                <a:stretch>
                  <a:fillRect l="-2222"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E77946B-E23B-4E04-5531-D12D44687567}"/>
                  </a:ext>
                </a:extLst>
              </p:cNvPr>
              <p:cNvSpPr txBox="1"/>
              <p:nvPr/>
            </p:nvSpPr>
            <p:spPr>
              <a:xfrm>
                <a:off x="1971783" y="435681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61" name="TextBox 60">
                <a:extLst>
                  <a:ext uri="{FF2B5EF4-FFF2-40B4-BE49-F238E27FC236}">
                    <a16:creationId xmlns:a16="http://schemas.microsoft.com/office/drawing/2014/main" id="{5E77946B-E23B-4E04-5531-D12D44687567}"/>
                  </a:ext>
                </a:extLst>
              </p:cNvPr>
              <p:cNvSpPr txBox="1">
                <a:spLocks noRot="1" noChangeAspect="1" noMove="1" noResize="1" noEditPoints="1" noAdjustHandles="1" noChangeArrowheads="1" noChangeShapeType="1" noTextEdit="1"/>
              </p:cNvSpPr>
              <p:nvPr/>
            </p:nvSpPr>
            <p:spPr>
              <a:xfrm>
                <a:off x="1971783" y="4356814"/>
                <a:ext cx="425116" cy="461665"/>
              </a:xfrm>
              <a:prstGeom prst="rect">
                <a:avLst/>
              </a:prstGeom>
              <a:blipFill>
                <a:blip r:embed="rId4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8D9C065-0970-15E1-4D4F-7B6CB29FF1AF}"/>
                  </a:ext>
                </a:extLst>
              </p:cNvPr>
              <p:cNvSpPr txBox="1"/>
              <p:nvPr/>
            </p:nvSpPr>
            <p:spPr>
              <a:xfrm>
                <a:off x="2807673" y="433931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0</m:t>
                      </m:r>
                    </m:oMath>
                  </m:oMathPara>
                </a14:m>
                <a:endParaRPr lang="en-IN" sz="2400" dirty="0"/>
              </a:p>
            </p:txBody>
          </p:sp>
        </mc:Choice>
        <mc:Fallback xmlns="">
          <p:sp>
            <p:nvSpPr>
              <p:cNvPr id="62" name="TextBox 61">
                <a:extLst>
                  <a:ext uri="{FF2B5EF4-FFF2-40B4-BE49-F238E27FC236}">
                    <a16:creationId xmlns:a16="http://schemas.microsoft.com/office/drawing/2014/main" id="{B8D9C065-0970-15E1-4D4F-7B6CB29FF1AF}"/>
                  </a:ext>
                </a:extLst>
              </p:cNvPr>
              <p:cNvSpPr txBox="1">
                <a:spLocks noRot="1" noChangeAspect="1" noMove="1" noResize="1" noEditPoints="1" noAdjustHandles="1" noChangeArrowheads="1" noChangeShapeType="1" noTextEdit="1"/>
              </p:cNvSpPr>
              <p:nvPr/>
            </p:nvSpPr>
            <p:spPr>
              <a:xfrm>
                <a:off x="2807673" y="4339310"/>
                <a:ext cx="425116" cy="461665"/>
              </a:xfrm>
              <a:prstGeom prst="rect">
                <a:avLst/>
              </a:prstGeom>
              <a:blipFill>
                <a:blip r:embed="rId41"/>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FD02728-C03E-0B27-D8AE-763F5F858F60}"/>
                  </a:ext>
                </a:extLst>
              </p:cNvPr>
              <p:cNvSpPr txBox="1"/>
              <p:nvPr/>
            </p:nvSpPr>
            <p:spPr>
              <a:xfrm>
                <a:off x="3638305" y="433931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63" name="TextBox 62">
                <a:extLst>
                  <a:ext uri="{FF2B5EF4-FFF2-40B4-BE49-F238E27FC236}">
                    <a16:creationId xmlns:a16="http://schemas.microsoft.com/office/drawing/2014/main" id="{7FD02728-C03E-0B27-D8AE-763F5F858F60}"/>
                  </a:ext>
                </a:extLst>
              </p:cNvPr>
              <p:cNvSpPr txBox="1">
                <a:spLocks noRot="1" noChangeAspect="1" noMove="1" noResize="1" noEditPoints="1" noAdjustHandles="1" noChangeArrowheads="1" noChangeShapeType="1" noTextEdit="1"/>
              </p:cNvSpPr>
              <p:nvPr/>
            </p:nvSpPr>
            <p:spPr>
              <a:xfrm>
                <a:off x="3638305" y="4339310"/>
                <a:ext cx="425116" cy="461665"/>
              </a:xfrm>
              <a:prstGeom prst="rect">
                <a:avLst/>
              </a:prstGeom>
              <a:blipFill>
                <a:blip r:embed="rId42"/>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06D3F89-5C61-869E-095E-49765A251834}"/>
                  </a:ext>
                </a:extLst>
              </p:cNvPr>
              <p:cNvSpPr txBox="1"/>
              <p:nvPr/>
            </p:nvSpPr>
            <p:spPr>
              <a:xfrm>
                <a:off x="4507762" y="433931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64" name="TextBox 63">
                <a:extLst>
                  <a:ext uri="{FF2B5EF4-FFF2-40B4-BE49-F238E27FC236}">
                    <a16:creationId xmlns:a16="http://schemas.microsoft.com/office/drawing/2014/main" id="{706D3F89-5C61-869E-095E-49765A251834}"/>
                  </a:ext>
                </a:extLst>
              </p:cNvPr>
              <p:cNvSpPr txBox="1">
                <a:spLocks noRot="1" noChangeAspect="1" noMove="1" noResize="1" noEditPoints="1" noAdjustHandles="1" noChangeArrowheads="1" noChangeShapeType="1" noTextEdit="1"/>
              </p:cNvSpPr>
              <p:nvPr/>
            </p:nvSpPr>
            <p:spPr>
              <a:xfrm>
                <a:off x="4507762" y="4339310"/>
                <a:ext cx="425116" cy="461665"/>
              </a:xfrm>
              <a:prstGeom prst="rect">
                <a:avLst/>
              </a:prstGeom>
              <a:blipFill>
                <a:blip r:embed="rId43"/>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3F40FC7-7EFC-D732-E2A1-A1633AEAFEC6}"/>
                  </a:ext>
                </a:extLst>
              </p:cNvPr>
              <p:cNvSpPr txBox="1"/>
              <p:nvPr/>
            </p:nvSpPr>
            <p:spPr>
              <a:xfrm>
                <a:off x="6165092" y="4339309"/>
                <a:ext cx="439544"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1" i="1" smtClean="0">
                          <a:solidFill>
                            <a:srgbClr val="C00000"/>
                          </a:solidFill>
                          <a:effectLst/>
                          <a:latin typeface="Cambria Math" panose="02040503050406030204" pitchFamily="18" charset="0"/>
                        </a:rPr>
                        <m:t>𝟎</m:t>
                      </m:r>
                    </m:oMath>
                  </m:oMathPara>
                </a14:m>
                <a:endParaRPr lang="en-IN" sz="2400" b="1" dirty="0">
                  <a:solidFill>
                    <a:srgbClr val="C00000"/>
                  </a:solidFill>
                  <a:effectLst/>
                </a:endParaRPr>
              </a:p>
            </p:txBody>
          </p:sp>
        </mc:Choice>
        <mc:Fallback xmlns="">
          <p:sp>
            <p:nvSpPr>
              <p:cNvPr id="65" name="TextBox 64">
                <a:extLst>
                  <a:ext uri="{FF2B5EF4-FFF2-40B4-BE49-F238E27FC236}">
                    <a16:creationId xmlns:a16="http://schemas.microsoft.com/office/drawing/2014/main" id="{03F40FC7-7EFC-D732-E2A1-A1633AEAFEC6}"/>
                  </a:ext>
                </a:extLst>
              </p:cNvPr>
              <p:cNvSpPr txBox="1">
                <a:spLocks noRot="1" noChangeAspect="1" noMove="1" noResize="1" noEditPoints="1" noAdjustHandles="1" noChangeArrowheads="1" noChangeShapeType="1" noTextEdit="1"/>
              </p:cNvSpPr>
              <p:nvPr/>
            </p:nvSpPr>
            <p:spPr>
              <a:xfrm>
                <a:off x="6165092" y="4339309"/>
                <a:ext cx="439544" cy="461665"/>
              </a:xfrm>
              <a:prstGeom prst="rect">
                <a:avLst/>
              </a:prstGeom>
              <a:blipFill>
                <a:blip r:embed="rId44"/>
                <a:stretch>
                  <a:fillRect l="-277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C7910DE-E430-8A63-2351-D0F4B1511EAA}"/>
                  </a:ext>
                </a:extLst>
              </p:cNvPr>
              <p:cNvSpPr txBox="1"/>
              <p:nvPr/>
            </p:nvSpPr>
            <p:spPr>
              <a:xfrm>
                <a:off x="5292614" y="4339309"/>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66" name="TextBox 65">
                <a:extLst>
                  <a:ext uri="{FF2B5EF4-FFF2-40B4-BE49-F238E27FC236}">
                    <a16:creationId xmlns:a16="http://schemas.microsoft.com/office/drawing/2014/main" id="{2C7910DE-E430-8A63-2351-D0F4B1511EAA}"/>
                  </a:ext>
                </a:extLst>
              </p:cNvPr>
              <p:cNvSpPr txBox="1">
                <a:spLocks noRot="1" noChangeAspect="1" noMove="1" noResize="1" noEditPoints="1" noAdjustHandles="1" noChangeArrowheads="1" noChangeShapeType="1" noTextEdit="1"/>
              </p:cNvSpPr>
              <p:nvPr/>
            </p:nvSpPr>
            <p:spPr>
              <a:xfrm>
                <a:off x="5292614" y="4339309"/>
                <a:ext cx="425116" cy="461665"/>
              </a:xfrm>
              <a:prstGeom prst="rect">
                <a:avLst/>
              </a:prstGeom>
              <a:blipFill>
                <a:blip r:embed="rId4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540E135-B865-1E01-86DA-405027ADDD68}"/>
                  </a:ext>
                </a:extLst>
              </p:cNvPr>
              <p:cNvSpPr txBox="1"/>
              <p:nvPr/>
            </p:nvSpPr>
            <p:spPr>
              <a:xfrm>
                <a:off x="621818" y="4852089"/>
                <a:ext cx="1209434"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solidFill>
                                <a:srgbClr val="0070C0"/>
                              </a:solidFill>
                              <a:latin typeface="Cambria Math" panose="02040503050406030204" pitchFamily="18" charset="0"/>
                            </a:rPr>
                          </m:ctrlPr>
                        </m:sSubPr>
                        <m:e>
                          <m:sSub>
                            <m:sSubPr>
                              <m:ctrlPr>
                                <a:rPr lang="en-US" sz="2400" b="1" i="1" dirty="0" smtClean="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𝑪</m:t>
                              </m:r>
                            </m:e>
                            <m:sub>
                              <m:r>
                                <a:rPr lang="en-US" sz="2400" b="1" i="1" dirty="0" smtClean="0">
                                  <a:solidFill>
                                    <a:srgbClr val="0070C0"/>
                                  </a:solidFill>
                                  <a:latin typeface="Cambria Math" panose="02040503050406030204" pitchFamily="18" charset="0"/>
                                </a:rPr>
                                <m:t>𝒋</m:t>
                              </m:r>
                            </m:sub>
                          </m:sSub>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𝒋</m:t>
                          </m:r>
                        </m:sub>
                      </m:sSub>
                    </m:oMath>
                  </m:oMathPara>
                </a14:m>
                <a:endParaRPr lang="en-US" b="1" dirty="0"/>
              </a:p>
            </p:txBody>
          </p:sp>
        </mc:Choice>
        <mc:Fallback xmlns="">
          <p:sp>
            <p:nvSpPr>
              <p:cNvPr id="67" name="TextBox 66">
                <a:extLst>
                  <a:ext uri="{FF2B5EF4-FFF2-40B4-BE49-F238E27FC236}">
                    <a16:creationId xmlns:a16="http://schemas.microsoft.com/office/drawing/2014/main" id="{1540E135-B865-1E01-86DA-405027ADDD68}"/>
                  </a:ext>
                </a:extLst>
              </p:cNvPr>
              <p:cNvSpPr txBox="1">
                <a:spLocks noRot="1" noChangeAspect="1" noMove="1" noResize="1" noEditPoints="1" noAdjustHandles="1" noChangeArrowheads="1" noChangeShapeType="1" noTextEdit="1"/>
              </p:cNvSpPr>
              <p:nvPr/>
            </p:nvSpPr>
            <p:spPr>
              <a:xfrm>
                <a:off x="621818" y="4852089"/>
                <a:ext cx="1209434" cy="496674"/>
              </a:xfrm>
              <a:prstGeom prst="rect">
                <a:avLst/>
              </a:prstGeom>
              <a:blipFill>
                <a:blip r:embed="rId46"/>
                <a:stretch>
                  <a:fillRect l="-505"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484B03EF-8A7D-5CF8-5F64-4FBDE300F8E6}"/>
                  </a:ext>
                </a:extLst>
              </p:cNvPr>
              <p:cNvSpPr txBox="1"/>
              <p:nvPr/>
            </p:nvSpPr>
            <p:spPr>
              <a:xfrm>
                <a:off x="1971783" y="489301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2</m:t>
                      </m:r>
                    </m:oMath>
                  </m:oMathPara>
                </a14:m>
                <a:endParaRPr lang="en-IN" sz="2400" dirty="0">
                  <a:solidFill>
                    <a:srgbClr val="0070C0"/>
                  </a:solidFill>
                </a:endParaRPr>
              </a:p>
            </p:txBody>
          </p:sp>
        </mc:Choice>
        <mc:Fallback xmlns="">
          <p:sp>
            <p:nvSpPr>
              <p:cNvPr id="72" name="TextBox 71">
                <a:extLst>
                  <a:ext uri="{FF2B5EF4-FFF2-40B4-BE49-F238E27FC236}">
                    <a16:creationId xmlns:a16="http://schemas.microsoft.com/office/drawing/2014/main" id="{484B03EF-8A7D-5CF8-5F64-4FBDE300F8E6}"/>
                  </a:ext>
                </a:extLst>
              </p:cNvPr>
              <p:cNvSpPr txBox="1">
                <a:spLocks noRot="1" noChangeAspect="1" noMove="1" noResize="1" noEditPoints="1" noAdjustHandles="1" noChangeArrowheads="1" noChangeShapeType="1" noTextEdit="1"/>
              </p:cNvSpPr>
              <p:nvPr/>
            </p:nvSpPr>
            <p:spPr>
              <a:xfrm>
                <a:off x="1971783" y="4893016"/>
                <a:ext cx="425116" cy="461665"/>
              </a:xfrm>
              <a:prstGeom prst="rect">
                <a:avLst/>
              </a:prstGeom>
              <a:blipFill>
                <a:blip r:embed="rId4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D3353647-C5ED-6604-9E89-CB1DF5E68CBD}"/>
                  </a:ext>
                </a:extLst>
              </p:cNvPr>
              <p:cNvSpPr txBox="1"/>
              <p:nvPr/>
            </p:nvSpPr>
            <p:spPr>
              <a:xfrm>
                <a:off x="2807673" y="487551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dirty="0" smtClean="0">
                          <a:solidFill>
                            <a:srgbClr val="0070C0"/>
                          </a:solidFill>
                          <a:latin typeface="Cambria Math" panose="02040503050406030204" pitchFamily="18" charset="0"/>
                        </a:rPr>
                        <m:t>5</m:t>
                      </m:r>
                    </m:oMath>
                  </m:oMathPara>
                </a14:m>
                <a:endParaRPr lang="en-IN" sz="2400" dirty="0">
                  <a:solidFill>
                    <a:srgbClr val="0070C0"/>
                  </a:solidFill>
                </a:endParaRPr>
              </a:p>
            </p:txBody>
          </p:sp>
        </mc:Choice>
        <mc:Fallback xmlns="">
          <p:sp>
            <p:nvSpPr>
              <p:cNvPr id="73" name="TextBox 72">
                <a:extLst>
                  <a:ext uri="{FF2B5EF4-FFF2-40B4-BE49-F238E27FC236}">
                    <a16:creationId xmlns:a16="http://schemas.microsoft.com/office/drawing/2014/main" id="{D3353647-C5ED-6604-9E89-CB1DF5E68CBD}"/>
                  </a:ext>
                </a:extLst>
              </p:cNvPr>
              <p:cNvSpPr txBox="1">
                <a:spLocks noRot="1" noChangeAspect="1" noMove="1" noResize="1" noEditPoints="1" noAdjustHandles="1" noChangeArrowheads="1" noChangeShapeType="1" noTextEdit="1"/>
              </p:cNvSpPr>
              <p:nvPr/>
            </p:nvSpPr>
            <p:spPr>
              <a:xfrm>
                <a:off x="2807673" y="4875512"/>
                <a:ext cx="425116" cy="461665"/>
              </a:xfrm>
              <a:prstGeom prst="rect">
                <a:avLst/>
              </a:prstGeom>
              <a:blipFill>
                <a:blip r:embed="rId48"/>
                <a:stretch>
                  <a:fillRect l="-579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72B58268-572D-B0B9-C4BE-EBACA4EF6EFD}"/>
                  </a:ext>
                </a:extLst>
              </p:cNvPr>
              <p:cNvSpPr txBox="1"/>
              <p:nvPr/>
            </p:nvSpPr>
            <p:spPr>
              <a:xfrm>
                <a:off x="3638305" y="487551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4" name="TextBox 73">
                <a:extLst>
                  <a:ext uri="{FF2B5EF4-FFF2-40B4-BE49-F238E27FC236}">
                    <a16:creationId xmlns:a16="http://schemas.microsoft.com/office/drawing/2014/main" id="{72B58268-572D-B0B9-C4BE-EBACA4EF6EFD}"/>
                  </a:ext>
                </a:extLst>
              </p:cNvPr>
              <p:cNvSpPr txBox="1">
                <a:spLocks noRot="1" noChangeAspect="1" noMove="1" noResize="1" noEditPoints="1" noAdjustHandles="1" noChangeArrowheads="1" noChangeShapeType="1" noTextEdit="1"/>
              </p:cNvSpPr>
              <p:nvPr/>
            </p:nvSpPr>
            <p:spPr>
              <a:xfrm>
                <a:off x="3638305" y="4875512"/>
                <a:ext cx="425116" cy="461665"/>
              </a:xfrm>
              <a:prstGeom prst="rect">
                <a:avLst/>
              </a:prstGeom>
              <a:blipFill>
                <a:blip r:embed="rId4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B2BEE06-A27C-0708-C2E8-54849DC0E171}"/>
                  </a:ext>
                </a:extLst>
              </p:cNvPr>
              <p:cNvSpPr txBox="1"/>
              <p:nvPr/>
            </p:nvSpPr>
            <p:spPr>
              <a:xfrm>
                <a:off x="4507762" y="487551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5" name="TextBox 74">
                <a:extLst>
                  <a:ext uri="{FF2B5EF4-FFF2-40B4-BE49-F238E27FC236}">
                    <a16:creationId xmlns:a16="http://schemas.microsoft.com/office/drawing/2014/main" id="{3B2BEE06-A27C-0708-C2E8-54849DC0E171}"/>
                  </a:ext>
                </a:extLst>
              </p:cNvPr>
              <p:cNvSpPr txBox="1">
                <a:spLocks noRot="1" noChangeAspect="1" noMove="1" noResize="1" noEditPoints="1" noAdjustHandles="1" noChangeArrowheads="1" noChangeShapeType="1" noTextEdit="1"/>
              </p:cNvSpPr>
              <p:nvPr/>
            </p:nvSpPr>
            <p:spPr>
              <a:xfrm>
                <a:off x="4507762" y="4875512"/>
                <a:ext cx="425116" cy="461665"/>
              </a:xfrm>
              <a:prstGeom prst="rect">
                <a:avLst/>
              </a:prstGeom>
              <a:blipFill>
                <a:blip r:embed="rId5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3074BD2E-94A0-093C-AE7E-22E48A116872}"/>
                  </a:ext>
                </a:extLst>
              </p:cNvPr>
              <p:cNvSpPr txBox="1"/>
              <p:nvPr/>
            </p:nvSpPr>
            <p:spPr>
              <a:xfrm>
                <a:off x="5292614" y="4875511"/>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6" name="TextBox 75">
                <a:extLst>
                  <a:ext uri="{FF2B5EF4-FFF2-40B4-BE49-F238E27FC236}">
                    <a16:creationId xmlns:a16="http://schemas.microsoft.com/office/drawing/2014/main" id="{3074BD2E-94A0-093C-AE7E-22E48A116872}"/>
                  </a:ext>
                </a:extLst>
              </p:cNvPr>
              <p:cNvSpPr txBox="1">
                <a:spLocks noRot="1" noChangeAspect="1" noMove="1" noResize="1" noEditPoints="1" noAdjustHandles="1" noChangeArrowheads="1" noChangeShapeType="1" noTextEdit="1"/>
              </p:cNvSpPr>
              <p:nvPr/>
            </p:nvSpPr>
            <p:spPr>
              <a:xfrm>
                <a:off x="5292614" y="4875511"/>
                <a:ext cx="425116" cy="461665"/>
              </a:xfrm>
              <a:prstGeom prst="rect">
                <a:avLst/>
              </a:prstGeom>
              <a:blipFill>
                <a:blip r:embed="rId51"/>
                <a:stretch>
                  <a:fillRect l="-2857"/>
                </a:stretch>
              </a:blipFill>
            </p:spPr>
            <p:txBody>
              <a:bodyPr/>
              <a:lstStyle/>
              <a:p>
                <a:r>
                  <a:rPr lang="en-IN">
                    <a:noFill/>
                  </a:rPr>
                  <a:t> </a:t>
                </a:r>
              </a:p>
            </p:txBody>
          </p:sp>
        </mc:Fallback>
      </mc:AlternateContent>
      <p:cxnSp>
        <p:nvCxnSpPr>
          <p:cNvPr id="32" name="Straight Arrow Connector 31">
            <a:extLst>
              <a:ext uri="{FF2B5EF4-FFF2-40B4-BE49-F238E27FC236}">
                <a16:creationId xmlns:a16="http://schemas.microsoft.com/office/drawing/2014/main" id="{A66A914E-85CE-7860-AACE-D818725C0FF1}"/>
              </a:ext>
            </a:extLst>
          </p:cNvPr>
          <p:cNvCxnSpPr>
            <a:cxnSpLocks/>
          </p:cNvCxnSpPr>
          <p:nvPr/>
        </p:nvCxnSpPr>
        <p:spPr>
          <a:xfrm flipV="1">
            <a:off x="2990322" y="5351728"/>
            <a:ext cx="0" cy="2743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204A585-3FA5-6704-F796-48686738BA51}"/>
                  </a:ext>
                </a:extLst>
              </p:cNvPr>
              <p:cNvSpPr txBox="1"/>
              <p:nvPr/>
            </p:nvSpPr>
            <p:spPr>
              <a:xfrm>
                <a:off x="2807673" y="5609174"/>
                <a:ext cx="441146" cy="40011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000" b="1" i="1" smtClean="0">
                          <a:solidFill>
                            <a:schemeClr val="tx1"/>
                          </a:solidFill>
                          <a:effectLst/>
                          <a:latin typeface="Cambria Math" panose="02040503050406030204" pitchFamily="18" charset="0"/>
                        </a:rPr>
                        <m:t>𝑲</m:t>
                      </m:r>
                    </m:oMath>
                  </m:oMathPara>
                </a14:m>
                <a:endParaRPr lang="en-IN" sz="2000" b="1" dirty="0">
                  <a:solidFill>
                    <a:schemeClr val="tx1"/>
                  </a:solidFill>
                  <a:effectLst/>
                </a:endParaRPr>
              </a:p>
            </p:txBody>
          </p:sp>
        </mc:Choice>
        <mc:Fallback xmlns="">
          <p:sp>
            <p:nvSpPr>
              <p:cNvPr id="33" name="TextBox 32">
                <a:extLst>
                  <a:ext uri="{FF2B5EF4-FFF2-40B4-BE49-F238E27FC236}">
                    <a16:creationId xmlns:a16="http://schemas.microsoft.com/office/drawing/2014/main" id="{9204A585-3FA5-6704-F796-48686738BA51}"/>
                  </a:ext>
                </a:extLst>
              </p:cNvPr>
              <p:cNvSpPr txBox="1">
                <a:spLocks noRot="1" noChangeAspect="1" noMove="1" noResize="1" noEditPoints="1" noAdjustHandles="1" noChangeArrowheads="1" noChangeShapeType="1" noTextEdit="1"/>
              </p:cNvSpPr>
              <p:nvPr/>
            </p:nvSpPr>
            <p:spPr>
              <a:xfrm>
                <a:off x="2807673" y="5609174"/>
                <a:ext cx="441146" cy="400110"/>
              </a:xfrm>
              <a:prstGeom prst="rect">
                <a:avLst/>
              </a:prstGeom>
              <a:blipFill>
                <a:blip r:embed="rId5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6016272-D083-DD0C-CD65-5DBDF9053992}"/>
                  </a:ext>
                </a:extLst>
              </p:cNvPr>
              <p:cNvSpPr txBox="1"/>
              <p:nvPr/>
            </p:nvSpPr>
            <p:spPr>
              <a:xfrm>
                <a:off x="6716470" y="2080223"/>
                <a:ext cx="1487843"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𝜽</m:t>
                      </m:r>
                      <m:r>
                        <a:rPr lang="en-US" sz="2400" b="1" i="1" smtClean="0">
                          <a:latin typeface="Cambria Math" panose="02040503050406030204" pitchFamily="18" charset="0"/>
                          <a:ea typeface="Cambria Math" panose="02040503050406030204" pitchFamily="18" charset="0"/>
                        </a:rPr>
                        <m:t>=</m:t>
                      </m:r>
                      <m:f>
                        <m:fPr>
                          <m:type m:val="lin"/>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𝒃</m:t>
                          </m:r>
                        </m:num>
                        <m:den>
                          <m:r>
                            <a:rPr lang="en-US" sz="2400" b="1" i="1" smtClean="0">
                              <a:latin typeface="Cambria Math" panose="02040503050406030204" pitchFamily="18" charset="0"/>
                              <a:ea typeface="Cambria Math" panose="02040503050406030204" pitchFamily="18" charset="0"/>
                            </a:rPr>
                            <m:t>𝑲</m:t>
                          </m:r>
                        </m:den>
                      </m:f>
                    </m:oMath>
                  </m:oMathPara>
                </a14:m>
                <a:endParaRPr lang="en-US" sz="2400" b="1" dirty="0"/>
              </a:p>
            </p:txBody>
          </p:sp>
        </mc:Choice>
        <mc:Fallback xmlns="">
          <p:sp>
            <p:nvSpPr>
              <p:cNvPr id="34" name="TextBox 33">
                <a:extLst>
                  <a:ext uri="{FF2B5EF4-FFF2-40B4-BE49-F238E27FC236}">
                    <a16:creationId xmlns:a16="http://schemas.microsoft.com/office/drawing/2014/main" id="{26016272-D083-DD0C-CD65-5DBDF9053992}"/>
                  </a:ext>
                </a:extLst>
              </p:cNvPr>
              <p:cNvSpPr txBox="1">
                <a:spLocks noRot="1" noChangeAspect="1" noMove="1" noResize="1" noEditPoints="1" noAdjustHandles="1" noChangeArrowheads="1" noChangeShapeType="1" noTextEdit="1"/>
              </p:cNvSpPr>
              <p:nvPr/>
            </p:nvSpPr>
            <p:spPr>
              <a:xfrm>
                <a:off x="6716470" y="2080223"/>
                <a:ext cx="1487843" cy="461665"/>
              </a:xfrm>
              <a:prstGeom prst="rect">
                <a:avLst/>
              </a:prstGeom>
              <a:blipFill>
                <a:blip r:embed="rId53"/>
                <a:stretch>
                  <a:fillRect t="-123684" r="-36475" b="-192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191F1F1-FD89-53AD-C7ED-3A8055EDA440}"/>
                  </a:ext>
                </a:extLst>
              </p:cNvPr>
              <p:cNvSpPr txBox="1"/>
              <p:nvPr/>
            </p:nvSpPr>
            <p:spPr>
              <a:xfrm>
                <a:off x="7182659" y="268165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6</m:t>
                      </m:r>
                    </m:oMath>
                  </m:oMathPara>
                </a14:m>
                <a:endParaRPr lang="en-IN" sz="2400" dirty="0"/>
              </a:p>
            </p:txBody>
          </p:sp>
        </mc:Choice>
        <mc:Fallback xmlns="">
          <p:sp>
            <p:nvSpPr>
              <p:cNvPr id="35" name="TextBox 34">
                <a:extLst>
                  <a:ext uri="{FF2B5EF4-FFF2-40B4-BE49-F238E27FC236}">
                    <a16:creationId xmlns:a16="http://schemas.microsoft.com/office/drawing/2014/main" id="{D191F1F1-FD89-53AD-C7ED-3A8055EDA440}"/>
                  </a:ext>
                </a:extLst>
              </p:cNvPr>
              <p:cNvSpPr txBox="1">
                <a:spLocks noRot="1" noChangeAspect="1" noMove="1" noResize="1" noEditPoints="1" noAdjustHandles="1" noChangeArrowheads="1" noChangeShapeType="1" noTextEdit="1"/>
              </p:cNvSpPr>
              <p:nvPr/>
            </p:nvSpPr>
            <p:spPr>
              <a:xfrm>
                <a:off x="7182659" y="2681654"/>
                <a:ext cx="425116" cy="461665"/>
              </a:xfrm>
              <a:prstGeom prst="rect">
                <a:avLst/>
              </a:prstGeom>
              <a:blipFill>
                <a:blip r:embed="rId5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CA59F5F-1B12-1440-1D9F-3F8471F1CE04}"/>
                  </a:ext>
                </a:extLst>
              </p:cNvPr>
              <p:cNvSpPr txBox="1"/>
              <p:nvPr/>
            </p:nvSpPr>
            <p:spPr>
              <a:xfrm>
                <a:off x="7097700" y="3199794"/>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21</m:t>
                      </m:r>
                    </m:oMath>
                  </m:oMathPara>
                </a14:m>
                <a:endParaRPr lang="en-IN" sz="2400" dirty="0"/>
              </a:p>
            </p:txBody>
          </p:sp>
        </mc:Choice>
        <mc:Fallback xmlns="">
          <p:sp>
            <p:nvSpPr>
              <p:cNvPr id="37" name="TextBox 36">
                <a:extLst>
                  <a:ext uri="{FF2B5EF4-FFF2-40B4-BE49-F238E27FC236}">
                    <a16:creationId xmlns:a16="http://schemas.microsoft.com/office/drawing/2014/main" id="{BCA59F5F-1B12-1440-1D9F-3F8471F1CE04}"/>
                  </a:ext>
                </a:extLst>
              </p:cNvPr>
              <p:cNvSpPr txBox="1">
                <a:spLocks noRot="1" noChangeAspect="1" noMove="1" noResize="1" noEditPoints="1" noAdjustHandles="1" noChangeArrowheads="1" noChangeShapeType="1" noTextEdit="1"/>
              </p:cNvSpPr>
              <p:nvPr/>
            </p:nvSpPr>
            <p:spPr>
              <a:xfrm>
                <a:off x="7097700" y="3199794"/>
                <a:ext cx="595035" cy="461665"/>
              </a:xfrm>
              <a:prstGeom prst="rect">
                <a:avLst/>
              </a:prstGeom>
              <a:blipFill>
                <a:blip r:embed="rId55"/>
                <a:stretch>
                  <a:fillRect l="-20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0BD8CA1-55E1-CA62-170B-D44E5FB8D9B7}"/>
                  </a:ext>
                </a:extLst>
              </p:cNvPr>
              <p:cNvSpPr txBox="1"/>
              <p:nvPr/>
            </p:nvSpPr>
            <p:spPr>
              <a:xfrm>
                <a:off x="7182659" y="368990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9</m:t>
                      </m:r>
                    </m:oMath>
                  </m:oMathPara>
                </a14:m>
                <a:endParaRPr lang="en-IN" sz="2400" dirty="0"/>
              </a:p>
            </p:txBody>
          </p:sp>
        </mc:Choice>
        <mc:Fallback xmlns="">
          <p:sp>
            <p:nvSpPr>
              <p:cNvPr id="38" name="TextBox 37">
                <a:extLst>
                  <a:ext uri="{FF2B5EF4-FFF2-40B4-BE49-F238E27FC236}">
                    <a16:creationId xmlns:a16="http://schemas.microsoft.com/office/drawing/2014/main" id="{10BD8CA1-55E1-CA62-170B-D44E5FB8D9B7}"/>
                  </a:ext>
                </a:extLst>
              </p:cNvPr>
              <p:cNvSpPr txBox="1">
                <a:spLocks noRot="1" noChangeAspect="1" noMove="1" noResize="1" noEditPoints="1" noAdjustHandles="1" noChangeArrowheads="1" noChangeShapeType="1" noTextEdit="1"/>
              </p:cNvSpPr>
              <p:nvPr/>
            </p:nvSpPr>
            <p:spPr>
              <a:xfrm>
                <a:off x="7182659" y="3689908"/>
                <a:ext cx="425116" cy="461665"/>
              </a:xfrm>
              <a:prstGeom prst="rect">
                <a:avLst/>
              </a:prstGeom>
              <a:blipFill>
                <a:blip r:embed="rId56"/>
                <a:stretch>
                  <a:fillRect l="-2857"/>
                </a:stretch>
              </a:blipFill>
            </p:spPr>
            <p:txBody>
              <a:bodyPr/>
              <a:lstStyle/>
              <a:p>
                <a:r>
                  <a:rPr lang="en-IN">
                    <a:noFill/>
                  </a:rPr>
                  <a:t> </a:t>
                </a:r>
              </a:p>
            </p:txBody>
          </p:sp>
        </mc:Fallback>
      </mc:AlternateContent>
      <p:cxnSp>
        <p:nvCxnSpPr>
          <p:cNvPr id="39" name="Straight Arrow Connector 38">
            <a:extLst>
              <a:ext uri="{FF2B5EF4-FFF2-40B4-BE49-F238E27FC236}">
                <a16:creationId xmlns:a16="http://schemas.microsoft.com/office/drawing/2014/main" id="{A7A92539-FCEC-33D8-8AE9-CE1E4981F46A}"/>
              </a:ext>
            </a:extLst>
          </p:cNvPr>
          <p:cNvCxnSpPr>
            <a:cxnSpLocks/>
          </p:cNvCxnSpPr>
          <p:nvPr/>
        </p:nvCxnSpPr>
        <p:spPr>
          <a:xfrm rot="5400000" flipV="1">
            <a:off x="7699854" y="2778447"/>
            <a:ext cx="0" cy="2743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6ADD1BE-25B0-395F-3D14-0CCE56A03F2B}"/>
              </a:ext>
            </a:extLst>
          </p:cNvPr>
          <p:cNvSpPr txBox="1"/>
          <p:nvPr/>
        </p:nvSpPr>
        <p:spPr>
          <a:xfrm>
            <a:off x="7816027" y="2693618"/>
            <a:ext cx="1056700" cy="400110"/>
          </a:xfrm>
          <a:prstGeom prst="rect">
            <a:avLst/>
          </a:prstGeom>
          <a:noFill/>
        </p:spPr>
        <p:txBody>
          <a:bodyPr wrap="none" rtlCol="0">
            <a:spAutoFit/>
          </a:bodyPr>
          <a:lstStyle/>
          <a:p>
            <a:pPr algn="ctr"/>
            <a:r>
              <a:rPr lang="en-US" sz="2000" b="1" dirty="0">
                <a:solidFill>
                  <a:schemeClr val="tx1"/>
                </a:solidFill>
                <a:effectLst/>
              </a:rPr>
              <a:t>Key Row</a:t>
            </a:r>
            <a:endParaRPr lang="en-IN" sz="2000" b="1" dirty="0">
              <a:solidFill>
                <a:schemeClr val="tx1"/>
              </a:solidFill>
              <a:effectLst/>
            </a:endParaRPr>
          </a:p>
        </p:txBody>
      </p:sp>
      <p:sp>
        <p:nvSpPr>
          <p:cNvPr id="41" name="Double Bracket 40">
            <a:extLst>
              <a:ext uri="{FF2B5EF4-FFF2-40B4-BE49-F238E27FC236}">
                <a16:creationId xmlns:a16="http://schemas.microsoft.com/office/drawing/2014/main" id="{E04DA50C-9FD0-551A-EF7D-29FDE984CBDA}"/>
              </a:ext>
            </a:extLst>
          </p:cNvPr>
          <p:cNvSpPr/>
          <p:nvPr/>
        </p:nvSpPr>
        <p:spPr>
          <a:xfrm>
            <a:off x="2809479" y="2780406"/>
            <a:ext cx="361685" cy="306722"/>
          </a:xfrm>
          <a:prstGeom prst="bracketPair">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77017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par>
                          <p:cTn id="66" fill="hold">
                            <p:stCondLst>
                              <p:cond delay="2000"/>
                            </p:stCondLst>
                            <p:childTnLst>
                              <p:par>
                                <p:cTn id="67" presetID="10" presetClass="entr" presetSubtype="0" fill="hold" grpId="0" nodeType="after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childTnLst>
                          </p:cTn>
                        </p:par>
                        <p:par>
                          <p:cTn id="70" fill="hold">
                            <p:stCondLst>
                              <p:cond delay="2500"/>
                            </p:stCondLst>
                            <p:childTnLst>
                              <p:par>
                                <p:cTn id="71" presetID="10" presetClass="entr" presetSubtype="0" fill="hold" grpId="0"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wipe(left)">
                                      <p:cBhvr>
                                        <p:cTn id="78" dur="500"/>
                                        <p:tgtEl>
                                          <p:spTgt spid="3"/>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fade">
                                      <p:cBhvr>
                                        <p:cTn id="92" dur="500"/>
                                        <p:tgtEl>
                                          <p:spTgt spid="5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5"/>
                                        </p:tgtEl>
                                        <p:attrNameLst>
                                          <p:attrName>style.visibility</p:attrName>
                                        </p:attrNameLst>
                                      </p:cBhvr>
                                      <p:to>
                                        <p:strVal val="visible"/>
                                      </p:to>
                                    </p:set>
                                    <p:animEffect transition="in" filter="fade">
                                      <p:cBhvr>
                                        <p:cTn id="97" dur="500"/>
                                        <p:tgtEl>
                                          <p:spTgt spid="5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56"/>
                                        </p:tgtEl>
                                        <p:attrNameLst>
                                          <p:attrName>style.visibility</p:attrName>
                                        </p:attrNameLst>
                                      </p:cBhvr>
                                      <p:to>
                                        <p:strVal val="visible"/>
                                      </p:to>
                                    </p:set>
                                    <p:animEffect transition="in" filter="fade">
                                      <p:cBhvr>
                                        <p:cTn id="102" dur="500"/>
                                        <p:tgtEl>
                                          <p:spTgt spid="5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5"/>
                                        </p:tgtEl>
                                        <p:attrNameLst>
                                          <p:attrName>style.visibility</p:attrName>
                                        </p:attrNameLst>
                                      </p:cBhvr>
                                      <p:to>
                                        <p:strVal val="visible"/>
                                      </p:to>
                                    </p:set>
                                    <p:animEffect transition="in" filter="fade">
                                      <p:cBhvr>
                                        <p:cTn id="112" dur="500"/>
                                        <p:tgtEl>
                                          <p:spTgt spid="5"/>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0"/>
                                        </p:tgtEl>
                                        <p:attrNameLst>
                                          <p:attrName>style.visibility</p:attrName>
                                        </p:attrNameLst>
                                      </p:cBhvr>
                                      <p:to>
                                        <p:strVal val="visible"/>
                                      </p:to>
                                    </p:set>
                                    <p:animEffect transition="in" filter="fade">
                                      <p:cBhvr>
                                        <p:cTn id="117" dur="500"/>
                                        <p:tgtEl>
                                          <p:spTgt spid="10"/>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2"/>
                                        </p:tgtEl>
                                        <p:attrNameLst>
                                          <p:attrName>style.visibility</p:attrName>
                                        </p:attrNameLst>
                                      </p:cBhvr>
                                      <p:to>
                                        <p:strVal val="visible"/>
                                      </p:to>
                                    </p:set>
                                    <p:animEffect transition="in" filter="fade">
                                      <p:cBhvr>
                                        <p:cTn id="122" dur="500"/>
                                        <p:tgtEl>
                                          <p:spTgt spid="1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24"/>
                                        </p:tgtEl>
                                        <p:attrNameLst>
                                          <p:attrName>style.visibility</p:attrName>
                                        </p:attrNameLst>
                                      </p:cBhvr>
                                      <p:to>
                                        <p:strVal val="visible"/>
                                      </p:to>
                                    </p:set>
                                    <p:animEffect transition="in" filter="fade">
                                      <p:cBhvr>
                                        <p:cTn id="127" dur="500"/>
                                        <p:tgtEl>
                                          <p:spTgt spid="24"/>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13"/>
                                        </p:tgtEl>
                                        <p:attrNameLst>
                                          <p:attrName>style.visibility</p:attrName>
                                        </p:attrNameLst>
                                      </p:cBhvr>
                                      <p:to>
                                        <p:strVal val="visible"/>
                                      </p:to>
                                    </p:set>
                                    <p:animEffect transition="in" filter="fade">
                                      <p:cBhvr>
                                        <p:cTn id="132" dur="500"/>
                                        <p:tgtEl>
                                          <p:spTgt spid="13"/>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30"/>
                                        </p:tgtEl>
                                        <p:attrNameLst>
                                          <p:attrName>style.visibility</p:attrName>
                                        </p:attrNameLst>
                                      </p:cBhvr>
                                      <p:to>
                                        <p:strVal val="visible"/>
                                      </p:to>
                                    </p:set>
                                    <p:animEffect transition="in" filter="fade">
                                      <p:cBhvr>
                                        <p:cTn id="137" dur="500"/>
                                        <p:tgtEl>
                                          <p:spTgt spid="30"/>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26"/>
                                        </p:tgtEl>
                                        <p:attrNameLst>
                                          <p:attrName>style.visibility</p:attrName>
                                        </p:attrNameLst>
                                      </p:cBhvr>
                                      <p:to>
                                        <p:strVal val="visible"/>
                                      </p:to>
                                    </p:set>
                                    <p:animEffect transition="in" filter="fade">
                                      <p:cBhvr>
                                        <p:cTn id="142" dur="500"/>
                                        <p:tgtEl>
                                          <p:spTgt spid="26"/>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27"/>
                                        </p:tgtEl>
                                        <p:attrNameLst>
                                          <p:attrName>style.visibility</p:attrName>
                                        </p:attrNameLst>
                                      </p:cBhvr>
                                      <p:to>
                                        <p:strVal val="visible"/>
                                      </p:to>
                                    </p:set>
                                    <p:animEffect transition="in" filter="fade">
                                      <p:cBhvr>
                                        <p:cTn id="147" dur="500"/>
                                        <p:tgtEl>
                                          <p:spTgt spid="27"/>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28"/>
                                        </p:tgtEl>
                                        <p:attrNameLst>
                                          <p:attrName>style.visibility</p:attrName>
                                        </p:attrNameLst>
                                      </p:cBhvr>
                                      <p:to>
                                        <p:strVal val="visible"/>
                                      </p:to>
                                    </p:set>
                                    <p:animEffect transition="in" filter="fade">
                                      <p:cBhvr>
                                        <p:cTn id="152" dur="500"/>
                                        <p:tgtEl>
                                          <p:spTgt spid="28"/>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29"/>
                                        </p:tgtEl>
                                        <p:attrNameLst>
                                          <p:attrName>style.visibility</p:attrName>
                                        </p:attrNameLst>
                                      </p:cBhvr>
                                      <p:to>
                                        <p:strVal val="visible"/>
                                      </p:to>
                                    </p:set>
                                    <p:animEffect transition="in" filter="fade">
                                      <p:cBhvr>
                                        <p:cTn id="157" dur="500"/>
                                        <p:tgtEl>
                                          <p:spTgt spid="29"/>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36"/>
                                        </p:tgtEl>
                                        <p:attrNameLst>
                                          <p:attrName>style.visibility</p:attrName>
                                        </p:attrNameLst>
                                      </p:cBhvr>
                                      <p:to>
                                        <p:strVal val="visible"/>
                                      </p:to>
                                    </p:set>
                                    <p:animEffect transition="in" filter="fade">
                                      <p:cBhvr>
                                        <p:cTn id="162" dur="500"/>
                                        <p:tgtEl>
                                          <p:spTgt spid="36"/>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31"/>
                                        </p:tgtEl>
                                        <p:attrNameLst>
                                          <p:attrName>style.visibility</p:attrName>
                                        </p:attrNameLst>
                                      </p:cBhvr>
                                      <p:to>
                                        <p:strVal val="visible"/>
                                      </p:to>
                                    </p:set>
                                    <p:animEffect transition="in" filter="fade">
                                      <p:cBhvr>
                                        <p:cTn id="167" dur="500"/>
                                        <p:tgtEl>
                                          <p:spTgt spid="31"/>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45"/>
                                        </p:tgtEl>
                                        <p:attrNameLst>
                                          <p:attrName>style.visibility</p:attrName>
                                        </p:attrNameLst>
                                      </p:cBhvr>
                                      <p:to>
                                        <p:strVal val="visible"/>
                                      </p:to>
                                    </p:set>
                                    <p:animEffect transition="in" filter="fade">
                                      <p:cBhvr>
                                        <p:cTn id="172" dur="500"/>
                                        <p:tgtEl>
                                          <p:spTgt spid="45"/>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46"/>
                                        </p:tgtEl>
                                        <p:attrNameLst>
                                          <p:attrName>style.visibility</p:attrName>
                                        </p:attrNameLst>
                                      </p:cBhvr>
                                      <p:to>
                                        <p:strVal val="visible"/>
                                      </p:to>
                                    </p:set>
                                    <p:animEffect transition="in" filter="fade">
                                      <p:cBhvr>
                                        <p:cTn id="177" dur="500"/>
                                        <p:tgtEl>
                                          <p:spTgt spid="46"/>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47"/>
                                        </p:tgtEl>
                                        <p:attrNameLst>
                                          <p:attrName>style.visibility</p:attrName>
                                        </p:attrNameLst>
                                      </p:cBhvr>
                                      <p:to>
                                        <p:strVal val="visible"/>
                                      </p:to>
                                    </p:set>
                                    <p:animEffect transition="in" filter="fade">
                                      <p:cBhvr>
                                        <p:cTn id="182" dur="500"/>
                                        <p:tgtEl>
                                          <p:spTgt spid="47"/>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48"/>
                                        </p:tgtEl>
                                        <p:attrNameLst>
                                          <p:attrName>style.visibility</p:attrName>
                                        </p:attrNameLst>
                                      </p:cBhvr>
                                      <p:to>
                                        <p:strVal val="visible"/>
                                      </p:to>
                                    </p:set>
                                    <p:animEffect transition="in" filter="fade">
                                      <p:cBhvr>
                                        <p:cTn id="187" dur="500"/>
                                        <p:tgtEl>
                                          <p:spTgt spid="48"/>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50"/>
                                        </p:tgtEl>
                                        <p:attrNameLst>
                                          <p:attrName>style.visibility</p:attrName>
                                        </p:attrNameLst>
                                      </p:cBhvr>
                                      <p:to>
                                        <p:strVal val="visible"/>
                                      </p:to>
                                    </p:set>
                                    <p:animEffect transition="in" filter="fade">
                                      <p:cBhvr>
                                        <p:cTn id="192" dur="500"/>
                                        <p:tgtEl>
                                          <p:spTgt spid="50"/>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fade">
                                      <p:cBhvr>
                                        <p:cTn id="197" dur="500"/>
                                        <p:tgtEl>
                                          <p:spTgt spid="49"/>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nodeType="clickEffect">
                                  <p:stCondLst>
                                    <p:cond delay="0"/>
                                  </p:stCondLst>
                                  <p:childTnLst>
                                    <p:set>
                                      <p:cBhvr>
                                        <p:cTn id="201" dur="1" fill="hold">
                                          <p:stCondLst>
                                            <p:cond delay="0"/>
                                          </p:stCondLst>
                                        </p:cTn>
                                        <p:tgtEl>
                                          <p:spTgt spid="59"/>
                                        </p:tgtEl>
                                        <p:attrNameLst>
                                          <p:attrName>style.visibility</p:attrName>
                                        </p:attrNameLst>
                                      </p:cBhvr>
                                      <p:to>
                                        <p:strVal val="visible"/>
                                      </p:to>
                                    </p:set>
                                    <p:animEffect transition="in" filter="wipe(left)">
                                      <p:cBhvr>
                                        <p:cTn id="202" dur="500"/>
                                        <p:tgtEl>
                                          <p:spTgt spid="59"/>
                                        </p:tgtEl>
                                      </p:cBhvr>
                                    </p:animEffect>
                                  </p:childTnLst>
                                </p:cTn>
                              </p:par>
                            </p:childTnLst>
                          </p:cTn>
                        </p:par>
                        <p:par>
                          <p:cTn id="203" fill="hold">
                            <p:stCondLst>
                              <p:cond delay="500"/>
                            </p:stCondLst>
                            <p:childTnLst>
                              <p:par>
                                <p:cTn id="204" presetID="1" presetClass="exit" presetSubtype="0" fill="hold" grpId="0" nodeType="afterEffect">
                                  <p:stCondLst>
                                    <p:cond delay="0"/>
                                  </p:stCondLst>
                                  <p:childTnLst>
                                    <p:set>
                                      <p:cBhvr>
                                        <p:cTn id="205" dur="1" fill="hold">
                                          <p:stCondLst>
                                            <p:cond delay="0"/>
                                          </p:stCondLst>
                                        </p:cTn>
                                        <p:tgtEl>
                                          <p:spTgt spid="6"/>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60"/>
                                        </p:tgtEl>
                                        <p:attrNameLst>
                                          <p:attrName>style.visibility</p:attrName>
                                        </p:attrNameLst>
                                      </p:cBhvr>
                                      <p:to>
                                        <p:strVal val="visible"/>
                                      </p:to>
                                    </p:set>
                                    <p:animEffect transition="in" filter="fade">
                                      <p:cBhvr>
                                        <p:cTn id="210" dur="500"/>
                                        <p:tgtEl>
                                          <p:spTgt spid="60"/>
                                        </p:tgtEl>
                                      </p:cBhvr>
                                    </p:animEffect>
                                  </p:childTnLst>
                                </p:cTn>
                              </p:par>
                            </p:childTnLst>
                          </p:cTn>
                        </p:par>
                      </p:childTnLst>
                    </p:cTn>
                  </p:par>
                  <p:par>
                    <p:cTn id="211" fill="hold">
                      <p:stCondLst>
                        <p:cond delay="indefinite"/>
                      </p:stCondLst>
                      <p:childTnLst>
                        <p:par>
                          <p:cTn id="212" fill="hold">
                            <p:stCondLst>
                              <p:cond delay="0"/>
                            </p:stCondLst>
                            <p:childTnLst>
                              <p:par>
                                <p:cTn id="213" presetID="35" presetClass="emph" presetSubtype="0" fill="hold" grpId="1" nodeType="clickEffect">
                                  <p:stCondLst>
                                    <p:cond delay="0"/>
                                  </p:stCondLst>
                                  <p:childTnLst>
                                    <p:anim calcmode="discrete" valueType="str">
                                      <p:cBhvr>
                                        <p:cTn id="214" dur="1000" fill="hold"/>
                                        <p:tgtEl>
                                          <p:spTgt spid="17"/>
                                        </p:tgtEl>
                                        <p:attrNameLst>
                                          <p:attrName>style.visibility</p:attrName>
                                        </p:attrNameLst>
                                      </p:cBhvr>
                                      <p:tavLst>
                                        <p:tav tm="0">
                                          <p:val>
                                            <p:strVal val="hidden"/>
                                          </p:val>
                                        </p:tav>
                                        <p:tav tm="50000">
                                          <p:val>
                                            <p:strVal val="visible"/>
                                          </p:val>
                                        </p:tav>
                                      </p:tavLst>
                                    </p:anim>
                                  </p:childTnLst>
                                </p:cTn>
                              </p:par>
                            </p:childTnLst>
                          </p:cTn>
                        </p:par>
                        <p:par>
                          <p:cTn id="215" fill="hold">
                            <p:stCondLst>
                              <p:cond delay="1000"/>
                            </p:stCondLst>
                            <p:childTnLst>
                              <p:par>
                                <p:cTn id="216" presetID="35" presetClass="emph" presetSubtype="0" fill="hold" grpId="1" nodeType="afterEffect">
                                  <p:stCondLst>
                                    <p:cond delay="0"/>
                                  </p:stCondLst>
                                  <p:childTnLst>
                                    <p:anim calcmode="discrete" valueType="str">
                                      <p:cBhvr>
                                        <p:cTn id="217"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218" fill="hold">
                      <p:stCondLst>
                        <p:cond delay="indefinite"/>
                      </p:stCondLst>
                      <p:childTnLst>
                        <p:par>
                          <p:cTn id="219" fill="hold">
                            <p:stCondLst>
                              <p:cond delay="0"/>
                            </p:stCondLst>
                            <p:childTnLst>
                              <p:par>
                                <p:cTn id="220" presetID="35" presetClass="emph" presetSubtype="0" fill="hold" grpId="1" nodeType="clickEffect">
                                  <p:stCondLst>
                                    <p:cond delay="0"/>
                                  </p:stCondLst>
                                  <p:childTnLst>
                                    <p:anim calcmode="discrete" valueType="str">
                                      <p:cBhvr>
                                        <p:cTn id="221" dur="1000" fill="hold"/>
                                        <p:tgtEl>
                                          <p:spTgt spid="18"/>
                                        </p:tgtEl>
                                        <p:attrNameLst>
                                          <p:attrName>style.visibility</p:attrName>
                                        </p:attrNameLst>
                                      </p:cBhvr>
                                      <p:tavLst>
                                        <p:tav tm="0">
                                          <p:val>
                                            <p:strVal val="hidden"/>
                                          </p:val>
                                        </p:tav>
                                        <p:tav tm="50000">
                                          <p:val>
                                            <p:strVal val="visible"/>
                                          </p:val>
                                        </p:tav>
                                      </p:tavLst>
                                    </p:anim>
                                  </p:childTnLst>
                                </p:cTn>
                              </p:par>
                            </p:childTnLst>
                          </p:cTn>
                        </p:par>
                        <p:par>
                          <p:cTn id="222" fill="hold">
                            <p:stCondLst>
                              <p:cond delay="1000"/>
                            </p:stCondLst>
                            <p:childTnLst>
                              <p:par>
                                <p:cTn id="223" presetID="35" presetClass="emph" presetSubtype="0" fill="hold" grpId="1" nodeType="afterEffect">
                                  <p:stCondLst>
                                    <p:cond delay="0"/>
                                  </p:stCondLst>
                                  <p:childTnLst>
                                    <p:anim calcmode="discrete" valueType="str">
                                      <p:cBhvr>
                                        <p:cTn id="224"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225" fill="hold">
                      <p:stCondLst>
                        <p:cond delay="indefinite"/>
                      </p:stCondLst>
                      <p:childTnLst>
                        <p:par>
                          <p:cTn id="226" fill="hold">
                            <p:stCondLst>
                              <p:cond delay="0"/>
                            </p:stCondLst>
                            <p:childTnLst>
                              <p:par>
                                <p:cTn id="227" presetID="35" presetClass="emph" presetSubtype="0" fill="hold" grpId="1" nodeType="clickEffect">
                                  <p:stCondLst>
                                    <p:cond delay="0"/>
                                  </p:stCondLst>
                                  <p:childTnLst>
                                    <p:anim calcmode="discrete" valueType="str">
                                      <p:cBhvr>
                                        <p:cTn id="228" dur="1000" fill="hold"/>
                                        <p:tgtEl>
                                          <p:spTgt spid="44"/>
                                        </p:tgtEl>
                                        <p:attrNameLst>
                                          <p:attrName>style.visibility</p:attrName>
                                        </p:attrNameLst>
                                      </p:cBhvr>
                                      <p:tavLst>
                                        <p:tav tm="0">
                                          <p:val>
                                            <p:strVal val="hidden"/>
                                          </p:val>
                                        </p:tav>
                                        <p:tav tm="50000">
                                          <p:val>
                                            <p:strVal val="visible"/>
                                          </p:val>
                                        </p:tav>
                                      </p:tavLst>
                                    </p:anim>
                                  </p:childTnLst>
                                </p:cTn>
                              </p:par>
                            </p:childTnLst>
                          </p:cTn>
                        </p:par>
                        <p:par>
                          <p:cTn id="229" fill="hold">
                            <p:stCondLst>
                              <p:cond delay="1000"/>
                            </p:stCondLst>
                            <p:childTnLst>
                              <p:par>
                                <p:cTn id="230" presetID="35" presetClass="emph" presetSubtype="0" fill="hold" grpId="1" nodeType="afterEffect">
                                  <p:stCondLst>
                                    <p:cond delay="0"/>
                                  </p:stCondLst>
                                  <p:childTnLst>
                                    <p:anim calcmode="discrete" valueType="str">
                                      <p:cBhvr>
                                        <p:cTn id="231" dur="1000" fill="hold"/>
                                        <p:tgtEl>
                                          <p:spTgt spid="45"/>
                                        </p:tgtEl>
                                        <p:attrNameLst>
                                          <p:attrName>style.visibility</p:attrName>
                                        </p:attrNameLst>
                                      </p:cBhvr>
                                      <p:tavLst>
                                        <p:tav tm="0">
                                          <p:val>
                                            <p:strVal val="hidden"/>
                                          </p:val>
                                        </p:tav>
                                        <p:tav tm="50000">
                                          <p:val>
                                            <p:strVal val="visible"/>
                                          </p:val>
                                        </p:tav>
                                      </p:tavLst>
                                    </p:anim>
                                  </p:childTnLst>
                                </p:cTn>
                              </p:par>
                            </p:childTnLst>
                          </p:cTn>
                        </p:par>
                      </p:childTnLst>
                    </p:cTn>
                  </p:par>
                  <p:par>
                    <p:cTn id="232" fill="hold">
                      <p:stCondLst>
                        <p:cond delay="indefinite"/>
                      </p:stCondLst>
                      <p:childTnLst>
                        <p:par>
                          <p:cTn id="233" fill="hold">
                            <p:stCondLst>
                              <p:cond delay="0"/>
                            </p:stCondLst>
                            <p:childTnLst>
                              <p:par>
                                <p:cTn id="234" presetID="10" presetClass="entr" presetSubtype="0" fill="hold" grpId="0" nodeType="clickEffect">
                                  <p:stCondLst>
                                    <p:cond delay="0"/>
                                  </p:stCondLst>
                                  <p:childTnLst>
                                    <p:set>
                                      <p:cBhvr>
                                        <p:cTn id="235" dur="1" fill="hold">
                                          <p:stCondLst>
                                            <p:cond delay="0"/>
                                          </p:stCondLst>
                                        </p:cTn>
                                        <p:tgtEl>
                                          <p:spTgt spid="61"/>
                                        </p:tgtEl>
                                        <p:attrNameLst>
                                          <p:attrName>style.visibility</p:attrName>
                                        </p:attrNameLst>
                                      </p:cBhvr>
                                      <p:to>
                                        <p:strVal val="visible"/>
                                      </p:to>
                                    </p:set>
                                    <p:animEffect transition="in" filter="fade">
                                      <p:cBhvr>
                                        <p:cTn id="236" dur="500"/>
                                        <p:tgtEl>
                                          <p:spTgt spid="61"/>
                                        </p:tgtEl>
                                      </p:cBhvr>
                                    </p:animEffect>
                                  </p:childTnLst>
                                </p:cTn>
                              </p:par>
                            </p:childTnLst>
                          </p:cTn>
                        </p:par>
                      </p:childTnLst>
                    </p:cTn>
                  </p:par>
                  <p:par>
                    <p:cTn id="237" fill="hold">
                      <p:stCondLst>
                        <p:cond delay="indefinite"/>
                      </p:stCondLst>
                      <p:childTnLst>
                        <p:par>
                          <p:cTn id="238" fill="hold">
                            <p:stCondLst>
                              <p:cond delay="0"/>
                            </p:stCondLst>
                            <p:childTnLst>
                              <p:par>
                                <p:cTn id="239" presetID="10" presetClass="entr" presetSubtype="0" fill="hold" grpId="0" nodeType="clickEffect">
                                  <p:stCondLst>
                                    <p:cond delay="0"/>
                                  </p:stCondLst>
                                  <p:childTnLst>
                                    <p:set>
                                      <p:cBhvr>
                                        <p:cTn id="240" dur="1" fill="hold">
                                          <p:stCondLst>
                                            <p:cond delay="0"/>
                                          </p:stCondLst>
                                        </p:cTn>
                                        <p:tgtEl>
                                          <p:spTgt spid="62"/>
                                        </p:tgtEl>
                                        <p:attrNameLst>
                                          <p:attrName>style.visibility</p:attrName>
                                        </p:attrNameLst>
                                      </p:cBhvr>
                                      <p:to>
                                        <p:strVal val="visible"/>
                                      </p:to>
                                    </p:set>
                                    <p:animEffect transition="in" filter="fade">
                                      <p:cBhvr>
                                        <p:cTn id="241" dur="500"/>
                                        <p:tgtEl>
                                          <p:spTgt spid="62"/>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ntr" presetSubtype="0" fill="hold" grpId="0" nodeType="clickEffect">
                                  <p:stCondLst>
                                    <p:cond delay="0"/>
                                  </p:stCondLst>
                                  <p:childTnLst>
                                    <p:set>
                                      <p:cBhvr>
                                        <p:cTn id="245" dur="1" fill="hold">
                                          <p:stCondLst>
                                            <p:cond delay="0"/>
                                          </p:stCondLst>
                                        </p:cTn>
                                        <p:tgtEl>
                                          <p:spTgt spid="63"/>
                                        </p:tgtEl>
                                        <p:attrNameLst>
                                          <p:attrName>style.visibility</p:attrName>
                                        </p:attrNameLst>
                                      </p:cBhvr>
                                      <p:to>
                                        <p:strVal val="visible"/>
                                      </p:to>
                                    </p:set>
                                    <p:animEffect transition="in" filter="fade">
                                      <p:cBhvr>
                                        <p:cTn id="246" dur="500"/>
                                        <p:tgtEl>
                                          <p:spTgt spid="63"/>
                                        </p:tgtEl>
                                      </p:cBhvr>
                                    </p:animEffect>
                                  </p:childTnLst>
                                </p:cTn>
                              </p:par>
                            </p:childTnLst>
                          </p:cTn>
                        </p:par>
                      </p:childTnLst>
                    </p:cTn>
                  </p:par>
                  <p:par>
                    <p:cTn id="247" fill="hold">
                      <p:stCondLst>
                        <p:cond delay="indefinite"/>
                      </p:stCondLst>
                      <p:childTnLst>
                        <p:par>
                          <p:cTn id="248" fill="hold">
                            <p:stCondLst>
                              <p:cond delay="0"/>
                            </p:stCondLst>
                            <p:childTnLst>
                              <p:par>
                                <p:cTn id="249" presetID="10" presetClass="entr" presetSubtype="0" fill="hold" grpId="0" nodeType="clickEffect">
                                  <p:stCondLst>
                                    <p:cond delay="0"/>
                                  </p:stCondLst>
                                  <p:childTnLst>
                                    <p:set>
                                      <p:cBhvr>
                                        <p:cTn id="250" dur="1" fill="hold">
                                          <p:stCondLst>
                                            <p:cond delay="0"/>
                                          </p:stCondLst>
                                        </p:cTn>
                                        <p:tgtEl>
                                          <p:spTgt spid="64"/>
                                        </p:tgtEl>
                                        <p:attrNameLst>
                                          <p:attrName>style.visibility</p:attrName>
                                        </p:attrNameLst>
                                      </p:cBhvr>
                                      <p:to>
                                        <p:strVal val="visible"/>
                                      </p:to>
                                    </p:set>
                                    <p:animEffect transition="in" filter="fade">
                                      <p:cBhvr>
                                        <p:cTn id="251" dur="500"/>
                                        <p:tgtEl>
                                          <p:spTgt spid="64"/>
                                        </p:tgtEl>
                                      </p:cBhvr>
                                    </p:animEffect>
                                  </p:childTnLst>
                                </p:cTn>
                              </p:par>
                            </p:childTnLst>
                          </p:cTn>
                        </p:par>
                      </p:childTnLst>
                    </p:cTn>
                  </p:par>
                  <p:par>
                    <p:cTn id="252" fill="hold">
                      <p:stCondLst>
                        <p:cond delay="indefinite"/>
                      </p:stCondLst>
                      <p:childTnLst>
                        <p:par>
                          <p:cTn id="253" fill="hold">
                            <p:stCondLst>
                              <p:cond delay="0"/>
                            </p:stCondLst>
                            <p:childTnLst>
                              <p:par>
                                <p:cTn id="254" presetID="10" presetClass="entr" presetSubtype="0" fill="hold" grpId="0" nodeType="clickEffect">
                                  <p:stCondLst>
                                    <p:cond delay="0"/>
                                  </p:stCondLst>
                                  <p:childTnLst>
                                    <p:set>
                                      <p:cBhvr>
                                        <p:cTn id="255" dur="1" fill="hold">
                                          <p:stCondLst>
                                            <p:cond delay="0"/>
                                          </p:stCondLst>
                                        </p:cTn>
                                        <p:tgtEl>
                                          <p:spTgt spid="66"/>
                                        </p:tgtEl>
                                        <p:attrNameLst>
                                          <p:attrName>style.visibility</p:attrName>
                                        </p:attrNameLst>
                                      </p:cBhvr>
                                      <p:to>
                                        <p:strVal val="visible"/>
                                      </p:to>
                                    </p:set>
                                    <p:animEffect transition="in" filter="fade">
                                      <p:cBhvr>
                                        <p:cTn id="256" dur="500"/>
                                        <p:tgtEl>
                                          <p:spTgt spid="66"/>
                                        </p:tgtEl>
                                      </p:cBhvr>
                                    </p:animEffect>
                                  </p:childTnLst>
                                </p:cTn>
                              </p:par>
                            </p:childTnLst>
                          </p:cTn>
                        </p:par>
                      </p:childTnLst>
                    </p:cTn>
                  </p:par>
                  <p:par>
                    <p:cTn id="257" fill="hold">
                      <p:stCondLst>
                        <p:cond delay="indefinite"/>
                      </p:stCondLst>
                      <p:childTnLst>
                        <p:par>
                          <p:cTn id="258" fill="hold">
                            <p:stCondLst>
                              <p:cond delay="0"/>
                            </p:stCondLst>
                            <p:childTnLst>
                              <p:par>
                                <p:cTn id="259" presetID="10" presetClass="entr" presetSubtype="0" fill="hold" grpId="0" nodeType="clickEffect">
                                  <p:stCondLst>
                                    <p:cond delay="0"/>
                                  </p:stCondLst>
                                  <p:childTnLst>
                                    <p:set>
                                      <p:cBhvr>
                                        <p:cTn id="260" dur="1" fill="hold">
                                          <p:stCondLst>
                                            <p:cond delay="0"/>
                                          </p:stCondLst>
                                        </p:cTn>
                                        <p:tgtEl>
                                          <p:spTgt spid="65"/>
                                        </p:tgtEl>
                                        <p:attrNameLst>
                                          <p:attrName>style.visibility</p:attrName>
                                        </p:attrNameLst>
                                      </p:cBhvr>
                                      <p:to>
                                        <p:strVal val="visible"/>
                                      </p:to>
                                    </p:set>
                                    <p:animEffect transition="in" filter="fade">
                                      <p:cBhvr>
                                        <p:cTn id="261" dur="500"/>
                                        <p:tgtEl>
                                          <p:spTgt spid="65"/>
                                        </p:tgtEl>
                                      </p:cBhvr>
                                    </p:animEffect>
                                  </p:childTnLst>
                                </p:cTn>
                              </p:par>
                            </p:childTnLst>
                          </p:cTn>
                        </p:par>
                      </p:childTnLst>
                    </p:cTn>
                  </p:par>
                  <p:par>
                    <p:cTn id="262" fill="hold">
                      <p:stCondLst>
                        <p:cond delay="indefinite"/>
                      </p:stCondLst>
                      <p:childTnLst>
                        <p:par>
                          <p:cTn id="263" fill="hold">
                            <p:stCondLst>
                              <p:cond delay="0"/>
                            </p:stCondLst>
                            <p:childTnLst>
                              <p:par>
                                <p:cTn id="264" presetID="10" presetClass="entr" presetSubtype="0" fill="hold" grpId="0" nodeType="clickEffect">
                                  <p:stCondLst>
                                    <p:cond delay="0"/>
                                  </p:stCondLst>
                                  <p:childTnLst>
                                    <p:set>
                                      <p:cBhvr>
                                        <p:cTn id="265" dur="1" fill="hold">
                                          <p:stCondLst>
                                            <p:cond delay="0"/>
                                          </p:stCondLst>
                                        </p:cTn>
                                        <p:tgtEl>
                                          <p:spTgt spid="67"/>
                                        </p:tgtEl>
                                        <p:attrNameLst>
                                          <p:attrName>style.visibility</p:attrName>
                                        </p:attrNameLst>
                                      </p:cBhvr>
                                      <p:to>
                                        <p:strVal val="visible"/>
                                      </p:to>
                                    </p:set>
                                    <p:animEffect transition="in" filter="fade">
                                      <p:cBhvr>
                                        <p:cTn id="266" dur="500"/>
                                        <p:tgtEl>
                                          <p:spTgt spid="67"/>
                                        </p:tgtEl>
                                      </p:cBhvr>
                                    </p:animEffect>
                                  </p:childTnLst>
                                </p:cTn>
                              </p:par>
                            </p:childTnLst>
                          </p:cTn>
                        </p:par>
                      </p:childTnLst>
                    </p:cTn>
                  </p:par>
                  <p:par>
                    <p:cTn id="267" fill="hold">
                      <p:stCondLst>
                        <p:cond delay="indefinite"/>
                      </p:stCondLst>
                      <p:childTnLst>
                        <p:par>
                          <p:cTn id="268" fill="hold">
                            <p:stCondLst>
                              <p:cond delay="0"/>
                            </p:stCondLst>
                            <p:childTnLst>
                              <p:par>
                                <p:cTn id="269" presetID="35" presetClass="emph" presetSubtype="0" fill="hold" grpId="1" nodeType="clickEffect">
                                  <p:stCondLst>
                                    <p:cond delay="0"/>
                                  </p:stCondLst>
                                  <p:childTnLst>
                                    <p:anim calcmode="discrete" valueType="str">
                                      <p:cBhvr>
                                        <p:cTn id="270" dur="1000" fill="hold"/>
                                        <p:tgtEl>
                                          <p:spTgt spid="53"/>
                                        </p:tgtEl>
                                        <p:attrNameLst>
                                          <p:attrName>style.visibility</p:attrName>
                                        </p:attrNameLst>
                                      </p:cBhvr>
                                      <p:tavLst>
                                        <p:tav tm="0">
                                          <p:val>
                                            <p:strVal val="hidden"/>
                                          </p:val>
                                        </p:tav>
                                        <p:tav tm="50000">
                                          <p:val>
                                            <p:strVal val="visible"/>
                                          </p:val>
                                        </p:tav>
                                      </p:tavLst>
                                    </p:anim>
                                  </p:childTnLst>
                                </p:cTn>
                              </p:par>
                            </p:childTnLst>
                          </p:cTn>
                        </p:par>
                        <p:par>
                          <p:cTn id="271" fill="hold">
                            <p:stCondLst>
                              <p:cond delay="1000"/>
                            </p:stCondLst>
                            <p:childTnLst>
                              <p:par>
                                <p:cTn id="272" presetID="35" presetClass="emph" presetSubtype="0" fill="hold" grpId="1" nodeType="afterEffect">
                                  <p:stCondLst>
                                    <p:cond delay="0"/>
                                  </p:stCondLst>
                                  <p:childTnLst>
                                    <p:anim calcmode="discrete" valueType="str">
                                      <p:cBhvr>
                                        <p:cTn id="273" dur="1000" fill="hold"/>
                                        <p:tgtEl>
                                          <p:spTgt spid="61"/>
                                        </p:tgtEl>
                                        <p:attrNameLst>
                                          <p:attrName>style.visibility</p:attrName>
                                        </p:attrNameLst>
                                      </p:cBhvr>
                                      <p:tavLst>
                                        <p:tav tm="0">
                                          <p:val>
                                            <p:strVal val="hidden"/>
                                          </p:val>
                                        </p:tav>
                                        <p:tav tm="50000">
                                          <p:val>
                                            <p:strVal val="visible"/>
                                          </p:val>
                                        </p:tav>
                                      </p:tavLst>
                                    </p:anim>
                                  </p:childTnLst>
                                </p:cTn>
                              </p:par>
                            </p:childTnLst>
                          </p:cTn>
                        </p:par>
                      </p:childTnLst>
                    </p:cTn>
                  </p:par>
                  <p:par>
                    <p:cTn id="274" fill="hold">
                      <p:stCondLst>
                        <p:cond delay="indefinite"/>
                      </p:stCondLst>
                      <p:childTnLst>
                        <p:par>
                          <p:cTn id="275" fill="hold">
                            <p:stCondLst>
                              <p:cond delay="0"/>
                            </p:stCondLst>
                            <p:childTnLst>
                              <p:par>
                                <p:cTn id="276" presetID="10" presetClass="entr" presetSubtype="0" fill="hold" grpId="0" nodeType="clickEffect">
                                  <p:stCondLst>
                                    <p:cond delay="0"/>
                                  </p:stCondLst>
                                  <p:childTnLst>
                                    <p:set>
                                      <p:cBhvr>
                                        <p:cTn id="277" dur="1" fill="hold">
                                          <p:stCondLst>
                                            <p:cond delay="0"/>
                                          </p:stCondLst>
                                        </p:cTn>
                                        <p:tgtEl>
                                          <p:spTgt spid="72"/>
                                        </p:tgtEl>
                                        <p:attrNameLst>
                                          <p:attrName>style.visibility</p:attrName>
                                        </p:attrNameLst>
                                      </p:cBhvr>
                                      <p:to>
                                        <p:strVal val="visible"/>
                                      </p:to>
                                    </p:set>
                                    <p:animEffect transition="in" filter="fade">
                                      <p:cBhvr>
                                        <p:cTn id="278" dur="500"/>
                                        <p:tgtEl>
                                          <p:spTgt spid="72"/>
                                        </p:tgtEl>
                                      </p:cBhvr>
                                    </p:animEffect>
                                  </p:childTnLst>
                                </p:cTn>
                              </p:par>
                            </p:childTnLst>
                          </p:cTn>
                        </p:par>
                      </p:childTnLst>
                    </p:cTn>
                  </p:par>
                  <p:par>
                    <p:cTn id="279" fill="hold">
                      <p:stCondLst>
                        <p:cond delay="indefinite"/>
                      </p:stCondLst>
                      <p:childTnLst>
                        <p:par>
                          <p:cTn id="280" fill="hold">
                            <p:stCondLst>
                              <p:cond delay="0"/>
                            </p:stCondLst>
                            <p:childTnLst>
                              <p:par>
                                <p:cTn id="281" presetID="35" presetClass="emph" presetSubtype="0" fill="hold" grpId="1" nodeType="clickEffect">
                                  <p:stCondLst>
                                    <p:cond delay="0"/>
                                  </p:stCondLst>
                                  <p:childTnLst>
                                    <p:anim calcmode="discrete" valueType="str">
                                      <p:cBhvr>
                                        <p:cTn id="282" dur="1000" fill="hold"/>
                                        <p:tgtEl>
                                          <p:spTgt spid="54"/>
                                        </p:tgtEl>
                                        <p:attrNameLst>
                                          <p:attrName>style.visibility</p:attrName>
                                        </p:attrNameLst>
                                      </p:cBhvr>
                                      <p:tavLst>
                                        <p:tav tm="0">
                                          <p:val>
                                            <p:strVal val="hidden"/>
                                          </p:val>
                                        </p:tav>
                                        <p:tav tm="50000">
                                          <p:val>
                                            <p:strVal val="visible"/>
                                          </p:val>
                                        </p:tav>
                                      </p:tavLst>
                                    </p:anim>
                                  </p:childTnLst>
                                </p:cTn>
                              </p:par>
                            </p:childTnLst>
                          </p:cTn>
                        </p:par>
                        <p:par>
                          <p:cTn id="283" fill="hold">
                            <p:stCondLst>
                              <p:cond delay="1000"/>
                            </p:stCondLst>
                            <p:childTnLst>
                              <p:par>
                                <p:cTn id="284" presetID="35" presetClass="emph" presetSubtype="0" fill="hold" grpId="1" nodeType="afterEffect">
                                  <p:stCondLst>
                                    <p:cond delay="0"/>
                                  </p:stCondLst>
                                  <p:childTnLst>
                                    <p:anim calcmode="discrete" valueType="str">
                                      <p:cBhvr>
                                        <p:cTn id="285" dur="1000" fill="hold"/>
                                        <p:tgtEl>
                                          <p:spTgt spid="62"/>
                                        </p:tgtEl>
                                        <p:attrNameLst>
                                          <p:attrName>style.visibility</p:attrName>
                                        </p:attrNameLst>
                                      </p:cBhvr>
                                      <p:tavLst>
                                        <p:tav tm="0">
                                          <p:val>
                                            <p:strVal val="hidden"/>
                                          </p:val>
                                        </p:tav>
                                        <p:tav tm="50000">
                                          <p:val>
                                            <p:strVal val="visible"/>
                                          </p:val>
                                        </p:tav>
                                      </p:tavLst>
                                    </p:anim>
                                  </p:childTnLst>
                                </p:cTn>
                              </p:par>
                            </p:childTnLst>
                          </p:cTn>
                        </p:par>
                      </p:childTnLst>
                    </p:cTn>
                  </p:par>
                  <p:par>
                    <p:cTn id="286" fill="hold">
                      <p:stCondLst>
                        <p:cond delay="indefinite"/>
                      </p:stCondLst>
                      <p:childTnLst>
                        <p:par>
                          <p:cTn id="287" fill="hold">
                            <p:stCondLst>
                              <p:cond delay="0"/>
                            </p:stCondLst>
                            <p:childTnLst>
                              <p:par>
                                <p:cTn id="288" presetID="10" presetClass="entr" presetSubtype="0" fill="hold" grpId="0" nodeType="clickEffect">
                                  <p:stCondLst>
                                    <p:cond delay="0"/>
                                  </p:stCondLst>
                                  <p:childTnLst>
                                    <p:set>
                                      <p:cBhvr>
                                        <p:cTn id="289" dur="1" fill="hold">
                                          <p:stCondLst>
                                            <p:cond delay="0"/>
                                          </p:stCondLst>
                                        </p:cTn>
                                        <p:tgtEl>
                                          <p:spTgt spid="73"/>
                                        </p:tgtEl>
                                        <p:attrNameLst>
                                          <p:attrName>style.visibility</p:attrName>
                                        </p:attrNameLst>
                                      </p:cBhvr>
                                      <p:to>
                                        <p:strVal val="visible"/>
                                      </p:to>
                                    </p:set>
                                    <p:animEffect transition="in" filter="fade">
                                      <p:cBhvr>
                                        <p:cTn id="290" dur="500"/>
                                        <p:tgtEl>
                                          <p:spTgt spid="73"/>
                                        </p:tgtEl>
                                      </p:cBhvr>
                                    </p:animEffect>
                                  </p:childTnLst>
                                </p:cTn>
                              </p:par>
                            </p:childTnLst>
                          </p:cTn>
                        </p:par>
                      </p:childTnLst>
                    </p:cTn>
                  </p:par>
                  <p:par>
                    <p:cTn id="291" fill="hold">
                      <p:stCondLst>
                        <p:cond delay="indefinite"/>
                      </p:stCondLst>
                      <p:childTnLst>
                        <p:par>
                          <p:cTn id="292" fill="hold">
                            <p:stCondLst>
                              <p:cond delay="0"/>
                            </p:stCondLst>
                            <p:childTnLst>
                              <p:par>
                                <p:cTn id="293" presetID="10" presetClass="entr" presetSubtype="0" fill="hold" grpId="0" nodeType="click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fade">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10" presetClass="entr" presetSubtype="0" fill="hold" grpId="0" nodeType="clickEffect">
                                  <p:stCondLst>
                                    <p:cond delay="0"/>
                                  </p:stCondLst>
                                  <p:childTnLst>
                                    <p:set>
                                      <p:cBhvr>
                                        <p:cTn id="299" dur="1" fill="hold">
                                          <p:stCondLst>
                                            <p:cond delay="0"/>
                                          </p:stCondLst>
                                        </p:cTn>
                                        <p:tgtEl>
                                          <p:spTgt spid="75"/>
                                        </p:tgtEl>
                                        <p:attrNameLst>
                                          <p:attrName>style.visibility</p:attrName>
                                        </p:attrNameLst>
                                      </p:cBhvr>
                                      <p:to>
                                        <p:strVal val="visible"/>
                                      </p:to>
                                    </p:set>
                                    <p:animEffect transition="in" filter="fade">
                                      <p:cBhvr>
                                        <p:cTn id="300" dur="500"/>
                                        <p:tgtEl>
                                          <p:spTgt spid="75"/>
                                        </p:tgtEl>
                                      </p:cBhvr>
                                    </p:animEffect>
                                  </p:childTnLst>
                                </p:cTn>
                              </p:par>
                            </p:childTnLst>
                          </p:cTn>
                        </p:par>
                      </p:childTnLst>
                    </p:cTn>
                  </p:par>
                  <p:par>
                    <p:cTn id="301" fill="hold">
                      <p:stCondLst>
                        <p:cond delay="indefinite"/>
                      </p:stCondLst>
                      <p:childTnLst>
                        <p:par>
                          <p:cTn id="302" fill="hold">
                            <p:stCondLst>
                              <p:cond delay="0"/>
                            </p:stCondLst>
                            <p:childTnLst>
                              <p:par>
                                <p:cTn id="303" presetID="10" presetClass="entr" presetSubtype="0" fill="hold" grpId="0" nodeType="clickEffect">
                                  <p:stCondLst>
                                    <p:cond delay="0"/>
                                  </p:stCondLst>
                                  <p:childTnLst>
                                    <p:set>
                                      <p:cBhvr>
                                        <p:cTn id="304" dur="1" fill="hold">
                                          <p:stCondLst>
                                            <p:cond delay="0"/>
                                          </p:stCondLst>
                                        </p:cTn>
                                        <p:tgtEl>
                                          <p:spTgt spid="76"/>
                                        </p:tgtEl>
                                        <p:attrNameLst>
                                          <p:attrName>style.visibility</p:attrName>
                                        </p:attrNameLst>
                                      </p:cBhvr>
                                      <p:to>
                                        <p:strVal val="visible"/>
                                      </p:to>
                                    </p:set>
                                    <p:animEffect transition="in" filter="fade">
                                      <p:cBhvr>
                                        <p:cTn id="305" dur="500"/>
                                        <p:tgtEl>
                                          <p:spTgt spid="76"/>
                                        </p:tgtEl>
                                      </p:cBhvr>
                                    </p:animEffect>
                                  </p:childTnLst>
                                </p:cTn>
                              </p:par>
                            </p:childTnLst>
                          </p:cTn>
                        </p:par>
                      </p:childTnLst>
                    </p:cTn>
                  </p:par>
                  <p:par>
                    <p:cTn id="306" fill="hold">
                      <p:stCondLst>
                        <p:cond delay="indefinite"/>
                      </p:stCondLst>
                      <p:childTnLst>
                        <p:par>
                          <p:cTn id="307" fill="hold">
                            <p:stCondLst>
                              <p:cond delay="0"/>
                            </p:stCondLst>
                            <p:childTnLst>
                              <p:par>
                                <p:cTn id="308" presetID="22" presetClass="entr" presetSubtype="4" fill="hold" nodeType="clickEffect">
                                  <p:stCondLst>
                                    <p:cond delay="0"/>
                                  </p:stCondLst>
                                  <p:childTnLst>
                                    <p:set>
                                      <p:cBhvr>
                                        <p:cTn id="309" dur="1" fill="hold">
                                          <p:stCondLst>
                                            <p:cond delay="0"/>
                                          </p:stCondLst>
                                        </p:cTn>
                                        <p:tgtEl>
                                          <p:spTgt spid="32"/>
                                        </p:tgtEl>
                                        <p:attrNameLst>
                                          <p:attrName>style.visibility</p:attrName>
                                        </p:attrNameLst>
                                      </p:cBhvr>
                                      <p:to>
                                        <p:strVal val="visible"/>
                                      </p:to>
                                    </p:set>
                                    <p:animEffect transition="in" filter="wipe(down)">
                                      <p:cBhvr>
                                        <p:cTn id="310" dur="500"/>
                                        <p:tgtEl>
                                          <p:spTgt spid="32"/>
                                        </p:tgtEl>
                                      </p:cBhvr>
                                    </p:animEffect>
                                  </p:childTnLst>
                                </p:cTn>
                              </p:par>
                            </p:childTnLst>
                          </p:cTn>
                        </p:par>
                        <p:par>
                          <p:cTn id="311" fill="hold">
                            <p:stCondLst>
                              <p:cond delay="500"/>
                            </p:stCondLst>
                            <p:childTnLst>
                              <p:par>
                                <p:cTn id="312" presetID="10" presetClass="entr" presetSubtype="0" fill="hold" grpId="0" nodeType="afterEffect">
                                  <p:stCondLst>
                                    <p:cond delay="0"/>
                                  </p:stCondLst>
                                  <p:childTnLst>
                                    <p:set>
                                      <p:cBhvr>
                                        <p:cTn id="313" dur="1" fill="hold">
                                          <p:stCondLst>
                                            <p:cond delay="0"/>
                                          </p:stCondLst>
                                        </p:cTn>
                                        <p:tgtEl>
                                          <p:spTgt spid="33"/>
                                        </p:tgtEl>
                                        <p:attrNameLst>
                                          <p:attrName>style.visibility</p:attrName>
                                        </p:attrNameLst>
                                      </p:cBhvr>
                                      <p:to>
                                        <p:strVal val="visible"/>
                                      </p:to>
                                    </p:set>
                                    <p:animEffect transition="in" filter="fade">
                                      <p:cBhvr>
                                        <p:cTn id="314" dur="500"/>
                                        <p:tgtEl>
                                          <p:spTgt spid="33"/>
                                        </p:tgtEl>
                                      </p:cBhvr>
                                    </p:animEffect>
                                  </p:childTnLst>
                                </p:cTn>
                              </p:par>
                            </p:childTnLst>
                          </p:cTn>
                        </p:par>
                      </p:childTnLst>
                    </p:cTn>
                  </p:par>
                  <p:par>
                    <p:cTn id="315" fill="hold">
                      <p:stCondLst>
                        <p:cond delay="indefinite"/>
                      </p:stCondLst>
                      <p:childTnLst>
                        <p:par>
                          <p:cTn id="316" fill="hold">
                            <p:stCondLst>
                              <p:cond delay="0"/>
                            </p:stCondLst>
                            <p:childTnLst>
                              <p:par>
                                <p:cTn id="317" presetID="10" presetClass="entr" presetSubtype="0" fill="hold" grpId="0" nodeType="clickEffect">
                                  <p:stCondLst>
                                    <p:cond delay="0"/>
                                  </p:stCondLst>
                                  <p:childTnLst>
                                    <p:set>
                                      <p:cBhvr>
                                        <p:cTn id="318" dur="1" fill="hold">
                                          <p:stCondLst>
                                            <p:cond delay="0"/>
                                          </p:stCondLst>
                                        </p:cTn>
                                        <p:tgtEl>
                                          <p:spTgt spid="34"/>
                                        </p:tgtEl>
                                        <p:attrNameLst>
                                          <p:attrName>style.visibility</p:attrName>
                                        </p:attrNameLst>
                                      </p:cBhvr>
                                      <p:to>
                                        <p:strVal val="visible"/>
                                      </p:to>
                                    </p:set>
                                    <p:animEffect transition="in" filter="fade">
                                      <p:cBhvr>
                                        <p:cTn id="319" dur="500"/>
                                        <p:tgtEl>
                                          <p:spTgt spid="34"/>
                                        </p:tgtEl>
                                      </p:cBhvr>
                                    </p:animEffect>
                                  </p:childTnLst>
                                </p:cTn>
                              </p:par>
                            </p:childTnLst>
                          </p:cTn>
                        </p:par>
                      </p:childTnLst>
                    </p:cTn>
                  </p:par>
                  <p:par>
                    <p:cTn id="320" fill="hold">
                      <p:stCondLst>
                        <p:cond delay="indefinite"/>
                      </p:stCondLst>
                      <p:childTnLst>
                        <p:par>
                          <p:cTn id="321" fill="hold">
                            <p:stCondLst>
                              <p:cond delay="0"/>
                            </p:stCondLst>
                            <p:childTnLst>
                              <p:par>
                                <p:cTn id="322" presetID="35" presetClass="emph" presetSubtype="0" fill="hold" grpId="1" nodeType="clickEffect">
                                  <p:stCondLst>
                                    <p:cond delay="0"/>
                                  </p:stCondLst>
                                  <p:childTnLst>
                                    <p:anim calcmode="discrete" valueType="str">
                                      <p:cBhvr>
                                        <p:cTn id="323" dur="1000" fill="hold"/>
                                        <p:tgtEl>
                                          <p:spTgt spid="30"/>
                                        </p:tgtEl>
                                        <p:attrNameLst>
                                          <p:attrName>style.visibility</p:attrName>
                                        </p:attrNameLst>
                                      </p:cBhvr>
                                      <p:tavLst>
                                        <p:tav tm="0">
                                          <p:val>
                                            <p:strVal val="hidden"/>
                                          </p:val>
                                        </p:tav>
                                        <p:tav tm="50000">
                                          <p:val>
                                            <p:strVal val="visible"/>
                                          </p:val>
                                        </p:tav>
                                      </p:tavLst>
                                    </p:anim>
                                  </p:childTnLst>
                                </p:cTn>
                              </p:par>
                            </p:childTnLst>
                          </p:cTn>
                        </p:par>
                        <p:par>
                          <p:cTn id="324" fill="hold">
                            <p:stCondLst>
                              <p:cond delay="1000"/>
                            </p:stCondLst>
                            <p:childTnLst>
                              <p:par>
                                <p:cTn id="325" presetID="35" presetClass="emph" presetSubtype="0" fill="hold" grpId="1" nodeType="afterEffect">
                                  <p:stCondLst>
                                    <p:cond delay="0"/>
                                  </p:stCondLst>
                                  <p:childTnLst>
                                    <p:anim calcmode="discrete" valueType="str">
                                      <p:cBhvr>
                                        <p:cTn id="326" dur="1000" fill="hold"/>
                                        <p:tgtEl>
                                          <p:spTgt spid="10"/>
                                        </p:tgtEl>
                                        <p:attrNameLst>
                                          <p:attrName>style.visibility</p:attrName>
                                        </p:attrNameLst>
                                      </p:cBhvr>
                                      <p:tavLst>
                                        <p:tav tm="0">
                                          <p:val>
                                            <p:strVal val="hidden"/>
                                          </p:val>
                                        </p:tav>
                                        <p:tav tm="50000">
                                          <p:val>
                                            <p:strVal val="visible"/>
                                          </p:val>
                                        </p:tav>
                                      </p:tavLst>
                                    </p:anim>
                                  </p:childTnLst>
                                </p:cTn>
                              </p:par>
                            </p:childTnLst>
                          </p:cTn>
                        </p:par>
                        <p:par>
                          <p:cTn id="327" fill="hold">
                            <p:stCondLst>
                              <p:cond delay="2000"/>
                            </p:stCondLst>
                            <p:childTnLst>
                              <p:par>
                                <p:cTn id="328" presetID="10" presetClass="entr" presetSubtype="0" fill="hold" grpId="0" nodeType="afterEffect">
                                  <p:stCondLst>
                                    <p:cond delay="0"/>
                                  </p:stCondLst>
                                  <p:childTnLst>
                                    <p:set>
                                      <p:cBhvr>
                                        <p:cTn id="329" dur="1" fill="hold">
                                          <p:stCondLst>
                                            <p:cond delay="0"/>
                                          </p:stCondLst>
                                        </p:cTn>
                                        <p:tgtEl>
                                          <p:spTgt spid="35"/>
                                        </p:tgtEl>
                                        <p:attrNameLst>
                                          <p:attrName>style.visibility</p:attrName>
                                        </p:attrNameLst>
                                      </p:cBhvr>
                                      <p:to>
                                        <p:strVal val="visible"/>
                                      </p:to>
                                    </p:set>
                                    <p:animEffect transition="in" filter="fade">
                                      <p:cBhvr>
                                        <p:cTn id="330" dur="500"/>
                                        <p:tgtEl>
                                          <p:spTgt spid="35"/>
                                        </p:tgtEl>
                                      </p:cBhvr>
                                    </p:animEffect>
                                  </p:childTnLst>
                                </p:cTn>
                              </p:par>
                            </p:childTnLst>
                          </p:cTn>
                        </p:par>
                      </p:childTnLst>
                    </p:cTn>
                  </p:par>
                  <p:par>
                    <p:cTn id="331" fill="hold">
                      <p:stCondLst>
                        <p:cond delay="indefinite"/>
                      </p:stCondLst>
                      <p:childTnLst>
                        <p:par>
                          <p:cTn id="332" fill="hold">
                            <p:stCondLst>
                              <p:cond delay="0"/>
                            </p:stCondLst>
                            <p:childTnLst>
                              <p:par>
                                <p:cTn id="333" presetID="35" presetClass="emph" presetSubtype="0" fill="hold" grpId="1" nodeType="clickEffect">
                                  <p:stCondLst>
                                    <p:cond delay="0"/>
                                  </p:stCondLst>
                                  <p:childTnLst>
                                    <p:anim calcmode="discrete" valueType="str">
                                      <p:cBhvr>
                                        <p:cTn id="334" dur="1000" fill="hold"/>
                                        <p:tgtEl>
                                          <p:spTgt spid="31"/>
                                        </p:tgtEl>
                                        <p:attrNameLst>
                                          <p:attrName>style.visibility</p:attrName>
                                        </p:attrNameLst>
                                      </p:cBhvr>
                                      <p:tavLst>
                                        <p:tav tm="0">
                                          <p:val>
                                            <p:strVal val="hidden"/>
                                          </p:val>
                                        </p:tav>
                                        <p:tav tm="50000">
                                          <p:val>
                                            <p:strVal val="visible"/>
                                          </p:val>
                                        </p:tav>
                                      </p:tavLst>
                                    </p:anim>
                                  </p:childTnLst>
                                </p:cTn>
                              </p:par>
                            </p:childTnLst>
                          </p:cTn>
                        </p:par>
                        <p:par>
                          <p:cTn id="335" fill="hold">
                            <p:stCondLst>
                              <p:cond delay="1000"/>
                            </p:stCondLst>
                            <p:childTnLst>
                              <p:par>
                                <p:cTn id="336" presetID="35" presetClass="emph" presetSubtype="0" fill="hold" grpId="1" nodeType="afterEffect">
                                  <p:stCondLst>
                                    <p:cond delay="0"/>
                                  </p:stCondLst>
                                  <p:childTnLst>
                                    <p:anim calcmode="discrete" valueType="str">
                                      <p:cBhvr>
                                        <p:cTn id="337" dur="1000" fill="hold"/>
                                        <p:tgtEl>
                                          <p:spTgt spid="27"/>
                                        </p:tgtEl>
                                        <p:attrNameLst>
                                          <p:attrName>style.visibility</p:attrName>
                                        </p:attrNameLst>
                                      </p:cBhvr>
                                      <p:tavLst>
                                        <p:tav tm="0">
                                          <p:val>
                                            <p:strVal val="hidden"/>
                                          </p:val>
                                        </p:tav>
                                        <p:tav tm="50000">
                                          <p:val>
                                            <p:strVal val="visible"/>
                                          </p:val>
                                        </p:tav>
                                      </p:tavLst>
                                    </p:anim>
                                  </p:childTnLst>
                                </p:cTn>
                              </p:par>
                            </p:childTnLst>
                          </p:cTn>
                        </p:par>
                        <p:par>
                          <p:cTn id="338" fill="hold">
                            <p:stCondLst>
                              <p:cond delay="2000"/>
                            </p:stCondLst>
                            <p:childTnLst>
                              <p:par>
                                <p:cTn id="339" presetID="10" presetClass="entr" presetSubtype="0" fill="hold" grpId="0" nodeType="afterEffect">
                                  <p:stCondLst>
                                    <p:cond delay="0"/>
                                  </p:stCondLst>
                                  <p:childTnLst>
                                    <p:set>
                                      <p:cBhvr>
                                        <p:cTn id="340" dur="1" fill="hold">
                                          <p:stCondLst>
                                            <p:cond delay="0"/>
                                          </p:stCondLst>
                                        </p:cTn>
                                        <p:tgtEl>
                                          <p:spTgt spid="37"/>
                                        </p:tgtEl>
                                        <p:attrNameLst>
                                          <p:attrName>style.visibility</p:attrName>
                                        </p:attrNameLst>
                                      </p:cBhvr>
                                      <p:to>
                                        <p:strVal val="visible"/>
                                      </p:to>
                                    </p:set>
                                    <p:animEffect transition="in" filter="fade">
                                      <p:cBhvr>
                                        <p:cTn id="341" dur="500"/>
                                        <p:tgtEl>
                                          <p:spTgt spid="37"/>
                                        </p:tgtEl>
                                      </p:cBhvr>
                                    </p:animEffect>
                                  </p:childTnLst>
                                </p:cTn>
                              </p:par>
                            </p:childTnLst>
                          </p:cTn>
                        </p:par>
                      </p:childTnLst>
                    </p:cTn>
                  </p:par>
                  <p:par>
                    <p:cTn id="342" fill="hold">
                      <p:stCondLst>
                        <p:cond delay="indefinite"/>
                      </p:stCondLst>
                      <p:childTnLst>
                        <p:par>
                          <p:cTn id="343" fill="hold">
                            <p:stCondLst>
                              <p:cond delay="0"/>
                            </p:stCondLst>
                            <p:childTnLst>
                              <p:par>
                                <p:cTn id="344" presetID="35" presetClass="emph" presetSubtype="0" fill="hold" grpId="1" nodeType="clickEffect">
                                  <p:stCondLst>
                                    <p:cond delay="0"/>
                                  </p:stCondLst>
                                  <p:childTnLst>
                                    <p:anim calcmode="discrete" valueType="str">
                                      <p:cBhvr>
                                        <p:cTn id="345" dur="1000" fill="hold"/>
                                        <p:tgtEl>
                                          <p:spTgt spid="49"/>
                                        </p:tgtEl>
                                        <p:attrNameLst>
                                          <p:attrName>style.visibility</p:attrName>
                                        </p:attrNameLst>
                                      </p:cBhvr>
                                      <p:tavLst>
                                        <p:tav tm="0">
                                          <p:val>
                                            <p:strVal val="hidden"/>
                                          </p:val>
                                        </p:tav>
                                        <p:tav tm="50000">
                                          <p:val>
                                            <p:strVal val="visible"/>
                                          </p:val>
                                        </p:tav>
                                      </p:tavLst>
                                    </p:anim>
                                  </p:childTnLst>
                                </p:cTn>
                              </p:par>
                            </p:childTnLst>
                          </p:cTn>
                        </p:par>
                        <p:par>
                          <p:cTn id="346" fill="hold">
                            <p:stCondLst>
                              <p:cond delay="1000"/>
                            </p:stCondLst>
                            <p:childTnLst>
                              <p:par>
                                <p:cTn id="347" presetID="35" presetClass="emph" presetSubtype="0" fill="hold" grpId="1" nodeType="afterEffect">
                                  <p:stCondLst>
                                    <p:cond delay="0"/>
                                  </p:stCondLst>
                                  <p:childTnLst>
                                    <p:anim calcmode="discrete" valueType="str">
                                      <p:cBhvr>
                                        <p:cTn id="348" dur="1000" fill="hold"/>
                                        <p:tgtEl>
                                          <p:spTgt spid="46"/>
                                        </p:tgtEl>
                                        <p:attrNameLst>
                                          <p:attrName>style.visibility</p:attrName>
                                        </p:attrNameLst>
                                      </p:cBhvr>
                                      <p:tavLst>
                                        <p:tav tm="0">
                                          <p:val>
                                            <p:strVal val="hidden"/>
                                          </p:val>
                                        </p:tav>
                                        <p:tav tm="50000">
                                          <p:val>
                                            <p:strVal val="visible"/>
                                          </p:val>
                                        </p:tav>
                                      </p:tavLst>
                                    </p:anim>
                                  </p:childTnLst>
                                </p:cTn>
                              </p:par>
                            </p:childTnLst>
                          </p:cTn>
                        </p:par>
                        <p:par>
                          <p:cTn id="349" fill="hold">
                            <p:stCondLst>
                              <p:cond delay="2000"/>
                            </p:stCondLst>
                            <p:childTnLst>
                              <p:par>
                                <p:cTn id="350" presetID="10" presetClass="entr" presetSubtype="0" fill="hold" grpId="0" nodeType="afterEffect">
                                  <p:stCondLst>
                                    <p:cond delay="0"/>
                                  </p:stCondLst>
                                  <p:childTnLst>
                                    <p:set>
                                      <p:cBhvr>
                                        <p:cTn id="351" dur="1" fill="hold">
                                          <p:stCondLst>
                                            <p:cond delay="0"/>
                                          </p:stCondLst>
                                        </p:cTn>
                                        <p:tgtEl>
                                          <p:spTgt spid="38"/>
                                        </p:tgtEl>
                                        <p:attrNameLst>
                                          <p:attrName>style.visibility</p:attrName>
                                        </p:attrNameLst>
                                      </p:cBhvr>
                                      <p:to>
                                        <p:strVal val="visible"/>
                                      </p:to>
                                    </p:set>
                                    <p:animEffect transition="in" filter="fade">
                                      <p:cBhvr>
                                        <p:cTn id="352" dur="500"/>
                                        <p:tgtEl>
                                          <p:spTgt spid="38"/>
                                        </p:tgtEl>
                                      </p:cBhvr>
                                    </p:animEffect>
                                  </p:childTnLst>
                                </p:cTn>
                              </p:par>
                            </p:childTnLst>
                          </p:cTn>
                        </p:par>
                      </p:childTnLst>
                    </p:cTn>
                  </p:par>
                  <p:par>
                    <p:cTn id="353" fill="hold">
                      <p:stCondLst>
                        <p:cond delay="indefinite"/>
                      </p:stCondLst>
                      <p:childTnLst>
                        <p:par>
                          <p:cTn id="354" fill="hold">
                            <p:stCondLst>
                              <p:cond delay="0"/>
                            </p:stCondLst>
                            <p:childTnLst>
                              <p:par>
                                <p:cTn id="355" presetID="22" presetClass="entr" presetSubtype="8" fill="hold" nodeType="clickEffect">
                                  <p:stCondLst>
                                    <p:cond delay="0"/>
                                  </p:stCondLst>
                                  <p:childTnLst>
                                    <p:set>
                                      <p:cBhvr>
                                        <p:cTn id="356" dur="1" fill="hold">
                                          <p:stCondLst>
                                            <p:cond delay="0"/>
                                          </p:stCondLst>
                                        </p:cTn>
                                        <p:tgtEl>
                                          <p:spTgt spid="39"/>
                                        </p:tgtEl>
                                        <p:attrNameLst>
                                          <p:attrName>style.visibility</p:attrName>
                                        </p:attrNameLst>
                                      </p:cBhvr>
                                      <p:to>
                                        <p:strVal val="visible"/>
                                      </p:to>
                                    </p:set>
                                    <p:animEffect transition="in" filter="wipe(left)">
                                      <p:cBhvr>
                                        <p:cTn id="357" dur="500"/>
                                        <p:tgtEl>
                                          <p:spTgt spid="39"/>
                                        </p:tgtEl>
                                      </p:cBhvr>
                                    </p:animEffect>
                                  </p:childTnLst>
                                </p:cTn>
                              </p:par>
                            </p:childTnLst>
                          </p:cTn>
                        </p:par>
                        <p:par>
                          <p:cTn id="358" fill="hold">
                            <p:stCondLst>
                              <p:cond delay="500"/>
                            </p:stCondLst>
                            <p:childTnLst>
                              <p:par>
                                <p:cTn id="359" presetID="10" presetClass="entr" presetSubtype="0" fill="hold" grpId="0" nodeType="afterEffect">
                                  <p:stCondLst>
                                    <p:cond delay="0"/>
                                  </p:stCondLst>
                                  <p:childTnLst>
                                    <p:set>
                                      <p:cBhvr>
                                        <p:cTn id="360" dur="1" fill="hold">
                                          <p:stCondLst>
                                            <p:cond delay="0"/>
                                          </p:stCondLst>
                                        </p:cTn>
                                        <p:tgtEl>
                                          <p:spTgt spid="40"/>
                                        </p:tgtEl>
                                        <p:attrNameLst>
                                          <p:attrName>style.visibility</p:attrName>
                                        </p:attrNameLst>
                                      </p:cBhvr>
                                      <p:to>
                                        <p:strVal val="visible"/>
                                      </p:to>
                                    </p:set>
                                    <p:animEffect transition="in" filter="fade">
                                      <p:cBhvr>
                                        <p:cTn id="361" dur="500"/>
                                        <p:tgtEl>
                                          <p:spTgt spid="40"/>
                                        </p:tgtEl>
                                      </p:cBhvr>
                                    </p:animEffect>
                                  </p:childTnLst>
                                </p:cTn>
                              </p:par>
                            </p:childTnLst>
                          </p:cTn>
                        </p:par>
                      </p:childTnLst>
                    </p:cTn>
                  </p:par>
                  <p:par>
                    <p:cTn id="362" fill="hold">
                      <p:stCondLst>
                        <p:cond delay="indefinite"/>
                      </p:stCondLst>
                      <p:childTnLst>
                        <p:par>
                          <p:cTn id="363" fill="hold">
                            <p:stCondLst>
                              <p:cond delay="0"/>
                            </p:stCondLst>
                            <p:childTnLst>
                              <p:par>
                                <p:cTn id="364" presetID="10" presetClass="entr" presetSubtype="0" fill="hold" grpId="0" nodeType="clickEffect">
                                  <p:stCondLst>
                                    <p:cond delay="0"/>
                                  </p:stCondLst>
                                  <p:childTnLst>
                                    <p:set>
                                      <p:cBhvr>
                                        <p:cTn id="365" dur="1" fill="hold">
                                          <p:stCondLst>
                                            <p:cond delay="0"/>
                                          </p:stCondLst>
                                        </p:cTn>
                                        <p:tgtEl>
                                          <p:spTgt spid="41"/>
                                        </p:tgtEl>
                                        <p:attrNameLst>
                                          <p:attrName>style.visibility</p:attrName>
                                        </p:attrNameLst>
                                      </p:cBhvr>
                                      <p:to>
                                        <p:strVal val="visible"/>
                                      </p:to>
                                    </p:set>
                                    <p:animEffect transition="in" filter="fade">
                                      <p:cBhvr>
                                        <p:cTn id="36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4" grpId="0"/>
      <p:bldP spid="15" grpId="0"/>
      <p:bldP spid="16" grpId="0"/>
      <p:bldP spid="17" grpId="0"/>
      <p:bldP spid="17" grpId="1"/>
      <p:bldP spid="18" grpId="0"/>
      <p:bldP spid="18" grpId="1"/>
      <p:bldP spid="19" grpId="0"/>
      <p:bldP spid="20" grpId="0"/>
      <p:bldP spid="21" grpId="0"/>
      <p:bldP spid="22" grpId="0"/>
      <p:bldP spid="23" grpId="0"/>
      <p:bldP spid="25" grpId="0"/>
      <p:bldP spid="5" grpId="0"/>
      <p:bldP spid="5" grpId="1"/>
      <p:bldP spid="10" grpId="0"/>
      <p:bldP spid="10" grpId="1"/>
      <p:bldP spid="12" grpId="0"/>
      <p:bldP spid="24" grpId="0"/>
      <p:bldP spid="26" grpId="0"/>
      <p:bldP spid="26" grpId="1"/>
      <p:bldP spid="27" grpId="0"/>
      <p:bldP spid="27" grpId="1"/>
      <p:bldP spid="28" grpId="0"/>
      <p:bldP spid="29" grpId="0"/>
      <p:bldP spid="30" grpId="0"/>
      <p:bldP spid="30" grpId="1"/>
      <p:bldP spid="31" grpId="0"/>
      <p:bldP spid="31" grpId="1"/>
      <p:bldP spid="11" grpId="0"/>
      <p:bldP spid="13" grpId="0"/>
      <p:bldP spid="36" grpId="0"/>
      <p:bldP spid="43" grpId="0"/>
      <p:bldP spid="44" grpId="0"/>
      <p:bldP spid="44" grpId="1"/>
      <p:bldP spid="45" grpId="0"/>
      <p:bldP spid="45" grpId="1"/>
      <p:bldP spid="46" grpId="0"/>
      <p:bldP spid="46" grpId="1"/>
      <p:bldP spid="47" grpId="0"/>
      <p:bldP spid="48" grpId="0"/>
      <p:bldP spid="49" grpId="0"/>
      <p:bldP spid="49" grpId="1"/>
      <p:bldP spid="50" grpId="0"/>
      <p:bldP spid="53" grpId="0"/>
      <p:bldP spid="53" grpId="1"/>
      <p:bldP spid="54" grpId="0"/>
      <p:bldP spid="54" grpId="1"/>
      <p:bldP spid="55" grpId="0"/>
      <p:bldP spid="56" grpId="0"/>
      <p:bldP spid="58" grpId="0"/>
      <p:bldP spid="60" grpId="0"/>
      <p:bldP spid="61" grpId="0"/>
      <p:bldP spid="61" grpId="1"/>
      <p:bldP spid="62" grpId="0"/>
      <p:bldP spid="62" grpId="1"/>
      <p:bldP spid="63" grpId="0"/>
      <p:bldP spid="64" grpId="0"/>
      <p:bldP spid="65" grpId="0"/>
      <p:bldP spid="66" grpId="0"/>
      <p:bldP spid="67" grpId="0"/>
      <p:bldP spid="72" grpId="0"/>
      <p:bldP spid="73" grpId="0"/>
      <p:bldP spid="74" grpId="0"/>
      <p:bldP spid="75" grpId="0"/>
      <p:bldP spid="76" grpId="0"/>
      <p:bldP spid="33" grpId="0"/>
      <p:bldP spid="34" grpId="0"/>
      <p:bldP spid="35" grpId="0"/>
      <p:bldP spid="37" grpId="0"/>
      <p:bldP spid="38" grpId="0"/>
      <p:bldP spid="40" grpId="0"/>
      <p:bldP spid="4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7860F-346E-9F4F-9EDA-00C28F220798}"/>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2C91912-D3B5-EF63-6FF3-E91D5B7170C7}"/>
              </a:ext>
            </a:extLst>
          </p:cNvPr>
          <p:cNvSpPr>
            <a:spLocks noGrp="1"/>
          </p:cNvSpPr>
          <p:nvPr>
            <p:ph idx="4294967295"/>
          </p:nvPr>
        </p:nvSpPr>
        <p:spPr>
          <a:xfrm>
            <a:off x="0" y="125413"/>
            <a:ext cx="5729288" cy="425450"/>
          </a:xfrm>
        </p:spPr>
        <p:txBody>
          <a:bodyPr>
            <a:normAutofit fontScale="92500" lnSpcReduction="10000"/>
          </a:bodyPr>
          <a:lstStyle/>
          <a:p>
            <a:pPr marL="0" indent="0">
              <a:buNone/>
            </a:pPr>
            <a:r>
              <a:rPr lang="en-US" dirty="0">
                <a:solidFill>
                  <a:srgbClr val="C00000"/>
                </a:solidFill>
              </a:rPr>
              <a:t>Step-5 : Iterate Towards Optimal Solution</a:t>
            </a:r>
          </a:p>
        </p:txBody>
      </p:sp>
      <p:cxnSp>
        <p:nvCxnSpPr>
          <p:cNvPr id="3" name="Straight Connector 2">
            <a:extLst>
              <a:ext uri="{FF2B5EF4-FFF2-40B4-BE49-F238E27FC236}">
                <a16:creationId xmlns:a16="http://schemas.microsoft.com/office/drawing/2014/main" id="{A7D21E15-D5F1-2BCF-DAE0-6C4E40537CAE}"/>
              </a:ext>
            </a:extLst>
          </p:cNvPr>
          <p:cNvCxnSpPr>
            <a:cxnSpLocks/>
          </p:cNvCxnSpPr>
          <p:nvPr/>
        </p:nvCxnSpPr>
        <p:spPr>
          <a:xfrm>
            <a:off x="40952" y="1296525"/>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7E18E5F-9C3C-B410-EF45-3DCF6B6F49EC}"/>
              </a:ext>
            </a:extLst>
          </p:cNvPr>
          <p:cNvSpPr txBox="1"/>
          <p:nvPr/>
        </p:nvSpPr>
        <p:spPr>
          <a:xfrm>
            <a:off x="755846" y="1337266"/>
            <a:ext cx="857927" cy="461665"/>
          </a:xfrm>
          <a:prstGeom prst="rect">
            <a:avLst/>
          </a:prstGeom>
          <a:noFill/>
        </p:spPr>
        <p:txBody>
          <a:bodyPr wrap="none" rtlCol="0">
            <a:spAutoFit/>
          </a:bodyPr>
          <a:lstStyle/>
          <a:p>
            <a:pPr algn="ctr"/>
            <a:r>
              <a:rPr lang="en-US" sz="2400" b="1" dirty="0"/>
              <a:t>Basis</a:t>
            </a:r>
            <a:endParaRPr lang="en-US" b="1" dirty="0"/>
          </a:p>
        </p:txBody>
      </p:sp>
      <p:cxnSp>
        <p:nvCxnSpPr>
          <p:cNvPr id="9" name="Straight Connector 8">
            <a:extLst>
              <a:ext uri="{FF2B5EF4-FFF2-40B4-BE49-F238E27FC236}">
                <a16:creationId xmlns:a16="http://schemas.microsoft.com/office/drawing/2014/main" id="{72356AF5-EE01-708F-C647-9FD395D05DC7}"/>
              </a:ext>
            </a:extLst>
          </p:cNvPr>
          <p:cNvCxnSpPr>
            <a:cxnSpLocks/>
          </p:cNvCxnSpPr>
          <p:nvPr/>
        </p:nvCxnSpPr>
        <p:spPr>
          <a:xfrm>
            <a:off x="40952" y="1829720"/>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2C4DBF5-00EE-B92E-D2C9-151062850F87}"/>
                  </a:ext>
                </a:extLst>
              </p:cNvPr>
              <p:cNvSpPr txBox="1"/>
              <p:nvPr/>
            </p:nvSpPr>
            <p:spPr>
              <a:xfrm>
                <a:off x="905663" y="1889174"/>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14" name="TextBox 13">
                <a:extLst>
                  <a:ext uri="{FF2B5EF4-FFF2-40B4-BE49-F238E27FC236}">
                    <a16:creationId xmlns:a16="http://schemas.microsoft.com/office/drawing/2014/main" id="{12C4DBF5-00EE-B92E-D2C9-151062850F87}"/>
                  </a:ext>
                </a:extLst>
              </p:cNvPr>
              <p:cNvSpPr txBox="1">
                <a:spLocks noRot="1" noChangeAspect="1" noMove="1" noResize="1" noEditPoints="1" noAdjustHandles="1" noChangeArrowheads="1" noChangeShapeType="1" noTextEdit="1"/>
              </p:cNvSpPr>
              <p:nvPr/>
            </p:nvSpPr>
            <p:spPr>
              <a:xfrm>
                <a:off x="905663" y="1889174"/>
                <a:ext cx="558293" cy="461665"/>
              </a:xfrm>
              <a:prstGeom prst="rect">
                <a:avLst/>
              </a:prstGeom>
              <a:blipFill>
                <a:blip r:embed="rId2"/>
                <a:stretch>
                  <a:fillRect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0882EF6-4DF6-1749-A7F5-1FBD5838D9E6}"/>
                  </a:ext>
                </a:extLst>
              </p:cNvPr>
              <p:cNvSpPr txBox="1"/>
              <p:nvPr/>
            </p:nvSpPr>
            <p:spPr>
              <a:xfrm>
                <a:off x="910920" y="2455954"/>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15" name="TextBox 14">
                <a:extLst>
                  <a:ext uri="{FF2B5EF4-FFF2-40B4-BE49-F238E27FC236}">
                    <a16:creationId xmlns:a16="http://schemas.microsoft.com/office/drawing/2014/main" id="{60882EF6-4DF6-1749-A7F5-1FBD5838D9E6}"/>
                  </a:ext>
                </a:extLst>
              </p:cNvPr>
              <p:cNvSpPr txBox="1">
                <a:spLocks noRot="1" noChangeAspect="1" noMove="1" noResize="1" noEditPoints="1" noAdjustHandles="1" noChangeArrowheads="1" noChangeShapeType="1" noTextEdit="1"/>
              </p:cNvSpPr>
              <p:nvPr/>
            </p:nvSpPr>
            <p:spPr>
              <a:xfrm>
                <a:off x="910920" y="2455954"/>
                <a:ext cx="547779" cy="461665"/>
              </a:xfrm>
              <a:prstGeom prst="rect">
                <a:avLst/>
              </a:prstGeom>
              <a:blipFill>
                <a:blip r:embed="rId3"/>
                <a:stretch>
                  <a:fillRect l="-2222"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09DBD3F-B5E7-A0FE-94D5-3D0DF2689879}"/>
                  </a:ext>
                </a:extLst>
              </p:cNvPr>
              <p:cNvSpPr txBox="1"/>
              <p:nvPr/>
            </p:nvSpPr>
            <p:spPr>
              <a:xfrm>
                <a:off x="102261" y="1306656"/>
                <a:ext cx="622222"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𝑩</m:t>
                          </m:r>
                        </m:sub>
                      </m:sSub>
                    </m:oMath>
                  </m:oMathPara>
                </a14:m>
                <a:endParaRPr lang="en-US" b="1" dirty="0"/>
              </a:p>
            </p:txBody>
          </p:sp>
        </mc:Choice>
        <mc:Fallback xmlns="">
          <p:sp>
            <p:nvSpPr>
              <p:cNvPr id="16" name="TextBox 15">
                <a:extLst>
                  <a:ext uri="{FF2B5EF4-FFF2-40B4-BE49-F238E27FC236}">
                    <a16:creationId xmlns:a16="http://schemas.microsoft.com/office/drawing/2014/main" id="{D09DBD3F-B5E7-A0FE-94D5-3D0DF2689879}"/>
                  </a:ext>
                </a:extLst>
              </p:cNvPr>
              <p:cNvSpPr txBox="1">
                <a:spLocks noRot="1" noChangeAspect="1" noMove="1" noResize="1" noEditPoints="1" noAdjustHandles="1" noChangeArrowheads="1" noChangeShapeType="1" noTextEdit="1"/>
              </p:cNvSpPr>
              <p:nvPr/>
            </p:nvSpPr>
            <p:spPr>
              <a:xfrm>
                <a:off x="102261" y="1306656"/>
                <a:ext cx="622222" cy="461665"/>
              </a:xfrm>
              <a:prstGeom prst="rect">
                <a:avLst/>
              </a:prstGeom>
              <a:blipFill>
                <a:blip r:embed="rId4"/>
                <a:stretch>
                  <a:fillRect l="-1961" b="-39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00E6DAA-9579-3A4A-5C94-F726A1E17027}"/>
                  </a:ext>
                </a:extLst>
              </p:cNvPr>
              <p:cNvSpPr txBox="1"/>
              <p:nvPr/>
            </p:nvSpPr>
            <p:spPr>
              <a:xfrm>
                <a:off x="200814" y="193781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5</m:t>
                      </m:r>
                    </m:oMath>
                  </m:oMathPara>
                </a14:m>
                <a:endParaRPr lang="en-IN" sz="2400" dirty="0"/>
              </a:p>
            </p:txBody>
          </p:sp>
        </mc:Choice>
        <mc:Fallback xmlns="">
          <p:sp>
            <p:nvSpPr>
              <p:cNvPr id="17" name="TextBox 16">
                <a:extLst>
                  <a:ext uri="{FF2B5EF4-FFF2-40B4-BE49-F238E27FC236}">
                    <a16:creationId xmlns:a16="http://schemas.microsoft.com/office/drawing/2014/main" id="{900E6DAA-9579-3A4A-5C94-F726A1E17027}"/>
                  </a:ext>
                </a:extLst>
              </p:cNvPr>
              <p:cNvSpPr txBox="1">
                <a:spLocks noRot="1" noChangeAspect="1" noMove="1" noResize="1" noEditPoints="1" noAdjustHandles="1" noChangeArrowheads="1" noChangeShapeType="1" noTextEdit="1"/>
              </p:cNvSpPr>
              <p:nvPr/>
            </p:nvSpPr>
            <p:spPr>
              <a:xfrm>
                <a:off x="200814" y="1937814"/>
                <a:ext cx="425116" cy="461665"/>
              </a:xfrm>
              <a:prstGeom prst="rect">
                <a:avLst/>
              </a:prstGeom>
              <a:blipFill>
                <a:blip r:embed="rId5"/>
                <a:stretch>
                  <a:fillRect l="-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4A7999C-9AD2-F503-1539-4351201BCE5D}"/>
                  </a:ext>
                </a:extLst>
              </p:cNvPr>
              <p:cNvSpPr txBox="1"/>
              <p:nvPr/>
            </p:nvSpPr>
            <p:spPr>
              <a:xfrm>
                <a:off x="200814" y="245595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8" name="TextBox 17">
                <a:extLst>
                  <a:ext uri="{FF2B5EF4-FFF2-40B4-BE49-F238E27FC236}">
                    <a16:creationId xmlns:a16="http://schemas.microsoft.com/office/drawing/2014/main" id="{B4A7999C-9AD2-F503-1539-4351201BCE5D}"/>
                  </a:ext>
                </a:extLst>
              </p:cNvPr>
              <p:cNvSpPr txBox="1">
                <a:spLocks noRot="1" noChangeAspect="1" noMove="1" noResize="1" noEditPoints="1" noAdjustHandles="1" noChangeArrowheads="1" noChangeShapeType="1" noTextEdit="1"/>
              </p:cNvSpPr>
              <p:nvPr/>
            </p:nvSpPr>
            <p:spPr>
              <a:xfrm>
                <a:off x="200814" y="2455954"/>
                <a:ext cx="425116" cy="461665"/>
              </a:xfrm>
              <a:prstGeom prst="rect">
                <a:avLst/>
              </a:prstGeom>
              <a:blipFill>
                <a:blip r:embed="rId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486A62F-40C2-1388-1D80-030EC59D7EE8}"/>
                  </a:ext>
                </a:extLst>
              </p:cNvPr>
              <p:cNvSpPr txBox="1"/>
              <p:nvPr/>
            </p:nvSpPr>
            <p:spPr>
              <a:xfrm>
                <a:off x="910568" y="768866"/>
                <a:ext cx="548483"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19" name="TextBox 18">
                <a:extLst>
                  <a:ext uri="{FF2B5EF4-FFF2-40B4-BE49-F238E27FC236}">
                    <a16:creationId xmlns:a16="http://schemas.microsoft.com/office/drawing/2014/main" id="{A486A62F-40C2-1388-1D80-030EC59D7EE8}"/>
                  </a:ext>
                </a:extLst>
              </p:cNvPr>
              <p:cNvSpPr txBox="1">
                <a:spLocks noRot="1" noChangeAspect="1" noMove="1" noResize="1" noEditPoints="1" noAdjustHandles="1" noChangeArrowheads="1" noChangeShapeType="1" noTextEdit="1"/>
              </p:cNvSpPr>
              <p:nvPr/>
            </p:nvSpPr>
            <p:spPr>
              <a:xfrm>
                <a:off x="910568" y="768866"/>
                <a:ext cx="548483" cy="496674"/>
              </a:xfrm>
              <a:prstGeom prst="rect">
                <a:avLst/>
              </a:prstGeom>
              <a:blipFill>
                <a:blip r:embed="rId7"/>
                <a:stretch>
                  <a:fillRect l="-2222"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480AB87-CF53-E113-6876-D94F27E565C9}"/>
                  </a:ext>
                </a:extLst>
              </p:cNvPr>
              <p:cNvSpPr txBox="1"/>
              <p:nvPr/>
            </p:nvSpPr>
            <p:spPr>
              <a:xfrm>
                <a:off x="1788101" y="1306656"/>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20" name="TextBox 19">
                <a:extLst>
                  <a:ext uri="{FF2B5EF4-FFF2-40B4-BE49-F238E27FC236}">
                    <a16:creationId xmlns:a16="http://schemas.microsoft.com/office/drawing/2014/main" id="{B480AB87-CF53-E113-6876-D94F27E565C9}"/>
                  </a:ext>
                </a:extLst>
              </p:cNvPr>
              <p:cNvSpPr txBox="1">
                <a:spLocks noRot="1" noChangeAspect="1" noMove="1" noResize="1" noEditPoints="1" noAdjustHandles="1" noChangeArrowheads="1" noChangeShapeType="1" noTextEdit="1"/>
              </p:cNvSpPr>
              <p:nvPr/>
            </p:nvSpPr>
            <p:spPr>
              <a:xfrm>
                <a:off x="1788101" y="1306656"/>
                <a:ext cx="551177" cy="461665"/>
              </a:xfrm>
              <a:prstGeom prst="rect">
                <a:avLst/>
              </a:prstGeom>
              <a:blipFill>
                <a:blip r:embed="rId8"/>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9F4C032-3872-E83E-01C5-23033D8C8224}"/>
                  </a:ext>
                </a:extLst>
              </p:cNvPr>
              <p:cNvSpPr txBox="1"/>
              <p:nvPr/>
            </p:nvSpPr>
            <p:spPr>
              <a:xfrm>
                <a:off x="2620433" y="1309401"/>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21" name="TextBox 20">
                <a:extLst>
                  <a:ext uri="{FF2B5EF4-FFF2-40B4-BE49-F238E27FC236}">
                    <a16:creationId xmlns:a16="http://schemas.microsoft.com/office/drawing/2014/main" id="{09F4C032-3872-E83E-01C5-23033D8C8224}"/>
                  </a:ext>
                </a:extLst>
              </p:cNvPr>
              <p:cNvSpPr txBox="1">
                <a:spLocks noRot="1" noChangeAspect="1" noMove="1" noResize="1" noEditPoints="1" noAdjustHandles="1" noChangeArrowheads="1" noChangeShapeType="1" noTextEdit="1"/>
              </p:cNvSpPr>
              <p:nvPr/>
            </p:nvSpPr>
            <p:spPr>
              <a:xfrm>
                <a:off x="2620433" y="1309401"/>
                <a:ext cx="558293" cy="461665"/>
              </a:xfrm>
              <a:prstGeom prst="rect">
                <a:avLst/>
              </a:prstGeom>
              <a:blipFill>
                <a:blip r:embed="rId9"/>
                <a:stretch>
                  <a:fillRect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A65B2D2-5F6A-BE41-CFE7-AE095E23A841}"/>
                  </a:ext>
                </a:extLst>
              </p:cNvPr>
              <p:cNvSpPr txBox="1"/>
              <p:nvPr/>
            </p:nvSpPr>
            <p:spPr>
              <a:xfrm>
                <a:off x="3459881" y="1306656"/>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22" name="TextBox 21">
                <a:extLst>
                  <a:ext uri="{FF2B5EF4-FFF2-40B4-BE49-F238E27FC236}">
                    <a16:creationId xmlns:a16="http://schemas.microsoft.com/office/drawing/2014/main" id="{1A65B2D2-5F6A-BE41-CFE7-AE095E23A841}"/>
                  </a:ext>
                </a:extLst>
              </p:cNvPr>
              <p:cNvSpPr txBox="1">
                <a:spLocks noRot="1" noChangeAspect="1" noMove="1" noResize="1" noEditPoints="1" noAdjustHandles="1" noChangeArrowheads="1" noChangeShapeType="1" noTextEdit="1"/>
              </p:cNvSpPr>
              <p:nvPr/>
            </p:nvSpPr>
            <p:spPr>
              <a:xfrm>
                <a:off x="3459881" y="1306656"/>
                <a:ext cx="540661" cy="461665"/>
              </a:xfrm>
              <a:prstGeom prst="rect">
                <a:avLst/>
              </a:prstGeom>
              <a:blipFill>
                <a:blip r:embed="rId10"/>
                <a:stretch>
                  <a:fillRect l="-3409"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3534346-E620-C18F-9857-A9FC1C13DB1A}"/>
                  </a:ext>
                </a:extLst>
              </p:cNvPr>
              <p:cNvSpPr txBox="1"/>
              <p:nvPr/>
            </p:nvSpPr>
            <p:spPr>
              <a:xfrm>
                <a:off x="4281697" y="1306656"/>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23" name="TextBox 22">
                <a:extLst>
                  <a:ext uri="{FF2B5EF4-FFF2-40B4-BE49-F238E27FC236}">
                    <a16:creationId xmlns:a16="http://schemas.microsoft.com/office/drawing/2014/main" id="{C3534346-E620-C18F-9857-A9FC1C13DB1A}"/>
                  </a:ext>
                </a:extLst>
              </p:cNvPr>
              <p:cNvSpPr txBox="1">
                <a:spLocks noRot="1" noChangeAspect="1" noMove="1" noResize="1" noEditPoints="1" noAdjustHandles="1" noChangeArrowheads="1" noChangeShapeType="1" noTextEdit="1"/>
              </p:cNvSpPr>
              <p:nvPr/>
            </p:nvSpPr>
            <p:spPr>
              <a:xfrm>
                <a:off x="4281697" y="1306656"/>
                <a:ext cx="547779" cy="461665"/>
              </a:xfrm>
              <a:prstGeom prst="rect">
                <a:avLst/>
              </a:prstGeom>
              <a:blipFill>
                <a:blip r:embed="rId11"/>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136CF65-BA14-C058-66E2-B154BEA70D81}"/>
                  </a:ext>
                </a:extLst>
              </p:cNvPr>
              <p:cNvSpPr txBox="1"/>
              <p:nvPr/>
            </p:nvSpPr>
            <p:spPr>
              <a:xfrm>
                <a:off x="6050052" y="1332199"/>
                <a:ext cx="442749"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𝒃</m:t>
                      </m:r>
                    </m:oMath>
                  </m:oMathPara>
                </a14:m>
                <a:endParaRPr lang="en-US" b="1" dirty="0"/>
              </a:p>
            </p:txBody>
          </p:sp>
        </mc:Choice>
        <mc:Fallback xmlns="">
          <p:sp>
            <p:nvSpPr>
              <p:cNvPr id="25" name="TextBox 24">
                <a:extLst>
                  <a:ext uri="{FF2B5EF4-FFF2-40B4-BE49-F238E27FC236}">
                    <a16:creationId xmlns:a16="http://schemas.microsoft.com/office/drawing/2014/main" id="{D136CF65-BA14-C058-66E2-B154BEA70D81}"/>
                  </a:ext>
                </a:extLst>
              </p:cNvPr>
              <p:cNvSpPr txBox="1">
                <a:spLocks noRot="1" noChangeAspect="1" noMove="1" noResize="1" noEditPoints="1" noAdjustHandles="1" noChangeArrowheads="1" noChangeShapeType="1" noTextEdit="1"/>
              </p:cNvSpPr>
              <p:nvPr/>
            </p:nvSpPr>
            <p:spPr>
              <a:xfrm>
                <a:off x="6050052" y="1332199"/>
                <a:ext cx="442749" cy="461665"/>
              </a:xfrm>
              <a:prstGeom prst="rect">
                <a:avLst/>
              </a:prstGeom>
              <a:blipFill>
                <a:blip r:embed="rId12"/>
                <a:stretch>
                  <a:fillRect l="-411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B75F9E-9E46-5C73-5343-4B292B36683C}"/>
                  </a:ext>
                </a:extLst>
              </p:cNvPr>
              <p:cNvSpPr txBox="1"/>
              <p:nvPr/>
            </p:nvSpPr>
            <p:spPr>
              <a:xfrm>
                <a:off x="1690831" y="1937814"/>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1/4</m:t>
                      </m:r>
                    </m:oMath>
                  </m:oMathPara>
                </a14:m>
                <a:endParaRPr lang="en-IN" sz="2400" dirty="0"/>
              </a:p>
            </p:txBody>
          </p:sp>
        </mc:Choice>
        <mc:Fallback xmlns="">
          <p:sp>
            <p:nvSpPr>
              <p:cNvPr id="5" name="TextBox 4">
                <a:extLst>
                  <a:ext uri="{FF2B5EF4-FFF2-40B4-BE49-F238E27FC236}">
                    <a16:creationId xmlns:a16="http://schemas.microsoft.com/office/drawing/2014/main" id="{A8B75F9E-9E46-5C73-5343-4B292B36683C}"/>
                  </a:ext>
                </a:extLst>
              </p:cNvPr>
              <p:cNvSpPr txBox="1">
                <a:spLocks noRot="1" noChangeAspect="1" noMove="1" noResize="1" noEditPoints="1" noAdjustHandles="1" noChangeArrowheads="1" noChangeShapeType="1" noTextEdit="1"/>
              </p:cNvSpPr>
              <p:nvPr/>
            </p:nvSpPr>
            <p:spPr>
              <a:xfrm>
                <a:off x="1690831" y="1937814"/>
                <a:ext cx="745717" cy="461665"/>
              </a:xfrm>
              <a:prstGeom prst="rect">
                <a:avLst/>
              </a:prstGeom>
              <a:blipFill>
                <a:blip r:embed="rId13"/>
                <a:stretch>
                  <a:fillRect l="-1626"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2CE1D3C-ABFC-EC03-C557-8BD4ACDA58BD}"/>
                  </a:ext>
                </a:extLst>
              </p:cNvPr>
              <p:cNvSpPr txBox="1"/>
              <p:nvPr/>
            </p:nvSpPr>
            <p:spPr>
              <a:xfrm>
                <a:off x="2687021" y="193781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10" name="TextBox 9">
                <a:extLst>
                  <a:ext uri="{FF2B5EF4-FFF2-40B4-BE49-F238E27FC236}">
                    <a16:creationId xmlns:a16="http://schemas.microsoft.com/office/drawing/2014/main" id="{22CE1D3C-ABFC-EC03-C557-8BD4ACDA58BD}"/>
                  </a:ext>
                </a:extLst>
              </p:cNvPr>
              <p:cNvSpPr txBox="1">
                <a:spLocks noRot="1" noChangeAspect="1" noMove="1" noResize="1" noEditPoints="1" noAdjustHandles="1" noChangeArrowheads="1" noChangeShapeType="1" noTextEdit="1"/>
              </p:cNvSpPr>
              <p:nvPr/>
            </p:nvSpPr>
            <p:spPr>
              <a:xfrm>
                <a:off x="2687021" y="1937814"/>
                <a:ext cx="425116" cy="461665"/>
              </a:xfrm>
              <a:prstGeom prst="rect">
                <a:avLst/>
              </a:prstGeom>
              <a:blipFill>
                <a:blip r:embed="rId1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1F210E1-FC5F-6CC1-900E-0A93F4CCABBA}"/>
                  </a:ext>
                </a:extLst>
              </p:cNvPr>
              <p:cNvSpPr txBox="1"/>
              <p:nvPr/>
            </p:nvSpPr>
            <p:spPr>
              <a:xfrm>
                <a:off x="3357353" y="1937814"/>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1/4</m:t>
                      </m:r>
                    </m:oMath>
                  </m:oMathPara>
                </a14:m>
                <a:endParaRPr lang="en-IN" sz="2400" dirty="0"/>
              </a:p>
            </p:txBody>
          </p:sp>
        </mc:Choice>
        <mc:Fallback xmlns="">
          <p:sp>
            <p:nvSpPr>
              <p:cNvPr id="12" name="TextBox 11">
                <a:extLst>
                  <a:ext uri="{FF2B5EF4-FFF2-40B4-BE49-F238E27FC236}">
                    <a16:creationId xmlns:a16="http://schemas.microsoft.com/office/drawing/2014/main" id="{51F210E1-FC5F-6CC1-900E-0A93F4CCABBA}"/>
                  </a:ext>
                </a:extLst>
              </p:cNvPr>
              <p:cNvSpPr txBox="1">
                <a:spLocks noRot="1" noChangeAspect="1" noMove="1" noResize="1" noEditPoints="1" noAdjustHandles="1" noChangeArrowheads="1" noChangeShapeType="1" noTextEdit="1"/>
              </p:cNvSpPr>
              <p:nvPr/>
            </p:nvSpPr>
            <p:spPr>
              <a:xfrm>
                <a:off x="3357353" y="1937814"/>
                <a:ext cx="745717" cy="461665"/>
              </a:xfrm>
              <a:prstGeom prst="rect">
                <a:avLst/>
              </a:prstGeom>
              <a:blipFill>
                <a:blip r:embed="rId15"/>
                <a:stretch>
                  <a:fillRect l="-163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0AE1408-742D-E026-C7F0-2C35EF360022}"/>
                  </a:ext>
                </a:extLst>
              </p:cNvPr>
              <p:cNvSpPr txBox="1"/>
              <p:nvPr/>
            </p:nvSpPr>
            <p:spPr>
              <a:xfrm>
                <a:off x="4343028" y="193781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4" name="TextBox 23">
                <a:extLst>
                  <a:ext uri="{FF2B5EF4-FFF2-40B4-BE49-F238E27FC236}">
                    <a16:creationId xmlns:a16="http://schemas.microsoft.com/office/drawing/2014/main" id="{60AE1408-742D-E026-C7F0-2C35EF360022}"/>
                  </a:ext>
                </a:extLst>
              </p:cNvPr>
              <p:cNvSpPr txBox="1">
                <a:spLocks noRot="1" noChangeAspect="1" noMove="1" noResize="1" noEditPoints="1" noAdjustHandles="1" noChangeArrowheads="1" noChangeShapeType="1" noTextEdit="1"/>
              </p:cNvSpPr>
              <p:nvPr/>
            </p:nvSpPr>
            <p:spPr>
              <a:xfrm>
                <a:off x="4343028" y="1937814"/>
                <a:ext cx="425116" cy="461665"/>
              </a:xfrm>
              <a:prstGeom prst="rect">
                <a:avLst/>
              </a:prstGeom>
              <a:blipFill>
                <a:blip r:embed="rId1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D522D83-B997-B0E8-75EC-71CAACF1FB29}"/>
                  </a:ext>
                </a:extLst>
              </p:cNvPr>
              <p:cNvSpPr txBox="1"/>
              <p:nvPr/>
            </p:nvSpPr>
            <p:spPr>
              <a:xfrm>
                <a:off x="1605872" y="2455954"/>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11/4</m:t>
                      </m:r>
                    </m:oMath>
                  </m:oMathPara>
                </a14:m>
                <a:endParaRPr lang="en-IN" sz="2400" dirty="0"/>
              </a:p>
            </p:txBody>
          </p:sp>
        </mc:Choice>
        <mc:Fallback xmlns="">
          <p:sp>
            <p:nvSpPr>
              <p:cNvPr id="26" name="TextBox 25">
                <a:extLst>
                  <a:ext uri="{FF2B5EF4-FFF2-40B4-BE49-F238E27FC236}">
                    <a16:creationId xmlns:a16="http://schemas.microsoft.com/office/drawing/2014/main" id="{CD522D83-B997-B0E8-75EC-71CAACF1FB29}"/>
                  </a:ext>
                </a:extLst>
              </p:cNvPr>
              <p:cNvSpPr txBox="1">
                <a:spLocks noRot="1" noChangeAspect="1" noMove="1" noResize="1" noEditPoints="1" noAdjustHandles="1" noChangeArrowheads="1" noChangeShapeType="1" noTextEdit="1"/>
              </p:cNvSpPr>
              <p:nvPr/>
            </p:nvSpPr>
            <p:spPr>
              <a:xfrm>
                <a:off x="1605872" y="2455954"/>
                <a:ext cx="915635" cy="461665"/>
              </a:xfrm>
              <a:prstGeom prst="rect">
                <a:avLst/>
              </a:prstGeom>
              <a:blipFill>
                <a:blip r:embed="rId17"/>
                <a:stretch>
                  <a:fillRect l="-1325"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0689B58-0820-253D-517E-90704F7A256B}"/>
                  </a:ext>
                </a:extLst>
              </p:cNvPr>
              <p:cNvSpPr txBox="1"/>
              <p:nvPr/>
            </p:nvSpPr>
            <p:spPr>
              <a:xfrm>
                <a:off x="2687021" y="245595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7" name="TextBox 26">
                <a:extLst>
                  <a:ext uri="{FF2B5EF4-FFF2-40B4-BE49-F238E27FC236}">
                    <a16:creationId xmlns:a16="http://schemas.microsoft.com/office/drawing/2014/main" id="{F0689B58-0820-253D-517E-90704F7A256B}"/>
                  </a:ext>
                </a:extLst>
              </p:cNvPr>
              <p:cNvSpPr txBox="1">
                <a:spLocks noRot="1" noChangeAspect="1" noMove="1" noResize="1" noEditPoints="1" noAdjustHandles="1" noChangeArrowheads="1" noChangeShapeType="1" noTextEdit="1"/>
              </p:cNvSpPr>
              <p:nvPr/>
            </p:nvSpPr>
            <p:spPr>
              <a:xfrm>
                <a:off x="2687021" y="2455954"/>
                <a:ext cx="425116" cy="461665"/>
              </a:xfrm>
              <a:prstGeom prst="rect">
                <a:avLst/>
              </a:prstGeom>
              <a:blipFill>
                <a:blip r:embed="rId18"/>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A44370D-14BA-8E0B-6C88-4DDF77FE2106}"/>
                  </a:ext>
                </a:extLst>
              </p:cNvPr>
              <p:cNvSpPr txBox="1"/>
              <p:nvPr/>
            </p:nvSpPr>
            <p:spPr>
              <a:xfrm>
                <a:off x="3242738" y="2455954"/>
                <a:ext cx="97494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−1/4</m:t>
                      </m:r>
                    </m:oMath>
                  </m:oMathPara>
                </a14:m>
                <a:endParaRPr lang="en-IN" sz="2400" dirty="0"/>
              </a:p>
            </p:txBody>
          </p:sp>
        </mc:Choice>
        <mc:Fallback xmlns="">
          <p:sp>
            <p:nvSpPr>
              <p:cNvPr id="28" name="TextBox 27">
                <a:extLst>
                  <a:ext uri="{FF2B5EF4-FFF2-40B4-BE49-F238E27FC236}">
                    <a16:creationId xmlns:a16="http://schemas.microsoft.com/office/drawing/2014/main" id="{DA44370D-14BA-8E0B-6C88-4DDF77FE2106}"/>
                  </a:ext>
                </a:extLst>
              </p:cNvPr>
              <p:cNvSpPr txBox="1">
                <a:spLocks noRot="1" noChangeAspect="1" noMove="1" noResize="1" noEditPoints="1" noAdjustHandles="1" noChangeArrowheads="1" noChangeShapeType="1" noTextEdit="1"/>
              </p:cNvSpPr>
              <p:nvPr/>
            </p:nvSpPr>
            <p:spPr>
              <a:xfrm>
                <a:off x="3242738" y="2455954"/>
                <a:ext cx="974947" cy="461665"/>
              </a:xfrm>
              <a:prstGeom prst="rect">
                <a:avLst/>
              </a:prstGeom>
              <a:blipFill>
                <a:blip r:embed="rId19"/>
                <a:stretch>
                  <a:fillRect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CFB491C-7B5D-1B7F-CB9C-D398F91045EA}"/>
                  </a:ext>
                </a:extLst>
              </p:cNvPr>
              <p:cNvSpPr txBox="1"/>
              <p:nvPr/>
            </p:nvSpPr>
            <p:spPr>
              <a:xfrm>
                <a:off x="4343028" y="245595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9" name="TextBox 28">
                <a:extLst>
                  <a:ext uri="{FF2B5EF4-FFF2-40B4-BE49-F238E27FC236}">
                    <a16:creationId xmlns:a16="http://schemas.microsoft.com/office/drawing/2014/main" id="{3CFB491C-7B5D-1B7F-CB9C-D398F91045EA}"/>
                  </a:ext>
                </a:extLst>
              </p:cNvPr>
              <p:cNvSpPr txBox="1">
                <a:spLocks noRot="1" noChangeAspect="1" noMove="1" noResize="1" noEditPoints="1" noAdjustHandles="1" noChangeArrowheads="1" noChangeShapeType="1" noTextEdit="1"/>
              </p:cNvSpPr>
              <p:nvPr/>
            </p:nvSpPr>
            <p:spPr>
              <a:xfrm>
                <a:off x="4343028" y="2455954"/>
                <a:ext cx="425116" cy="461665"/>
              </a:xfrm>
              <a:prstGeom prst="rect">
                <a:avLst/>
              </a:prstGeom>
              <a:blipFill>
                <a:blip r:embed="rId2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68B05BB-6652-DB7A-583B-AA1FCD578485}"/>
                  </a:ext>
                </a:extLst>
              </p:cNvPr>
              <p:cNvSpPr txBox="1"/>
              <p:nvPr/>
            </p:nvSpPr>
            <p:spPr>
              <a:xfrm>
                <a:off x="6058868" y="193781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6</m:t>
                      </m:r>
                    </m:oMath>
                  </m:oMathPara>
                </a14:m>
                <a:endParaRPr lang="en-IN" sz="2400" dirty="0"/>
              </a:p>
            </p:txBody>
          </p:sp>
        </mc:Choice>
        <mc:Fallback xmlns="">
          <p:sp>
            <p:nvSpPr>
              <p:cNvPr id="30" name="TextBox 29">
                <a:extLst>
                  <a:ext uri="{FF2B5EF4-FFF2-40B4-BE49-F238E27FC236}">
                    <a16:creationId xmlns:a16="http://schemas.microsoft.com/office/drawing/2014/main" id="{968B05BB-6652-DB7A-583B-AA1FCD578485}"/>
                  </a:ext>
                </a:extLst>
              </p:cNvPr>
              <p:cNvSpPr txBox="1">
                <a:spLocks noRot="1" noChangeAspect="1" noMove="1" noResize="1" noEditPoints="1" noAdjustHandles="1" noChangeArrowheads="1" noChangeShapeType="1" noTextEdit="1"/>
              </p:cNvSpPr>
              <p:nvPr/>
            </p:nvSpPr>
            <p:spPr>
              <a:xfrm>
                <a:off x="6058868" y="1937814"/>
                <a:ext cx="425116" cy="461665"/>
              </a:xfrm>
              <a:prstGeom prst="rect">
                <a:avLst/>
              </a:prstGeom>
              <a:blipFill>
                <a:blip r:embed="rId21"/>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F432890-EC4A-0F49-42CF-6EA3E8509C95}"/>
                  </a:ext>
                </a:extLst>
              </p:cNvPr>
              <p:cNvSpPr txBox="1"/>
              <p:nvPr/>
            </p:nvSpPr>
            <p:spPr>
              <a:xfrm>
                <a:off x="5973909" y="2455954"/>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15</m:t>
                      </m:r>
                    </m:oMath>
                  </m:oMathPara>
                </a14:m>
                <a:endParaRPr lang="en-IN" sz="2400" dirty="0"/>
              </a:p>
            </p:txBody>
          </p:sp>
        </mc:Choice>
        <mc:Fallback xmlns="">
          <p:sp>
            <p:nvSpPr>
              <p:cNvPr id="31" name="TextBox 30">
                <a:extLst>
                  <a:ext uri="{FF2B5EF4-FFF2-40B4-BE49-F238E27FC236}">
                    <a16:creationId xmlns:a16="http://schemas.microsoft.com/office/drawing/2014/main" id="{BF432890-EC4A-0F49-42CF-6EA3E8509C95}"/>
                  </a:ext>
                </a:extLst>
              </p:cNvPr>
              <p:cNvSpPr txBox="1">
                <a:spLocks noRot="1" noChangeAspect="1" noMove="1" noResize="1" noEditPoints="1" noAdjustHandles="1" noChangeArrowheads="1" noChangeShapeType="1" noTextEdit="1"/>
              </p:cNvSpPr>
              <p:nvPr/>
            </p:nvSpPr>
            <p:spPr>
              <a:xfrm>
                <a:off x="5973909" y="2455954"/>
                <a:ext cx="595035" cy="461665"/>
              </a:xfrm>
              <a:prstGeom prst="rect">
                <a:avLst/>
              </a:prstGeom>
              <a:blipFill>
                <a:blip r:embed="rId22"/>
                <a:stretch>
                  <a:fillRect l="-306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55EC26-243C-862C-F79A-DF86566CAB2A}"/>
                  </a:ext>
                </a:extLst>
              </p:cNvPr>
              <p:cNvSpPr txBox="1"/>
              <p:nvPr/>
            </p:nvSpPr>
            <p:spPr>
              <a:xfrm>
                <a:off x="5110631" y="1304570"/>
                <a:ext cx="547778"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3</m:t>
                          </m:r>
                        </m:sub>
                      </m:sSub>
                    </m:oMath>
                  </m:oMathPara>
                </a14:m>
                <a:endParaRPr lang="en-IN" sz="2400" dirty="0"/>
              </a:p>
            </p:txBody>
          </p:sp>
        </mc:Choice>
        <mc:Fallback xmlns="">
          <p:sp>
            <p:nvSpPr>
              <p:cNvPr id="11" name="TextBox 10">
                <a:extLst>
                  <a:ext uri="{FF2B5EF4-FFF2-40B4-BE49-F238E27FC236}">
                    <a16:creationId xmlns:a16="http://schemas.microsoft.com/office/drawing/2014/main" id="{BA55EC26-243C-862C-F79A-DF86566CAB2A}"/>
                  </a:ext>
                </a:extLst>
              </p:cNvPr>
              <p:cNvSpPr txBox="1">
                <a:spLocks noRot="1" noChangeAspect="1" noMove="1" noResize="1" noEditPoints="1" noAdjustHandles="1" noChangeArrowheads="1" noChangeShapeType="1" noTextEdit="1"/>
              </p:cNvSpPr>
              <p:nvPr/>
            </p:nvSpPr>
            <p:spPr>
              <a:xfrm>
                <a:off x="5110631" y="1304570"/>
                <a:ext cx="547778" cy="461665"/>
              </a:xfrm>
              <a:prstGeom prst="rect">
                <a:avLst/>
              </a:prstGeom>
              <a:blipFill>
                <a:blip r:embed="rId23"/>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90070F7-C82F-8575-4360-51B2275DEAC3}"/>
                  </a:ext>
                </a:extLst>
              </p:cNvPr>
              <p:cNvSpPr txBox="1"/>
              <p:nvPr/>
            </p:nvSpPr>
            <p:spPr>
              <a:xfrm>
                <a:off x="5171962" y="193781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3" name="TextBox 12">
                <a:extLst>
                  <a:ext uri="{FF2B5EF4-FFF2-40B4-BE49-F238E27FC236}">
                    <a16:creationId xmlns:a16="http://schemas.microsoft.com/office/drawing/2014/main" id="{890070F7-C82F-8575-4360-51B2275DEAC3}"/>
                  </a:ext>
                </a:extLst>
              </p:cNvPr>
              <p:cNvSpPr txBox="1">
                <a:spLocks noRot="1" noChangeAspect="1" noMove="1" noResize="1" noEditPoints="1" noAdjustHandles="1" noChangeArrowheads="1" noChangeShapeType="1" noTextEdit="1"/>
              </p:cNvSpPr>
              <p:nvPr/>
            </p:nvSpPr>
            <p:spPr>
              <a:xfrm>
                <a:off x="5171962" y="1937814"/>
                <a:ext cx="425116" cy="461665"/>
              </a:xfrm>
              <a:prstGeom prst="rect">
                <a:avLst/>
              </a:prstGeom>
              <a:blipFill>
                <a:blip r:embed="rId2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37556A7-E4F7-A358-569A-247766E8778C}"/>
                  </a:ext>
                </a:extLst>
              </p:cNvPr>
              <p:cNvSpPr txBox="1"/>
              <p:nvPr/>
            </p:nvSpPr>
            <p:spPr>
              <a:xfrm>
                <a:off x="5171962" y="245595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6" name="TextBox 35">
                <a:extLst>
                  <a:ext uri="{FF2B5EF4-FFF2-40B4-BE49-F238E27FC236}">
                    <a16:creationId xmlns:a16="http://schemas.microsoft.com/office/drawing/2014/main" id="{F37556A7-E4F7-A358-569A-247766E8778C}"/>
                  </a:ext>
                </a:extLst>
              </p:cNvPr>
              <p:cNvSpPr txBox="1">
                <a:spLocks noRot="1" noChangeAspect="1" noMove="1" noResize="1" noEditPoints="1" noAdjustHandles="1" noChangeArrowheads="1" noChangeShapeType="1" noTextEdit="1"/>
              </p:cNvSpPr>
              <p:nvPr/>
            </p:nvSpPr>
            <p:spPr>
              <a:xfrm>
                <a:off x="5171962" y="2455954"/>
                <a:ext cx="425116" cy="461665"/>
              </a:xfrm>
              <a:prstGeom prst="rect">
                <a:avLst/>
              </a:prstGeom>
              <a:blipFill>
                <a:blip r:embed="rId2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ECA09AC-AAB3-C434-47FC-A3B1A656035E}"/>
                  </a:ext>
                </a:extLst>
              </p:cNvPr>
              <p:cNvSpPr txBox="1"/>
              <p:nvPr/>
            </p:nvSpPr>
            <p:spPr>
              <a:xfrm>
                <a:off x="910920" y="2946068"/>
                <a:ext cx="547778"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3</m:t>
                          </m:r>
                        </m:sub>
                      </m:sSub>
                    </m:oMath>
                  </m:oMathPara>
                </a14:m>
                <a:endParaRPr lang="en-IN" sz="2400" dirty="0"/>
              </a:p>
            </p:txBody>
          </p:sp>
        </mc:Choice>
        <mc:Fallback xmlns="">
          <p:sp>
            <p:nvSpPr>
              <p:cNvPr id="43" name="TextBox 42">
                <a:extLst>
                  <a:ext uri="{FF2B5EF4-FFF2-40B4-BE49-F238E27FC236}">
                    <a16:creationId xmlns:a16="http://schemas.microsoft.com/office/drawing/2014/main" id="{5ECA09AC-AAB3-C434-47FC-A3B1A656035E}"/>
                  </a:ext>
                </a:extLst>
              </p:cNvPr>
              <p:cNvSpPr txBox="1">
                <a:spLocks noRot="1" noChangeAspect="1" noMove="1" noResize="1" noEditPoints="1" noAdjustHandles="1" noChangeArrowheads="1" noChangeShapeType="1" noTextEdit="1"/>
              </p:cNvSpPr>
              <p:nvPr/>
            </p:nvSpPr>
            <p:spPr>
              <a:xfrm>
                <a:off x="910920" y="2946068"/>
                <a:ext cx="547778" cy="461665"/>
              </a:xfrm>
              <a:prstGeom prst="rect">
                <a:avLst/>
              </a:prstGeom>
              <a:blipFill>
                <a:blip r:embed="rId26"/>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3E62D65-BDD6-4FA2-8908-1C0AA2B2F20C}"/>
                  </a:ext>
                </a:extLst>
              </p:cNvPr>
              <p:cNvSpPr txBox="1"/>
              <p:nvPr/>
            </p:nvSpPr>
            <p:spPr>
              <a:xfrm>
                <a:off x="200814" y="294606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44" name="TextBox 43">
                <a:extLst>
                  <a:ext uri="{FF2B5EF4-FFF2-40B4-BE49-F238E27FC236}">
                    <a16:creationId xmlns:a16="http://schemas.microsoft.com/office/drawing/2014/main" id="{63E62D65-BDD6-4FA2-8908-1C0AA2B2F20C}"/>
                  </a:ext>
                </a:extLst>
              </p:cNvPr>
              <p:cNvSpPr txBox="1">
                <a:spLocks noRot="1" noChangeAspect="1" noMove="1" noResize="1" noEditPoints="1" noAdjustHandles="1" noChangeArrowheads="1" noChangeShapeType="1" noTextEdit="1"/>
              </p:cNvSpPr>
              <p:nvPr/>
            </p:nvSpPr>
            <p:spPr>
              <a:xfrm>
                <a:off x="200814" y="2946068"/>
                <a:ext cx="425116" cy="461665"/>
              </a:xfrm>
              <a:prstGeom prst="rect">
                <a:avLst/>
              </a:prstGeom>
              <a:blipFill>
                <a:blip r:embed="rId2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D6E371A-1F93-24E8-9DDA-37A53FFC6A35}"/>
                  </a:ext>
                </a:extLst>
              </p:cNvPr>
              <p:cNvSpPr txBox="1"/>
              <p:nvPr/>
            </p:nvSpPr>
            <p:spPr>
              <a:xfrm>
                <a:off x="1690831" y="2946068"/>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3/4</m:t>
                      </m:r>
                    </m:oMath>
                  </m:oMathPara>
                </a14:m>
                <a:endParaRPr lang="en-IN" sz="2400" dirty="0"/>
              </a:p>
            </p:txBody>
          </p:sp>
        </mc:Choice>
        <mc:Fallback xmlns="">
          <p:sp>
            <p:nvSpPr>
              <p:cNvPr id="45" name="TextBox 44">
                <a:extLst>
                  <a:ext uri="{FF2B5EF4-FFF2-40B4-BE49-F238E27FC236}">
                    <a16:creationId xmlns:a16="http://schemas.microsoft.com/office/drawing/2014/main" id="{FD6E371A-1F93-24E8-9DDA-37A53FFC6A35}"/>
                  </a:ext>
                </a:extLst>
              </p:cNvPr>
              <p:cNvSpPr txBox="1">
                <a:spLocks noRot="1" noChangeAspect="1" noMove="1" noResize="1" noEditPoints="1" noAdjustHandles="1" noChangeArrowheads="1" noChangeShapeType="1" noTextEdit="1"/>
              </p:cNvSpPr>
              <p:nvPr/>
            </p:nvSpPr>
            <p:spPr>
              <a:xfrm>
                <a:off x="1690831" y="2946068"/>
                <a:ext cx="745717" cy="461665"/>
              </a:xfrm>
              <a:prstGeom prst="rect">
                <a:avLst/>
              </a:prstGeom>
              <a:blipFill>
                <a:blip r:embed="rId28"/>
                <a:stretch>
                  <a:fillRect l="-1626"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B0C6005-5994-9570-7A12-BE8A90140F98}"/>
                  </a:ext>
                </a:extLst>
              </p:cNvPr>
              <p:cNvSpPr txBox="1"/>
              <p:nvPr/>
            </p:nvSpPr>
            <p:spPr>
              <a:xfrm>
                <a:off x="2687021" y="294606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46" name="TextBox 45">
                <a:extLst>
                  <a:ext uri="{FF2B5EF4-FFF2-40B4-BE49-F238E27FC236}">
                    <a16:creationId xmlns:a16="http://schemas.microsoft.com/office/drawing/2014/main" id="{4B0C6005-5994-9570-7A12-BE8A90140F98}"/>
                  </a:ext>
                </a:extLst>
              </p:cNvPr>
              <p:cNvSpPr txBox="1">
                <a:spLocks noRot="1" noChangeAspect="1" noMove="1" noResize="1" noEditPoints="1" noAdjustHandles="1" noChangeArrowheads="1" noChangeShapeType="1" noTextEdit="1"/>
              </p:cNvSpPr>
              <p:nvPr/>
            </p:nvSpPr>
            <p:spPr>
              <a:xfrm>
                <a:off x="2687021" y="2946068"/>
                <a:ext cx="425116" cy="461665"/>
              </a:xfrm>
              <a:prstGeom prst="rect">
                <a:avLst/>
              </a:prstGeom>
              <a:blipFill>
                <a:blip r:embed="rId2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738CBDD-7A26-29A7-7AA8-2FBCFC5632E4}"/>
                  </a:ext>
                </a:extLst>
              </p:cNvPr>
              <p:cNvSpPr txBox="1"/>
              <p:nvPr/>
            </p:nvSpPr>
            <p:spPr>
              <a:xfrm>
                <a:off x="3242738" y="2946068"/>
                <a:ext cx="97494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−1/4</m:t>
                      </m:r>
                    </m:oMath>
                  </m:oMathPara>
                </a14:m>
                <a:endParaRPr lang="en-IN" sz="2400" dirty="0"/>
              </a:p>
            </p:txBody>
          </p:sp>
        </mc:Choice>
        <mc:Fallback xmlns="">
          <p:sp>
            <p:nvSpPr>
              <p:cNvPr id="47" name="TextBox 46">
                <a:extLst>
                  <a:ext uri="{FF2B5EF4-FFF2-40B4-BE49-F238E27FC236}">
                    <a16:creationId xmlns:a16="http://schemas.microsoft.com/office/drawing/2014/main" id="{1738CBDD-7A26-29A7-7AA8-2FBCFC5632E4}"/>
                  </a:ext>
                </a:extLst>
              </p:cNvPr>
              <p:cNvSpPr txBox="1">
                <a:spLocks noRot="1" noChangeAspect="1" noMove="1" noResize="1" noEditPoints="1" noAdjustHandles="1" noChangeArrowheads="1" noChangeShapeType="1" noTextEdit="1"/>
              </p:cNvSpPr>
              <p:nvPr/>
            </p:nvSpPr>
            <p:spPr>
              <a:xfrm>
                <a:off x="3242738" y="2946068"/>
                <a:ext cx="974947" cy="461665"/>
              </a:xfrm>
              <a:prstGeom prst="rect">
                <a:avLst/>
              </a:prstGeom>
              <a:blipFill>
                <a:blip r:embed="rId30"/>
                <a:stretch>
                  <a:fillRect b="-18421"/>
                </a:stretch>
              </a:blipFill>
            </p:spPr>
            <p:txBody>
              <a:bodyPr/>
              <a:lstStyle/>
              <a:p>
                <a:r>
                  <a:rPr lang="en-IN">
                    <a:noFill/>
                  </a:rPr>
                  <a:t> </a:t>
                </a:r>
              </a:p>
            </p:txBody>
          </p:sp>
        </mc:Fallback>
      </mc:AlternateContent>
      <p:sp>
        <p:nvSpPr>
          <p:cNvPr id="48" name="TextBox 47">
            <a:extLst>
              <a:ext uri="{FF2B5EF4-FFF2-40B4-BE49-F238E27FC236}">
                <a16:creationId xmlns:a16="http://schemas.microsoft.com/office/drawing/2014/main" id="{0EFC7AD3-8521-3A83-556A-B28F9CF5B143}"/>
              </a:ext>
            </a:extLst>
          </p:cNvPr>
          <p:cNvSpPr txBox="1"/>
          <p:nvPr/>
        </p:nvSpPr>
        <p:spPr>
          <a:xfrm>
            <a:off x="4387110" y="2946068"/>
            <a:ext cx="336952" cy="461665"/>
          </a:xfrm>
          <a:prstGeom prst="rect">
            <a:avLst/>
          </a:prstGeom>
          <a:noFill/>
        </p:spPr>
        <p:txBody>
          <a:bodyPr wrap="none" rtlCol="0">
            <a:spAutoFit/>
          </a:bodyPr>
          <a:lstStyle/>
          <a:p>
            <a:pPr algn="ctr"/>
            <a:r>
              <a:rPr lang="en-US" sz="2400" dirty="0"/>
              <a:t>0</a:t>
            </a:r>
            <a:endParaRPr lang="en-IN" sz="2400"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D05BEFF-3E56-7720-9DCB-91262AA03122}"/>
                  </a:ext>
                </a:extLst>
              </p:cNvPr>
              <p:cNvSpPr txBox="1"/>
              <p:nvPr/>
            </p:nvSpPr>
            <p:spPr>
              <a:xfrm>
                <a:off x="6058868" y="294606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49" name="TextBox 48">
                <a:extLst>
                  <a:ext uri="{FF2B5EF4-FFF2-40B4-BE49-F238E27FC236}">
                    <a16:creationId xmlns:a16="http://schemas.microsoft.com/office/drawing/2014/main" id="{AD05BEFF-3E56-7720-9DCB-91262AA03122}"/>
                  </a:ext>
                </a:extLst>
              </p:cNvPr>
              <p:cNvSpPr txBox="1">
                <a:spLocks noRot="1" noChangeAspect="1" noMove="1" noResize="1" noEditPoints="1" noAdjustHandles="1" noChangeArrowheads="1" noChangeShapeType="1" noTextEdit="1"/>
              </p:cNvSpPr>
              <p:nvPr/>
            </p:nvSpPr>
            <p:spPr>
              <a:xfrm>
                <a:off x="6058868" y="2946068"/>
                <a:ext cx="425116" cy="461665"/>
              </a:xfrm>
              <a:prstGeom prst="rect">
                <a:avLst/>
              </a:prstGeom>
              <a:blipFill>
                <a:blip r:embed="rId31"/>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8B90D79-E80D-11E5-A589-1BF0E6803B20}"/>
                  </a:ext>
                </a:extLst>
              </p:cNvPr>
              <p:cNvSpPr txBox="1"/>
              <p:nvPr/>
            </p:nvSpPr>
            <p:spPr>
              <a:xfrm>
                <a:off x="5171962" y="294606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50" name="TextBox 49">
                <a:extLst>
                  <a:ext uri="{FF2B5EF4-FFF2-40B4-BE49-F238E27FC236}">
                    <a16:creationId xmlns:a16="http://schemas.microsoft.com/office/drawing/2014/main" id="{68B90D79-E80D-11E5-A589-1BF0E6803B20}"/>
                  </a:ext>
                </a:extLst>
              </p:cNvPr>
              <p:cNvSpPr txBox="1">
                <a:spLocks noRot="1" noChangeAspect="1" noMove="1" noResize="1" noEditPoints="1" noAdjustHandles="1" noChangeArrowheads="1" noChangeShapeType="1" noTextEdit="1"/>
              </p:cNvSpPr>
              <p:nvPr/>
            </p:nvSpPr>
            <p:spPr>
              <a:xfrm>
                <a:off x="5171962" y="2946068"/>
                <a:ext cx="425116" cy="461665"/>
              </a:xfrm>
              <a:prstGeom prst="rect">
                <a:avLst/>
              </a:prstGeom>
              <a:blipFill>
                <a:blip r:embed="rId32"/>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E3489BF-F582-0B99-79B3-6AD94B2B6779}"/>
                  </a:ext>
                </a:extLst>
              </p:cNvPr>
              <p:cNvSpPr txBox="1"/>
              <p:nvPr/>
            </p:nvSpPr>
            <p:spPr>
              <a:xfrm>
                <a:off x="1851131" y="786371"/>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m:t>
                      </m:r>
                    </m:oMath>
                  </m:oMathPara>
                </a14:m>
                <a:endParaRPr lang="en-IN" sz="2400" dirty="0"/>
              </a:p>
            </p:txBody>
          </p:sp>
        </mc:Choice>
        <mc:Fallback xmlns="">
          <p:sp>
            <p:nvSpPr>
              <p:cNvPr id="53" name="TextBox 52">
                <a:extLst>
                  <a:ext uri="{FF2B5EF4-FFF2-40B4-BE49-F238E27FC236}">
                    <a16:creationId xmlns:a16="http://schemas.microsoft.com/office/drawing/2014/main" id="{BE3489BF-F582-0B99-79B3-6AD94B2B6779}"/>
                  </a:ext>
                </a:extLst>
              </p:cNvPr>
              <p:cNvSpPr txBox="1">
                <a:spLocks noRot="1" noChangeAspect="1" noMove="1" noResize="1" noEditPoints="1" noAdjustHandles="1" noChangeArrowheads="1" noChangeShapeType="1" noTextEdit="1"/>
              </p:cNvSpPr>
              <p:nvPr/>
            </p:nvSpPr>
            <p:spPr>
              <a:xfrm>
                <a:off x="1851131" y="786371"/>
                <a:ext cx="425116" cy="461665"/>
              </a:xfrm>
              <a:prstGeom prst="rect">
                <a:avLst/>
              </a:prstGeom>
              <a:blipFill>
                <a:blip r:embed="rId33"/>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41C7D10-571C-E25A-ECDC-C68A5801E4F7}"/>
                  </a:ext>
                </a:extLst>
              </p:cNvPr>
              <p:cNvSpPr txBox="1"/>
              <p:nvPr/>
            </p:nvSpPr>
            <p:spPr>
              <a:xfrm>
                <a:off x="2687021" y="786371"/>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5</m:t>
                      </m:r>
                    </m:oMath>
                  </m:oMathPara>
                </a14:m>
                <a:endParaRPr lang="en-IN" sz="2400" dirty="0"/>
              </a:p>
            </p:txBody>
          </p:sp>
        </mc:Choice>
        <mc:Fallback xmlns="">
          <p:sp>
            <p:nvSpPr>
              <p:cNvPr id="54" name="TextBox 53">
                <a:extLst>
                  <a:ext uri="{FF2B5EF4-FFF2-40B4-BE49-F238E27FC236}">
                    <a16:creationId xmlns:a16="http://schemas.microsoft.com/office/drawing/2014/main" id="{041C7D10-571C-E25A-ECDC-C68A5801E4F7}"/>
                  </a:ext>
                </a:extLst>
              </p:cNvPr>
              <p:cNvSpPr txBox="1">
                <a:spLocks noRot="1" noChangeAspect="1" noMove="1" noResize="1" noEditPoints="1" noAdjustHandles="1" noChangeArrowheads="1" noChangeShapeType="1" noTextEdit="1"/>
              </p:cNvSpPr>
              <p:nvPr/>
            </p:nvSpPr>
            <p:spPr>
              <a:xfrm>
                <a:off x="2687021" y="786371"/>
                <a:ext cx="425116" cy="461665"/>
              </a:xfrm>
              <a:prstGeom prst="rect">
                <a:avLst/>
              </a:prstGeom>
              <a:blipFill>
                <a:blip r:embed="rId34"/>
                <a:stretch>
                  <a:fillRect l="-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EEFAA0F-11F9-534E-14F7-26B564807611}"/>
                  </a:ext>
                </a:extLst>
              </p:cNvPr>
              <p:cNvSpPr txBox="1"/>
              <p:nvPr/>
            </p:nvSpPr>
            <p:spPr>
              <a:xfrm>
                <a:off x="3517653" y="786371"/>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5" name="TextBox 54">
                <a:extLst>
                  <a:ext uri="{FF2B5EF4-FFF2-40B4-BE49-F238E27FC236}">
                    <a16:creationId xmlns:a16="http://schemas.microsoft.com/office/drawing/2014/main" id="{DEEFAA0F-11F9-534E-14F7-26B564807611}"/>
                  </a:ext>
                </a:extLst>
              </p:cNvPr>
              <p:cNvSpPr txBox="1">
                <a:spLocks noRot="1" noChangeAspect="1" noMove="1" noResize="1" noEditPoints="1" noAdjustHandles="1" noChangeArrowheads="1" noChangeShapeType="1" noTextEdit="1"/>
              </p:cNvSpPr>
              <p:nvPr/>
            </p:nvSpPr>
            <p:spPr>
              <a:xfrm>
                <a:off x="3517653" y="786371"/>
                <a:ext cx="425116" cy="461665"/>
              </a:xfrm>
              <a:prstGeom prst="rect">
                <a:avLst/>
              </a:prstGeom>
              <a:blipFill>
                <a:blip r:embed="rId3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391FF33-35D8-A7D2-177E-D62745F2A927}"/>
                  </a:ext>
                </a:extLst>
              </p:cNvPr>
              <p:cNvSpPr txBox="1"/>
              <p:nvPr/>
            </p:nvSpPr>
            <p:spPr>
              <a:xfrm>
                <a:off x="4343027" y="786371"/>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6" name="TextBox 55">
                <a:extLst>
                  <a:ext uri="{FF2B5EF4-FFF2-40B4-BE49-F238E27FC236}">
                    <a16:creationId xmlns:a16="http://schemas.microsoft.com/office/drawing/2014/main" id="{2391FF33-35D8-A7D2-177E-D62745F2A927}"/>
                  </a:ext>
                </a:extLst>
              </p:cNvPr>
              <p:cNvSpPr txBox="1">
                <a:spLocks noRot="1" noChangeAspect="1" noMove="1" noResize="1" noEditPoints="1" noAdjustHandles="1" noChangeArrowheads="1" noChangeShapeType="1" noTextEdit="1"/>
              </p:cNvSpPr>
              <p:nvPr/>
            </p:nvSpPr>
            <p:spPr>
              <a:xfrm>
                <a:off x="4343027" y="786371"/>
                <a:ext cx="425116" cy="461665"/>
              </a:xfrm>
              <a:prstGeom prst="rect">
                <a:avLst/>
              </a:prstGeom>
              <a:blipFill>
                <a:blip r:embed="rId3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E85E212-6625-C0FA-B9B4-F9BACFF4A69D}"/>
                  </a:ext>
                </a:extLst>
              </p:cNvPr>
              <p:cNvSpPr txBox="1"/>
              <p:nvPr/>
            </p:nvSpPr>
            <p:spPr>
              <a:xfrm>
                <a:off x="5171962" y="786371"/>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8" name="TextBox 57">
                <a:extLst>
                  <a:ext uri="{FF2B5EF4-FFF2-40B4-BE49-F238E27FC236}">
                    <a16:creationId xmlns:a16="http://schemas.microsoft.com/office/drawing/2014/main" id="{9E85E212-6625-C0FA-B9B4-F9BACFF4A69D}"/>
                  </a:ext>
                </a:extLst>
              </p:cNvPr>
              <p:cNvSpPr txBox="1">
                <a:spLocks noRot="1" noChangeAspect="1" noMove="1" noResize="1" noEditPoints="1" noAdjustHandles="1" noChangeArrowheads="1" noChangeShapeType="1" noTextEdit="1"/>
              </p:cNvSpPr>
              <p:nvPr/>
            </p:nvSpPr>
            <p:spPr>
              <a:xfrm>
                <a:off x="5171962" y="786371"/>
                <a:ext cx="425116" cy="461665"/>
              </a:xfrm>
              <a:prstGeom prst="rect">
                <a:avLst/>
              </a:prstGeom>
              <a:blipFill>
                <a:blip r:embed="rId37"/>
                <a:stretch>
                  <a:fillRect l="-2857"/>
                </a:stretch>
              </a:blipFill>
            </p:spPr>
            <p:txBody>
              <a:bodyPr/>
              <a:lstStyle/>
              <a:p>
                <a:r>
                  <a:rPr lang="en-IN">
                    <a:noFill/>
                  </a:rPr>
                  <a:t> </a:t>
                </a:r>
              </a:p>
            </p:txBody>
          </p:sp>
        </mc:Fallback>
      </mc:AlternateContent>
      <p:cxnSp>
        <p:nvCxnSpPr>
          <p:cNvPr id="59" name="Straight Connector 58">
            <a:extLst>
              <a:ext uri="{FF2B5EF4-FFF2-40B4-BE49-F238E27FC236}">
                <a16:creationId xmlns:a16="http://schemas.microsoft.com/office/drawing/2014/main" id="{A17E9817-B4AE-C042-71D2-BFFFA1CF7A76}"/>
              </a:ext>
            </a:extLst>
          </p:cNvPr>
          <p:cNvCxnSpPr>
            <a:cxnSpLocks/>
          </p:cNvCxnSpPr>
          <p:nvPr/>
        </p:nvCxnSpPr>
        <p:spPr>
          <a:xfrm>
            <a:off x="40952" y="3472461"/>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16306DF-C19D-652F-DD5E-E1AFC8F3D177}"/>
                  </a:ext>
                </a:extLst>
              </p:cNvPr>
              <p:cNvSpPr txBox="1"/>
              <p:nvPr/>
            </p:nvSpPr>
            <p:spPr>
              <a:xfrm>
                <a:off x="910920" y="3563049"/>
                <a:ext cx="550087"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𝒁</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60" name="TextBox 59">
                <a:extLst>
                  <a:ext uri="{FF2B5EF4-FFF2-40B4-BE49-F238E27FC236}">
                    <a16:creationId xmlns:a16="http://schemas.microsoft.com/office/drawing/2014/main" id="{616306DF-C19D-652F-DD5E-E1AFC8F3D177}"/>
                  </a:ext>
                </a:extLst>
              </p:cNvPr>
              <p:cNvSpPr txBox="1">
                <a:spLocks noRot="1" noChangeAspect="1" noMove="1" noResize="1" noEditPoints="1" noAdjustHandles="1" noChangeArrowheads="1" noChangeShapeType="1" noTextEdit="1"/>
              </p:cNvSpPr>
              <p:nvPr/>
            </p:nvSpPr>
            <p:spPr>
              <a:xfrm>
                <a:off x="910920" y="3563049"/>
                <a:ext cx="550087" cy="496674"/>
              </a:xfrm>
              <a:prstGeom prst="rect">
                <a:avLst/>
              </a:prstGeom>
              <a:blipFill>
                <a:blip r:embed="rId38"/>
                <a:stretch>
                  <a:fillRect l="-2198"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7A0D32C-0FF6-692F-6D6E-3EFD7D9E6CE9}"/>
                  </a:ext>
                </a:extLst>
              </p:cNvPr>
              <p:cNvSpPr txBox="1"/>
              <p:nvPr/>
            </p:nvSpPr>
            <p:spPr>
              <a:xfrm>
                <a:off x="1690831" y="3598058"/>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5/4</m:t>
                      </m:r>
                    </m:oMath>
                  </m:oMathPara>
                </a14:m>
                <a:endParaRPr lang="en-IN" sz="2400" dirty="0"/>
              </a:p>
            </p:txBody>
          </p:sp>
        </mc:Choice>
        <mc:Fallback xmlns="">
          <p:sp>
            <p:nvSpPr>
              <p:cNvPr id="61" name="TextBox 60">
                <a:extLst>
                  <a:ext uri="{FF2B5EF4-FFF2-40B4-BE49-F238E27FC236}">
                    <a16:creationId xmlns:a16="http://schemas.microsoft.com/office/drawing/2014/main" id="{D7A0D32C-0FF6-692F-6D6E-3EFD7D9E6CE9}"/>
                  </a:ext>
                </a:extLst>
              </p:cNvPr>
              <p:cNvSpPr txBox="1">
                <a:spLocks noRot="1" noChangeAspect="1" noMove="1" noResize="1" noEditPoints="1" noAdjustHandles="1" noChangeArrowheads="1" noChangeShapeType="1" noTextEdit="1"/>
              </p:cNvSpPr>
              <p:nvPr/>
            </p:nvSpPr>
            <p:spPr>
              <a:xfrm>
                <a:off x="1690831" y="3598058"/>
                <a:ext cx="745717" cy="461665"/>
              </a:xfrm>
              <a:prstGeom prst="rect">
                <a:avLst/>
              </a:prstGeom>
              <a:blipFill>
                <a:blip r:embed="rId39"/>
                <a:stretch>
                  <a:fillRect l="-243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5BDE06EF-2D22-0D53-F700-10C93D45C540}"/>
                  </a:ext>
                </a:extLst>
              </p:cNvPr>
              <p:cNvSpPr txBox="1"/>
              <p:nvPr/>
            </p:nvSpPr>
            <p:spPr>
              <a:xfrm>
                <a:off x="2687021" y="358055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5</m:t>
                      </m:r>
                    </m:oMath>
                  </m:oMathPara>
                </a14:m>
                <a:endParaRPr lang="en-IN" sz="2400" dirty="0"/>
              </a:p>
            </p:txBody>
          </p:sp>
        </mc:Choice>
        <mc:Fallback xmlns="">
          <p:sp>
            <p:nvSpPr>
              <p:cNvPr id="62" name="TextBox 61">
                <a:extLst>
                  <a:ext uri="{FF2B5EF4-FFF2-40B4-BE49-F238E27FC236}">
                    <a16:creationId xmlns:a16="http://schemas.microsoft.com/office/drawing/2014/main" id="{5BDE06EF-2D22-0D53-F700-10C93D45C540}"/>
                  </a:ext>
                </a:extLst>
              </p:cNvPr>
              <p:cNvSpPr txBox="1">
                <a:spLocks noRot="1" noChangeAspect="1" noMove="1" noResize="1" noEditPoints="1" noAdjustHandles="1" noChangeArrowheads="1" noChangeShapeType="1" noTextEdit="1"/>
              </p:cNvSpPr>
              <p:nvPr/>
            </p:nvSpPr>
            <p:spPr>
              <a:xfrm>
                <a:off x="2687021" y="3580554"/>
                <a:ext cx="425116" cy="461665"/>
              </a:xfrm>
              <a:prstGeom prst="rect">
                <a:avLst/>
              </a:prstGeom>
              <a:blipFill>
                <a:blip r:embed="rId40"/>
                <a:stretch>
                  <a:fillRect l="-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D71BF06-AB9F-B979-4F4D-26CC9D73C66D}"/>
                  </a:ext>
                </a:extLst>
              </p:cNvPr>
              <p:cNvSpPr txBox="1"/>
              <p:nvPr/>
            </p:nvSpPr>
            <p:spPr>
              <a:xfrm>
                <a:off x="3357353" y="3580554"/>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5/4</m:t>
                      </m:r>
                    </m:oMath>
                  </m:oMathPara>
                </a14:m>
                <a:endParaRPr lang="en-IN" sz="2400" dirty="0"/>
              </a:p>
            </p:txBody>
          </p:sp>
        </mc:Choice>
        <mc:Fallback xmlns="">
          <p:sp>
            <p:nvSpPr>
              <p:cNvPr id="63" name="TextBox 62">
                <a:extLst>
                  <a:ext uri="{FF2B5EF4-FFF2-40B4-BE49-F238E27FC236}">
                    <a16:creationId xmlns:a16="http://schemas.microsoft.com/office/drawing/2014/main" id="{6D71BF06-AB9F-B979-4F4D-26CC9D73C66D}"/>
                  </a:ext>
                </a:extLst>
              </p:cNvPr>
              <p:cNvSpPr txBox="1">
                <a:spLocks noRot="1" noChangeAspect="1" noMove="1" noResize="1" noEditPoints="1" noAdjustHandles="1" noChangeArrowheads="1" noChangeShapeType="1" noTextEdit="1"/>
              </p:cNvSpPr>
              <p:nvPr/>
            </p:nvSpPr>
            <p:spPr>
              <a:xfrm>
                <a:off x="3357353" y="3580554"/>
                <a:ext cx="745717" cy="461665"/>
              </a:xfrm>
              <a:prstGeom prst="rect">
                <a:avLst/>
              </a:prstGeom>
              <a:blipFill>
                <a:blip r:embed="rId41"/>
                <a:stretch>
                  <a:fillRect l="-245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274D6559-0CF6-F73E-8E74-F8B49B74B807}"/>
                  </a:ext>
                </a:extLst>
              </p:cNvPr>
              <p:cNvSpPr txBox="1"/>
              <p:nvPr/>
            </p:nvSpPr>
            <p:spPr>
              <a:xfrm>
                <a:off x="4387110" y="358055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64" name="TextBox 63">
                <a:extLst>
                  <a:ext uri="{FF2B5EF4-FFF2-40B4-BE49-F238E27FC236}">
                    <a16:creationId xmlns:a16="http://schemas.microsoft.com/office/drawing/2014/main" id="{274D6559-0CF6-F73E-8E74-F8B49B74B807}"/>
                  </a:ext>
                </a:extLst>
              </p:cNvPr>
              <p:cNvSpPr txBox="1">
                <a:spLocks noRot="1" noChangeAspect="1" noMove="1" noResize="1" noEditPoints="1" noAdjustHandles="1" noChangeArrowheads="1" noChangeShapeType="1" noTextEdit="1"/>
              </p:cNvSpPr>
              <p:nvPr/>
            </p:nvSpPr>
            <p:spPr>
              <a:xfrm>
                <a:off x="4387110" y="3580554"/>
                <a:ext cx="425116" cy="461665"/>
              </a:xfrm>
              <a:prstGeom prst="rect">
                <a:avLst/>
              </a:prstGeom>
              <a:blipFill>
                <a:blip r:embed="rId42"/>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235ACD2-EDFE-6D45-B578-1C73C7D80387}"/>
                  </a:ext>
                </a:extLst>
              </p:cNvPr>
              <p:cNvSpPr txBox="1"/>
              <p:nvPr/>
            </p:nvSpPr>
            <p:spPr>
              <a:xfrm>
                <a:off x="5952268" y="3580553"/>
                <a:ext cx="62388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1" i="1" smtClean="0">
                          <a:solidFill>
                            <a:srgbClr val="C00000"/>
                          </a:solidFill>
                          <a:effectLst/>
                          <a:latin typeface="Cambria Math" panose="02040503050406030204" pitchFamily="18" charset="0"/>
                        </a:rPr>
                        <m:t>𝟑𝟎</m:t>
                      </m:r>
                    </m:oMath>
                  </m:oMathPara>
                </a14:m>
                <a:endParaRPr lang="en-IN" sz="2400" b="1" dirty="0">
                  <a:solidFill>
                    <a:srgbClr val="C00000"/>
                  </a:solidFill>
                  <a:effectLst/>
                </a:endParaRPr>
              </a:p>
            </p:txBody>
          </p:sp>
        </mc:Choice>
        <mc:Fallback xmlns="">
          <p:sp>
            <p:nvSpPr>
              <p:cNvPr id="65" name="TextBox 64">
                <a:extLst>
                  <a:ext uri="{FF2B5EF4-FFF2-40B4-BE49-F238E27FC236}">
                    <a16:creationId xmlns:a16="http://schemas.microsoft.com/office/drawing/2014/main" id="{B235ACD2-EDFE-6D45-B578-1C73C7D80387}"/>
                  </a:ext>
                </a:extLst>
              </p:cNvPr>
              <p:cNvSpPr txBox="1">
                <a:spLocks noRot="1" noChangeAspect="1" noMove="1" noResize="1" noEditPoints="1" noAdjustHandles="1" noChangeArrowheads="1" noChangeShapeType="1" noTextEdit="1"/>
              </p:cNvSpPr>
              <p:nvPr/>
            </p:nvSpPr>
            <p:spPr>
              <a:xfrm>
                <a:off x="5952268" y="3580553"/>
                <a:ext cx="623889" cy="461665"/>
              </a:xfrm>
              <a:prstGeom prst="rect">
                <a:avLst/>
              </a:prstGeom>
              <a:blipFill>
                <a:blip r:embed="rId43"/>
                <a:stretch>
                  <a:fillRect l="-194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FDC4A11-7104-72A2-B210-37352B2CA751}"/>
                  </a:ext>
                </a:extLst>
              </p:cNvPr>
              <p:cNvSpPr txBox="1"/>
              <p:nvPr/>
            </p:nvSpPr>
            <p:spPr>
              <a:xfrm>
                <a:off x="5171962" y="358055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66" name="TextBox 65">
                <a:extLst>
                  <a:ext uri="{FF2B5EF4-FFF2-40B4-BE49-F238E27FC236}">
                    <a16:creationId xmlns:a16="http://schemas.microsoft.com/office/drawing/2014/main" id="{9FDC4A11-7104-72A2-B210-37352B2CA751}"/>
                  </a:ext>
                </a:extLst>
              </p:cNvPr>
              <p:cNvSpPr txBox="1">
                <a:spLocks noRot="1" noChangeAspect="1" noMove="1" noResize="1" noEditPoints="1" noAdjustHandles="1" noChangeArrowheads="1" noChangeShapeType="1" noTextEdit="1"/>
              </p:cNvSpPr>
              <p:nvPr/>
            </p:nvSpPr>
            <p:spPr>
              <a:xfrm>
                <a:off x="5171962" y="3580553"/>
                <a:ext cx="425116" cy="461665"/>
              </a:xfrm>
              <a:prstGeom prst="rect">
                <a:avLst/>
              </a:prstGeom>
              <a:blipFill>
                <a:blip r:embed="rId4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8EFCDE1-55D3-0D17-E7E3-B14DD2C4E612}"/>
                  </a:ext>
                </a:extLst>
              </p:cNvPr>
              <p:cNvSpPr txBox="1"/>
              <p:nvPr/>
            </p:nvSpPr>
            <p:spPr>
              <a:xfrm>
                <a:off x="501166" y="4093333"/>
                <a:ext cx="1209434"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solidFill>
                                <a:srgbClr val="0070C0"/>
                              </a:solidFill>
                              <a:latin typeface="Cambria Math" panose="02040503050406030204" pitchFamily="18" charset="0"/>
                            </a:rPr>
                          </m:ctrlPr>
                        </m:sSubPr>
                        <m:e>
                          <m:sSub>
                            <m:sSubPr>
                              <m:ctrlPr>
                                <a:rPr lang="en-US" sz="2400" b="1" i="1" dirty="0" smtClean="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𝑪</m:t>
                              </m:r>
                            </m:e>
                            <m:sub>
                              <m:r>
                                <a:rPr lang="en-US" sz="2400" b="1" i="1" dirty="0" smtClean="0">
                                  <a:solidFill>
                                    <a:srgbClr val="0070C0"/>
                                  </a:solidFill>
                                  <a:latin typeface="Cambria Math" panose="02040503050406030204" pitchFamily="18" charset="0"/>
                                </a:rPr>
                                <m:t>𝒋</m:t>
                              </m:r>
                            </m:sub>
                          </m:sSub>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𝒋</m:t>
                          </m:r>
                        </m:sub>
                      </m:sSub>
                    </m:oMath>
                  </m:oMathPara>
                </a14:m>
                <a:endParaRPr lang="en-US" b="1" dirty="0"/>
              </a:p>
            </p:txBody>
          </p:sp>
        </mc:Choice>
        <mc:Fallback xmlns="">
          <p:sp>
            <p:nvSpPr>
              <p:cNvPr id="67" name="TextBox 66">
                <a:extLst>
                  <a:ext uri="{FF2B5EF4-FFF2-40B4-BE49-F238E27FC236}">
                    <a16:creationId xmlns:a16="http://schemas.microsoft.com/office/drawing/2014/main" id="{18EFCDE1-55D3-0D17-E7E3-B14DD2C4E612}"/>
                  </a:ext>
                </a:extLst>
              </p:cNvPr>
              <p:cNvSpPr txBox="1">
                <a:spLocks noRot="1" noChangeAspect="1" noMove="1" noResize="1" noEditPoints="1" noAdjustHandles="1" noChangeArrowheads="1" noChangeShapeType="1" noTextEdit="1"/>
              </p:cNvSpPr>
              <p:nvPr/>
            </p:nvSpPr>
            <p:spPr>
              <a:xfrm>
                <a:off x="501166" y="4093333"/>
                <a:ext cx="1209434" cy="496674"/>
              </a:xfrm>
              <a:prstGeom prst="rect">
                <a:avLst/>
              </a:prstGeom>
              <a:blipFill>
                <a:blip r:embed="rId45"/>
                <a:stretch>
                  <a:fillRect l="-503"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79DDE2B-5380-3E1E-EC57-AE6FC0B470B9}"/>
                  </a:ext>
                </a:extLst>
              </p:cNvPr>
              <p:cNvSpPr txBox="1"/>
              <p:nvPr/>
            </p:nvSpPr>
            <p:spPr>
              <a:xfrm>
                <a:off x="1690831" y="4134260"/>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3/4</m:t>
                      </m:r>
                    </m:oMath>
                  </m:oMathPara>
                </a14:m>
                <a:endParaRPr lang="en-IN" sz="2400" dirty="0">
                  <a:solidFill>
                    <a:srgbClr val="0070C0"/>
                  </a:solidFill>
                </a:endParaRPr>
              </a:p>
            </p:txBody>
          </p:sp>
        </mc:Choice>
        <mc:Fallback xmlns="">
          <p:sp>
            <p:nvSpPr>
              <p:cNvPr id="72" name="TextBox 71">
                <a:extLst>
                  <a:ext uri="{FF2B5EF4-FFF2-40B4-BE49-F238E27FC236}">
                    <a16:creationId xmlns:a16="http://schemas.microsoft.com/office/drawing/2014/main" id="{F79DDE2B-5380-3E1E-EC57-AE6FC0B470B9}"/>
                  </a:ext>
                </a:extLst>
              </p:cNvPr>
              <p:cNvSpPr txBox="1">
                <a:spLocks noRot="1" noChangeAspect="1" noMove="1" noResize="1" noEditPoints="1" noAdjustHandles="1" noChangeArrowheads="1" noChangeShapeType="1" noTextEdit="1"/>
              </p:cNvSpPr>
              <p:nvPr/>
            </p:nvSpPr>
            <p:spPr>
              <a:xfrm>
                <a:off x="1690831" y="4134260"/>
                <a:ext cx="745717" cy="461665"/>
              </a:xfrm>
              <a:prstGeom prst="rect">
                <a:avLst/>
              </a:prstGeom>
              <a:blipFill>
                <a:blip r:embed="rId46"/>
                <a:stretch>
                  <a:fillRect l="-1626"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5D2CFBB1-6476-1C31-3F82-B630B5835D3E}"/>
                  </a:ext>
                </a:extLst>
              </p:cNvPr>
              <p:cNvSpPr txBox="1"/>
              <p:nvPr/>
            </p:nvSpPr>
            <p:spPr>
              <a:xfrm>
                <a:off x="2687021" y="411675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3" name="TextBox 72">
                <a:extLst>
                  <a:ext uri="{FF2B5EF4-FFF2-40B4-BE49-F238E27FC236}">
                    <a16:creationId xmlns:a16="http://schemas.microsoft.com/office/drawing/2014/main" id="{5D2CFBB1-6476-1C31-3F82-B630B5835D3E}"/>
                  </a:ext>
                </a:extLst>
              </p:cNvPr>
              <p:cNvSpPr txBox="1">
                <a:spLocks noRot="1" noChangeAspect="1" noMove="1" noResize="1" noEditPoints="1" noAdjustHandles="1" noChangeArrowheads="1" noChangeShapeType="1" noTextEdit="1"/>
              </p:cNvSpPr>
              <p:nvPr/>
            </p:nvSpPr>
            <p:spPr>
              <a:xfrm>
                <a:off x="2687021" y="4116756"/>
                <a:ext cx="425116" cy="461665"/>
              </a:xfrm>
              <a:prstGeom prst="rect">
                <a:avLst/>
              </a:prstGeom>
              <a:blipFill>
                <a:blip r:embed="rId4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D66D30B-601F-9284-AF5D-8AE76BB9DE8A}"/>
                  </a:ext>
                </a:extLst>
              </p:cNvPr>
              <p:cNvSpPr txBox="1"/>
              <p:nvPr/>
            </p:nvSpPr>
            <p:spPr>
              <a:xfrm>
                <a:off x="3242738" y="4116756"/>
                <a:ext cx="97494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−5/4</m:t>
                      </m:r>
                    </m:oMath>
                  </m:oMathPara>
                </a14:m>
                <a:endParaRPr lang="en-IN" sz="2400" dirty="0">
                  <a:solidFill>
                    <a:srgbClr val="0070C0"/>
                  </a:solidFill>
                </a:endParaRPr>
              </a:p>
            </p:txBody>
          </p:sp>
        </mc:Choice>
        <mc:Fallback xmlns="">
          <p:sp>
            <p:nvSpPr>
              <p:cNvPr id="74" name="TextBox 73">
                <a:extLst>
                  <a:ext uri="{FF2B5EF4-FFF2-40B4-BE49-F238E27FC236}">
                    <a16:creationId xmlns:a16="http://schemas.microsoft.com/office/drawing/2014/main" id="{CD66D30B-601F-9284-AF5D-8AE76BB9DE8A}"/>
                  </a:ext>
                </a:extLst>
              </p:cNvPr>
              <p:cNvSpPr txBox="1">
                <a:spLocks noRot="1" noChangeAspect="1" noMove="1" noResize="1" noEditPoints="1" noAdjustHandles="1" noChangeArrowheads="1" noChangeShapeType="1" noTextEdit="1"/>
              </p:cNvSpPr>
              <p:nvPr/>
            </p:nvSpPr>
            <p:spPr>
              <a:xfrm>
                <a:off x="3242738" y="4116756"/>
                <a:ext cx="974947" cy="461665"/>
              </a:xfrm>
              <a:prstGeom prst="rect">
                <a:avLst/>
              </a:prstGeom>
              <a:blipFill>
                <a:blip r:embed="rId48"/>
                <a:stretch>
                  <a:fillRect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6B60C21-6D02-48F6-BDD5-0EEFBEA86FFD}"/>
                  </a:ext>
                </a:extLst>
              </p:cNvPr>
              <p:cNvSpPr txBox="1"/>
              <p:nvPr/>
            </p:nvSpPr>
            <p:spPr>
              <a:xfrm>
                <a:off x="4387110" y="411675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5" name="TextBox 74">
                <a:extLst>
                  <a:ext uri="{FF2B5EF4-FFF2-40B4-BE49-F238E27FC236}">
                    <a16:creationId xmlns:a16="http://schemas.microsoft.com/office/drawing/2014/main" id="{66B60C21-6D02-48F6-BDD5-0EEFBEA86FFD}"/>
                  </a:ext>
                </a:extLst>
              </p:cNvPr>
              <p:cNvSpPr txBox="1">
                <a:spLocks noRot="1" noChangeAspect="1" noMove="1" noResize="1" noEditPoints="1" noAdjustHandles="1" noChangeArrowheads="1" noChangeShapeType="1" noTextEdit="1"/>
              </p:cNvSpPr>
              <p:nvPr/>
            </p:nvSpPr>
            <p:spPr>
              <a:xfrm>
                <a:off x="4387110" y="4116756"/>
                <a:ext cx="425116" cy="461665"/>
              </a:xfrm>
              <a:prstGeom prst="rect">
                <a:avLst/>
              </a:prstGeom>
              <a:blipFill>
                <a:blip r:embed="rId49"/>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310D73B-3998-D73A-0B7F-949B9EE90E20}"/>
                  </a:ext>
                </a:extLst>
              </p:cNvPr>
              <p:cNvSpPr txBox="1"/>
              <p:nvPr/>
            </p:nvSpPr>
            <p:spPr>
              <a:xfrm>
                <a:off x="5171962" y="411675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6" name="TextBox 75">
                <a:extLst>
                  <a:ext uri="{FF2B5EF4-FFF2-40B4-BE49-F238E27FC236}">
                    <a16:creationId xmlns:a16="http://schemas.microsoft.com/office/drawing/2014/main" id="{6310D73B-3998-D73A-0B7F-949B9EE90E20}"/>
                  </a:ext>
                </a:extLst>
              </p:cNvPr>
              <p:cNvSpPr txBox="1">
                <a:spLocks noRot="1" noChangeAspect="1" noMove="1" noResize="1" noEditPoints="1" noAdjustHandles="1" noChangeArrowheads="1" noChangeShapeType="1" noTextEdit="1"/>
              </p:cNvSpPr>
              <p:nvPr/>
            </p:nvSpPr>
            <p:spPr>
              <a:xfrm>
                <a:off x="5171962" y="4116755"/>
                <a:ext cx="425116" cy="461665"/>
              </a:xfrm>
              <a:prstGeom prst="rect">
                <a:avLst/>
              </a:prstGeom>
              <a:blipFill>
                <a:blip r:embed="rId50"/>
                <a:stretch>
                  <a:fillRect l="-2857"/>
                </a:stretch>
              </a:blipFill>
            </p:spPr>
            <p:txBody>
              <a:bodyPr/>
              <a:lstStyle/>
              <a:p>
                <a:r>
                  <a:rPr lang="en-IN">
                    <a:noFill/>
                  </a:rPr>
                  <a:t> </a:t>
                </a:r>
              </a:p>
            </p:txBody>
          </p:sp>
        </mc:Fallback>
      </mc:AlternateContent>
      <p:cxnSp>
        <p:nvCxnSpPr>
          <p:cNvPr id="32" name="Straight Arrow Connector 31">
            <a:extLst>
              <a:ext uri="{FF2B5EF4-FFF2-40B4-BE49-F238E27FC236}">
                <a16:creationId xmlns:a16="http://schemas.microsoft.com/office/drawing/2014/main" id="{3D51B664-ACB9-1F30-4177-44EBEFADE157}"/>
              </a:ext>
            </a:extLst>
          </p:cNvPr>
          <p:cNvCxnSpPr>
            <a:cxnSpLocks/>
          </p:cNvCxnSpPr>
          <p:nvPr/>
        </p:nvCxnSpPr>
        <p:spPr>
          <a:xfrm flipV="1">
            <a:off x="2029916" y="4592972"/>
            <a:ext cx="0" cy="2743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F2D02FF-A068-C9B7-35A8-A6354A590249}"/>
                  </a:ext>
                </a:extLst>
              </p:cNvPr>
              <p:cNvSpPr txBox="1"/>
              <p:nvPr/>
            </p:nvSpPr>
            <p:spPr>
              <a:xfrm>
                <a:off x="1847267" y="4850418"/>
                <a:ext cx="441146" cy="40011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000" b="1" i="1" smtClean="0">
                          <a:solidFill>
                            <a:schemeClr val="tx1"/>
                          </a:solidFill>
                          <a:effectLst/>
                          <a:latin typeface="Cambria Math" panose="02040503050406030204" pitchFamily="18" charset="0"/>
                        </a:rPr>
                        <m:t>𝑲</m:t>
                      </m:r>
                    </m:oMath>
                  </m:oMathPara>
                </a14:m>
                <a:endParaRPr lang="en-IN" sz="2000" b="1" dirty="0">
                  <a:solidFill>
                    <a:schemeClr val="tx1"/>
                  </a:solidFill>
                  <a:effectLst/>
                </a:endParaRPr>
              </a:p>
            </p:txBody>
          </p:sp>
        </mc:Choice>
        <mc:Fallback xmlns="">
          <p:sp>
            <p:nvSpPr>
              <p:cNvPr id="33" name="TextBox 32">
                <a:extLst>
                  <a:ext uri="{FF2B5EF4-FFF2-40B4-BE49-F238E27FC236}">
                    <a16:creationId xmlns:a16="http://schemas.microsoft.com/office/drawing/2014/main" id="{AF2D02FF-A068-C9B7-35A8-A6354A590249}"/>
                  </a:ext>
                </a:extLst>
              </p:cNvPr>
              <p:cNvSpPr txBox="1">
                <a:spLocks noRot="1" noChangeAspect="1" noMove="1" noResize="1" noEditPoints="1" noAdjustHandles="1" noChangeArrowheads="1" noChangeShapeType="1" noTextEdit="1"/>
              </p:cNvSpPr>
              <p:nvPr/>
            </p:nvSpPr>
            <p:spPr>
              <a:xfrm>
                <a:off x="1847267" y="4850418"/>
                <a:ext cx="441146" cy="400110"/>
              </a:xfrm>
              <a:prstGeom prst="rect">
                <a:avLst/>
              </a:prstGeom>
              <a:blipFill>
                <a:blip r:embed="rId5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E6EC74B-3F63-A8DF-831C-DDC98002A2A3}"/>
                  </a:ext>
                </a:extLst>
              </p:cNvPr>
              <p:cNvSpPr txBox="1"/>
              <p:nvPr/>
            </p:nvSpPr>
            <p:spPr>
              <a:xfrm>
                <a:off x="6595818" y="1321467"/>
                <a:ext cx="1487843"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𝜽</m:t>
                      </m:r>
                      <m:r>
                        <a:rPr lang="en-US" sz="2400" b="1" i="1" smtClean="0">
                          <a:latin typeface="Cambria Math" panose="02040503050406030204" pitchFamily="18" charset="0"/>
                          <a:ea typeface="Cambria Math" panose="02040503050406030204" pitchFamily="18" charset="0"/>
                        </a:rPr>
                        <m:t>=</m:t>
                      </m:r>
                      <m:f>
                        <m:fPr>
                          <m:type m:val="lin"/>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𝒃</m:t>
                          </m:r>
                        </m:num>
                        <m:den>
                          <m:r>
                            <a:rPr lang="en-US" sz="2400" b="1" i="1" smtClean="0">
                              <a:latin typeface="Cambria Math" panose="02040503050406030204" pitchFamily="18" charset="0"/>
                              <a:ea typeface="Cambria Math" panose="02040503050406030204" pitchFamily="18" charset="0"/>
                            </a:rPr>
                            <m:t>𝑲</m:t>
                          </m:r>
                        </m:den>
                      </m:f>
                    </m:oMath>
                  </m:oMathPara>
                </a14:m>
                <a:endParaRPr lang="en-US" sz="2400" b="1" dirty="0"/>
              </a:p>
            </p:txBody>
          </p:sp>
        </mc:Choice>
        <mc:Fallback xmlns="">
          <p:sp>
            <p:nvSpPr>
              <p:cNvPr id="34" name="TextBox 33">
                <a:extLst>
                  <a:ext uri="{FF2B5EF4-FFF2-40B4-BE49-F238E27FC236}">
                    <a16:creationId xmlns:a16="http://schemas.microsoft.com/office/drawing/2014/main" id="{4E6EC74B-3F63-A8DF-831C-DDC98002A2A3}"/>
                  </a:ext>
                </a:extLst>
              </p:cNvPr>
              <p:cNvSpPr txBox="1">
                <a:spLocks noRot="1" noChangeAspect="1" noMove="1" noResize="1" noEditPoints="1" noAdjustHandles="1" noChangeArrowheads="1" noChangeShapeType="1" noTextEdit="1"/>
              </p:cNvSpPr>
              <p:nvPr/>
            </p:nvSpPr>
            <p:spPr>
              <a:xfrm>
                <a:off x="6595818" y="1321467"/>
                <a:ext cx="1487843" cy="461665"/>
              </a:xfrm>
              <a:prstGeom prst="rect">
                <a:avLst/>
              </a:prstGeom>
              <a:blipFill>
                <a:blip r:embed="rId52"/>
                <a:stretch>
                  <a:fillRect t="-123684" r="-36475" b="-192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409CCE6-DB39-836C-6404-1CCA4AECEF9A}"/>
                  </a:ext>
                </a:extLst>
              </p:cNvPr>
              <p:cNvSpPr txBox="1"/>
              <p:nvPr/>
            </p:nvSpPr>
            <p:spPr>
              <a:xfrm>
                <a:off x="6977048" y="1922898"/>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24</m:t>
                      </m:r>
                    </m:oMath>
                  </m:oMathPara>
                </a14:m>
                <a:endParaRPr lang="en-IN" sz="2400" dirty="0"/>
              </a:p>
            </p:txBody>
          </p:sp>
        </mc:Choice>
        <mc:Fallback xmlns="">
          <p:sp>
            <p:nvSpPr>
              <p:cNvPr id="35" name="TextBox 34">
                <a:extLst>
                  <a:ext uri="{FF2B5EF4-FFF2-40B4-BE49-F238E27FC236}">
                    <a16:creationId xmlns:a16="http://schemas.microsoft.com/office/drawing/2014/main" id="{5409CCE6-DB39-836C-6404-1CCA4AECEF9A}"/>
                  </a:ext>
                </a:extLst>
              </p:cNvPr>
              <p:cNvSpPr txBox="1">
                <a:spLocks noRot="1" noChangeAspect="1" noMove="1" noResize="1" noEditPoints="1" noAdjustHandles="1" noChangeArrowheads="1" noChangeShapeType="1" noTextEdit="1"/>
              </p:cNvSpPr>
              <p:nvPr/>
            </p:nvSpPr>
            <p:spPr>
              <a:xfrm>
                <a:off x="6977048" y="1922898"/>
                <a:ext cx="595035" cy="461665"/>
              </a:xfrm>
              <a:prstGeom prst="rect">
                <a:avLst/>
              </a:prstGeom>
              <a:blipFill>
                <a:blip r:embed="rId53"/>
                <a:stretch>
                  <a:fillRect l="-309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CBFB4B6-DF99-39BD-5903-F2ED13B33E72}"/>
                  </a:ext>
                </a:extLst>
              </p:cNvPr>
              <p:cNvSpPr txBox="1"/>
              <p:nvPr/>
            </p:nvSpPr>
            <p:spPr>
              <a:xfrm>
                <a:off x="6731789" y="2441038"/>
                <a:ext cx="1085554"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60/11</m:t>
                      </m:r>
                    </m:oMath>
                  </m:oMathPara>
                </a14:m>
                <a:endParaRPr lang="en-IN" sz="2400" dirty="0"/>
              </a:p>
            </p:txBody>
          </p:sp>
        </mc:Choice>
        <mc:Fallback xmlns="">
          <p:sp>
            <p:nvSpPr>
              <p:cNvPr id="37" name="TextBox 36">
                <a:extLst>
                  <a:ext uri="{FF2B5EF4-FFF2-40B4-BE49-F238E27FC236}">
                    <a16:creationId xmlns:a16="http://schemas.microsoft.com/office/drawing/2014/main" id="{9CBFB4B6-DF99-39BD-5903-F2ED13B33E72}"/>
                  </a:ext>
                </a:extLst>
              </p:cNvPr>
              <p:cNvSpPr txBox="1">
                <a:spLocks noRot="1" noChangeAspect="1" noMove="1" noResize="1" noEditPoints="1" noAdjustHandles="1" noChangeArrowheads="1" noChangeShapeType="1" noTextEdit="1"/>
              </p:cNvSpPr>
              <p:nvPr/>
            </p:nvSpPr>
            <p:spPr>
              <a:xfrm>
                <a:off x="6731789" y="2441038"/>
                <a:ext cx="1085554" cy="461665"/>
              </a:xfrm>
              <a:prstGeom prst="rect">
                <a:avLst/>
              </a:prstGeom>
              <a:blipFill>
                <a:blip r:embed="rId54"/>
                <a:stretch>
                  <a:fillRect l="-562"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AD21949-B25F-771A-40D5-92A87898EF28}"/>
                  </a:ext>
                </a:extLst>
              </p:cNvPr>
              <p:cNvSpPr txBox="1"/>
              <p:nvPr/>
            </p:nvSpPr>
            <p:spPr>
              <a:xfrm>
                <a:off x="7062007" y="293115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m:t>
                      </m:r>
                    </m:oMath>
                  </m:oMathPara>
                </a14:m>
                <a:endParaRPr lang="en-IN" sz="2400" dirty="0"/>
              </a:p>
            </p:txBody>
          </p:sp>
        </mc:Choice>
        <mc:Fallback xmlns="">
          <p:sp>
            <p:nvSpPr>
              <p:cNvPr id="38" name="TextBox 37">
                <a:extLst>
                  <a:ext uri="{FF2B5EF4-FFF2-40B4-BE49-F238E27FC236}">
                    <a16:creationId xmlns:a16="http://schemas.microsoft.com/office/drawing/2014/main" id="{1AD21949-B25F-771A-40D5-92A87898EF28}"/>
                  </a:ext>
                </a:extLst>
              </p:cNvPr>
              <p:cNvSpPr txBox="1">
                <a:spLocks noRot="1" noChangeAspect="1" noMove="1" noResize="1" noEditPoints="1" noAdjustHandles="1" noChangeArrowheads="1" noChangeShapeType="1" noTextEdit="1"/>
              </p:cNvSpPr>
              <p:nvPr/>
            </p:nvSpPr>
            <p:spPr>
              <a:xfrm>
                <a:off x="7062007" y="2931152"/>
                <a:ext cx="425116" cy="461665"/>
              </a:xfrm>
              <a:prstGeom prst="rect">
                <a:avLst/>
              </a:prstGeom>
              <a:blipFill>
                <a:blip r:embed="rId55"/>
                <a:stretch>
                  <a:fillRect l="-2857"/>
                </a:stretch>
              </a:blipFill>
            </p:spPr>
            <p:txBody>
              <a:bodyPr/>
              <a:lstStyle/>
              <a:p>
                <a:r>
                  <a:rPr lang="en-IN">
                    <a:noFill/>
                  </a:rPr>
                  <a:t> </a:t>
                </a:r>
              </a:p>
            </p:txBody>
          </p:sp>
        </mc:Fallback>
      </mc:AlternateContent>
      <p:cxnSp>
        <p:nvCxnSpPr>
          <p:cNvPr id="39" name="Straight Arrow Connector 38">
            <a:extLst>
              <a:ext uri="{FF2B5EF4-FFF2-40B4-BE49-F238E27FC236}">
                <a16:creationId xmlns:a16="http://schemas.microsoft.com/office/drawing/2014/main" id="{90533F81-1CC8-010F-63AC-1B1965EAA102}"/>
              </a:ext>
            </a:extLst>
          </p:cNvPr>
          <p:cNvCxnSpPr>
            <a:cxnSpLocks/>
          </p:cNvCxnSpPr>
          <p:nvPr/>
        </p:nvCxnSpPr>
        <p:spPr>
          <a:xfrm rot="5400000" flipV="1">
            <a:off x="7607195" y="3018068"/>
            <a:ext cx="0" cy="2743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20984A4-515E-D167-D358-EAE98339AD16}"/>
              </a:ext>
            </a:extLst>
          </p:cNvPr>
          <p:cNvSpPr txBox="1"/>
          <p:nvPr/>
        </p:nvSpPr>
        <p:spPr>
          <a:xfrm>
            <a:off x="7723368" y="2933239"/>
            <a:ext cx="1056700" cy="400110"/>
          </a:xfrm>
          <a:prstGeom prst="rect">
            <a:avLst/>
          </a:prstGeom>
          <a:noFill/>
        </p:spPr>
        <p:txBody>
          <a:bodyPr wrap="none" rtlCol="0">
            <a:spAutoFit/>
          </a:bodyPr>
          <a:lstStyle/>
          <a:p>
            <a:pPr algn="ctr"/>
            <a:r>
              <a:rPr lang="en-US" sz="2000" b="1" dirty="0">
                <a:solidFill>
                  <a:schemeClr val="tx1"/>
                </a:solidFill>
                <a:effectLst/>
              </a:rPr>
              <a:t>Key Row</a:t>
            </a:r>
            <a:endParaRPr lang="en-IN" sz="2000" b="1" dirty="0">
              <a:solidFill>
                <a:schemeClr val="tx1"/>
              </a:solidFill>
              <a:effectLst/>
            </a:endParaRPr>
          </a:p>
        </p:txBody>
      </p:sp>
      <p:pic>
        <p:nvPicPr>
          <p:cNvPr id="132" name="Picture 131">
            <a:extLst>
              <a:ext uri="{FF2B5EF4-FFF2-40B4-BE49-F238E27FC236}">
                <a16:creationId xmlns:a16="http://schemas.microsoft.com/office/drawing/2014/main" id="{1116642F-2DF4-CE8B-744D-3D2DB3111FD1}"/>
              </a:ext>
            </a:extLst>
          </p:cNvPr>
          <p:cNvPicPr>
            <a:picLocks noChangeAspect="1"/>
          </p:cNvPicPr>
          <p:nvPr/>
        </p:nvPicPr>
        <p:blipFill>
          <a:blip r:embed="rId56"/>
          <a:stretch>
            <a:fillRect/>
          </a:stretch>
        </p:blipFill>
        <p:spPr>
          <a:xfrm>
            <a:off x="6720157" y="3741524"/>
            <a:ext cx="5346002" cy="2747355"/>
          </a:xfrm>
          <a:prstGeom prst="rect">
            <a:avLst/>
          </a:prstGeom>
          <a:ln w="12700" cap="sq" cmpd="thickThin">
            <a:solidFill>
              <a:srgbClr val="C00000"/>
            </a:solidFill>
            <a:prstDash val="solid"/>
            <a:miter lim="800000"/>
          </a:ln>
          <a:effectLst>
            <a:innerShdw blurRad="76200">
              <a:srgbClr val="000000"/>
            </a:innerShdw>
          </a:effectLst>
        </p:spPr>
      </p:pic>
      <p:sp>
        <p:nvSpPr>
          <p:cNvPr id="134" name="Double Bracket 133">
            <a:extLst>
              <a:ext uri="{FF2B5EF4-FFF2-40B4-BE49-F238E27FC236}">
                <a16:creationId xmlns:a16="http://schemas.microsoft.com/office/drawing/2014/main" id="{5412F496-EE84-21BE-A1A1-AFAC8EFA0A1F}"/>
              </a:ext>
            </a:extLst>
          </p:cNvPr>
          <p:cNvSpPr/>
          <p:nvPr/>
        </p:nvSpPr>
        <p:spPr>
          <a:xfrm>
            <a:off x="1728650" y="2968476"/>
            <a:ext cx="591965" cy="424341"/>
          </a:xfrm>
          <a:prstGeom prst="bracketPair">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6" name="Content Placeholder 2">
            <a:extLst>
              <a:ext uri="{FF2B5EF4-FFF2-40B4-BE49-F238E27FC236}">
                <a16:creationId xmlns:a16="http://schemas.microsoft.com/office/drawing/2014/main" id="{088BF8AA-6B40-55D3-506D-09CB1DF660E9}"/>
              </a:ext>
            </a:extLst>
          </p:cNvPr>
          <p:cNvSpPr txBox="1">
            <a:spLocks/>
          </p:cNvSpPr>
          <p:nvPr/>
        </p:nvSpPr>
        <p:spPr>
          <a:xfrm>
            <a:off x="125841" y="5297131"/>
            <a:ext cx="6358143" cy="119174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Make key element 1 by dividing entire row with 4.</a:t>
            </a:r>
          </a:p>
          <a:p>
            <a:r>
              <a:rPr lang="en-US" dirty="0"/>
              <a:t>Use key element to make other elements of key column zero. </a:t>
            </a:r>
          </a:p>
        </p:txBody>
      </p:sp>
    </p:spTree>
    <p:extLst>
      <p:ext uri="{BB962C8B-B14F-4D97-AF65-F5344CB8AC3E}">
        <p14:creationId xmlns:p14="http://schemas.microsoft.com/office/powerpoint/2010/main" val="193724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p:stCondLst>
                              <p:cond delay="1500"/>
                            </p:stCondLst>
                            <p:childTnLst>
                              <p:par>
                                <p:cTn id="45" presetID="10"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20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par>
                          <p:cTn id="52" fill="hold">
                            <p:stCondLst>
                              <p:cond delay="250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wipe(left)">
                                      <p:cBhvr>
                                        <p:cTn id="60" dur="500"/>
                                        <p:tgtEl>
                                          <p:spTgt spid="3"/>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fade">
                                      <p:cBhvr>
                                        <p:cTn id="68" dur="500"/>
                                        <p:tgtEl>
                                          <p:spTgt spid="53"/>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500"/>
                                        <p:tgtEl>
                                          <p:spTgt spid="54"/>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childTnLst>
                          </p:cTn>
                        </p:par>
                        <p:par>
                          <p:cTn id="77" fill="hold">
                            <p:stCondLst>
                              <p:cond delay="2500"/>
                            </p:stCondLst>
                            <p:childTnLst>
                              <p:par>
                                <p:cTn id="78" presetID="10" presetClass="entr" presetSubtype="0" fill="hold" grpId="0" nodeType="afterEffect">
                                  <p:stCondLst>
                                    <p:cond delay="0"/>
                                  </p:stCondLst>
                                  <p:childTnLst>
                                    <p:set>
                                      <p:cBhvr>
                                        <p:cTn id="79" dur="1" fill="hold">
                                          <p:stCondLst>
                                            <p:cond delay="0"/>
                                          </p:stCondLst>
                                        </p:cTn>
                                        <p:tgtEl>
                                          <p:spTgt spid="56"/>
                                        </p:tgtEl>
                                        <p:attrNameLst>
                                          <p:attrName>style.visibility</p:attrName>
                                        </p:attrNameLst>
                                      </p:cBhvr>
                                      <p:to>
                                        <p:strVal val="visible"/>
                                      </p:to>
                                    </p:set>
                                    <p:animEffect transition="in" filter="fade">
                                      <p:cBhvr>
                                        <p:cTn id="80" dur="500"/>
                                        <p:tgtEl>
                                          <p:spTgt spid="56"/>
                                        </p:tgtEl>
                                      </p:cBhvr>
                                    </p:animEffect>
                                  </p:childTnLst>
                                </p:cTn>
                              </p:par>
                            </p:childTnLst>
                          </p:cTn>
                        </p:par>
                        <p:par>
                          <p:cTn id="81" fill="hold">
                            <p:stCondLst>
                              <p:cond delay="3000"/>
                            </p:stCondLst>
                            <p:childTnLst>
                              <p:par>
                                <p:cTn id="82" presetID="10" presetClass="entr" presetSubtype="0" fill="hold" grpId="0" nodeType="after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fade">
                                      <p:cBhvr>
                                        <p:cTn id="84" dur="500"/>
                                        <p:tgtEl>
                                          <p:spTgt spid="5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fade">
                                      <p:cBhvr>
                                        <p:cTn id="89" dur="500"/>
                                        <p:tgtEl>
                                          <p:spTgt spid="16"/>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7"/>
                                        </p:tgtEl>
                                        <p:attrNameLst>
                                          <p:attrName>style.visibility</p:attrName>
                                        </p:attrNameLst>
                                      </p:cBhvr>
                                      <p:to>
                                        <p:strVal val="visible"/>
                                      </p:to>
                                    </p:set>
                                    <p:animEffect transition="in" filter="fade">
                                      <p:cBhvr>
                                        <p:cTn id="94" dur="500"/>
                                        <p:tgtEl>
                                          <p:spTgt spid="17"/>
                                        </p:tgtEl>
                                      </p:cBhvr>
                                    </p:animEffec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fade">
                                      <p:cBhvr>
                                        <p:cTn id="98" dur="500"/>
                                        <p:tgtEl>
                                          <p:spTgt spid="18"/>
                                        </p:tgtEl>
                                      </p:cBhvr>
                                    </p:animEffect>
                                  </p:childTnLst>
                                </p:cTn>
                              </p:par>
                            </p:childTnLst>
                          </p:cTn>
                        </p:par>
                        <p:par>
                          <p:cTn id="99" fill="hold">
                            <p:stCondLst>
                              <p:cond delay="1000"/>
                            </p:stCondLst>
                            <p:childTnLst>
                              <p:par>
                                <p:cTn id="100" presetID="10" presetClass="entr" presetSubtype="0" fill="hold" grpId="0" nodeType="after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500"/>
                                        <p:tgtEl>
                                          <p:spTgt spid="4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36">
                                            <p:txEl>
                                              <p:pRg st="0" end="0"/>
                                            </p:txEl>
                                          </p:spTgt>
                                        </p:tgtEl>
                                        <p:attrNameLst>
                                          <p:attrName>style.visibility</p:attrName>
                                        </p:attrNameLst>
                                      </p:cBhvr>
                                      <p:to>
                                        <p:strVal val="visible"/>
                                      </p:to>
                                    </p:set>
                                    <p:animEffect transition="in" filter="fade">
                                      <p:cBhvr>
                                        <p:cTn id="107" dur="500"/>
                                        <p:tgtEl>
                                          <p:spTgt spid="136">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5"/>
                                        </p:tgtEl>
                                        <p:attrNameLst>
                                          <p:attrName>style.visibility</p:attrName>
                                        </p:attrNameLst>
                                      </p:cBhvr>
                                      <p:to>
                                        <p:strVal val="visible"/>
                                      </p:to>
                                    </p:set>
                                    <p:animEffect transition="in" filter="fade">
                                      <p:cBhvr>
                                        <p:cTn id="112" dur="500"/>
                                        <p:tgtEl>
                                          <p:spTgt spid="5"/>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0"/>
                                        </p:tgtEl>
                                        <p:attrNameLst>
                                          <p:attrName>style.visibility</p:attrName>
                                        </p:attrNameLst>
                                      </p:cBhvr>
                                      <p:to>
                                        <p:strVal val="visible"/>
                                      </p:to>
                                    </p:set>
                                    <p:animEffect transition="in" filter="fade">
                                      <p:cBhvr>
                                        <p:cTn id="117" dur="500"/>
                                        <p:tgtEl>
                                          <p:spTgt spid="10"/>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2"/>
                                        </p:tgtEl>
                                        <p:attrNameLst>
                                          <p:attrName>style.visibility</p:attrName>
                                        </p:attrNameLst>
                                      </p:cBhvr>
                                      <p:to>
                                        <p:strVal val="visible"/>
                                      </p:to>
                                    </p:set>
                                    <p:animEffect transition="in" filter="fade">
                                      <p:cBhvr>
                                        <p:cTn id="122" dur="500"/>
                                        <p:tgtEl>
                                          <p:spTgt spid="1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24"/>
                                        </p:tgtEl>
                                        <p:attrNameLst>
                                          <p:attrName>style.visibility</p:attrName>
                                        </p:attrNameLst>
                                      </p:cBhvr>
                                      <p:to>
                                        <p:strVal val="visible"/>
                                      </p:to>
                                    </p:set>
                                    <p:animEffect transition="in" filter="fade">
                                      <p:cBhvr>
                                        <p:cTn id="127" dur="500"/>
                                        <p:tgtEl>
                                          <p:spTgt spid="24"/>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13"/>
                                        </p:tgtEl>
                                        <p:attrNameLst>
                                          <p:attrName>style.visibility</p:attrName>
                                        </p:attrNameLst>
                                      </p:cBhvr>
                                      <p:to>
                                        <p:strVal val="visible"/>
                                      </p:to>
                                    </p:set>
                                    <p:animEffect transition="in" filter="fade">
                                      <p:cBhvr>
                                        <p:cTn id="132" dur="500"/>
                                        <p:tgtEl>
                                          <p:spTgt spid="13"/>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30"/>
                                        </p:tgtEl>
                                        <p:attrNameLst>
                                          <p:attrName>style.visibility</p:attrName>
                                        </p:attrNameLst>
                                      </p:cBhvr>
                                      <p:to>
                                        <p:strVal val="visible"/>
                                      </p:to>
                                    </p:set>
                                    <p:animEffect transition="in" filter="fade">
                                      <p:cBhvr>
                                        <p:cTn id="137" dur="500"/>
                                        <p:tgtEl>
                                          <p:spTgt spid="30"/>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36">
                                            <p:txEl>
                                              <p:pRg st="1" end="1"/>
                                            </p:txEl>
                                          </p:spTgt>
                                        </p:tgtEl>
                                        <p:attrNameLst>
                                          <p:attrName>style.visibility</p:attrName>
                                        </p:attrNameLst>
                                      </p:cBhvr>
                                      <p:to>
                                        <p:strVal val="visible"/>
                                      </p:to>
                                    </p:set>
                                    <p:animEffect transition="in" filter="fade">
                                      <p:cBhvr>
                                        <p:cTn id="142" dur="500"/>
                                        <p:tgtEl>
                                          <p:spTgt spid="136">
                                            <p:txEl>
                                              <p:pRg st="1" end="1"/>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26"/>
                                        </p:tgtEl>
                                        <p:attrNameLst>
                                          <p:attrName>style.visibility</p:attrName>
                                        </p:attrNameLst>
                                      </p:cBhvr>
                                      <p:to>
                                        <p:strVal val="visible"/>
                                      </p:to>
                                    </p:set>
                                    <p:animEffect transition="in" filter="fade">
                                      <p:cBhvr>
                                        <p:cTn id="147" dur="500"/>
                                        <p:tgtEl>
                                          <p:spTgt spid="26"/>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27"/>
                                        </p:tgtEl>
                                        <p:attrNameLst>
                                          <p:attrName>style.visibility</p:attrName>
                                        </p:attrNameLst>
                                      </p:cBhvr>
                                      <p:to>
                                        <p:strVal val="visible"/>
                                      </p:to>
                                    </p:set>
                                    <p:animEffect transition="in" filter="fade">
                                      <p:cBhvr>
                                        <p:cTn id="152" dur="500"/>
                                        <p:tgtEl>
                                          <p:spTgt spid="27"/>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28"/>
                                        </p:tgtEl>
                                        <p:attrNameLst>
                                          <p:attrName>style.visibility</p:attrName>
                                        </p:attrNameLst>
                                      </p:cBhvr>
                                      <p:to>
                                        <p:strVal val="visible"/>
                                      </p:to>
                                    </p:set>
                                    <p:animEffect transition="in" filter="fade">
                                      <p:cBhvr>
                                        <p:cTn id="157" dur="500"/>
                                        <p:tgtEl>
                                          <p:spTgt spid="28"/>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29"/>
                                        </p:tgtEl>
                                        <p:attrNameLst>
                                          <p:attrName>style.visibility</p:attrName>
                                        </p:attrNameLst>
                                      </p:cBhvr>
                                      <p:to>
                                        <p:strVal val="visible"/>
                                      </p:to>
                                    </p:set>
                                    <p:animEffect transition="in" filter="fade">
                                      <p:cBhvr>
                                        <p:cTn id="162" dur="500"/>
                                        <p:tgtEl>
                                          <p:spTgt spid="29"/>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36"/>
                                        </p:tgtEl>
                                        <p:attrNameLst>
                                          <p:attrName>style.visibility</p:attrName>
                                        </p:attrNameLst>
                                      </p:cBhvr>
                                      <p:to>
                                        <p:strVal val="visible"/>
                                      </p:to>
                                    </p:set>
                                    <p:animEffect transition="in" filter="fade">
                                      <p:cBhvr>
                                        <p:cTn id="167" dur="500"/>
                                        <p:tgtEl>
                                          <p:spTgt spid="36"/>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31"/>
                                        </p:tgtEl>
                                        <p:attrNameLst>
                                          <p:attrName>style.visibility</p:attrName>
                                        </p:attrNameLst>
                                      </p:cBhvr>
                                      <p:to>
                                        <p:strVal val="visible"/>
                                      </p:to>
                                    </p:set>
                                    <p:animEffect transition="in" filter="fade">
                                      <p:cBhvr>
                                        <p:cTn id="172" dur="500"/>
                                        <p:tgtEl>
                                          <p:spTgt spid="31"/>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45"/>
                                        </p:tgtEl>
                                        <p:attrNameLst>
                                          <p:attrName>style.visibility</p:attrName>
                                        </p:attrNameLst>
                                      </p:cBhvr>
                                      <p:to>
                                        <p:strVal val="visible"/>
                                      </p:to>
                                    </p:set>
                                    <p:animEffect transition="in" filter="fade">
                                      <p:cBhvr>
                                        <p:cTn id="177" dur="500"/>
                                        <p:tgtEl>
                                          <p:spTgt spid="45"/>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46"/>
                                        </p:tgtEl>
                                        <p:attrNameLst>
                                          <p:attrName>style.visibility</p:attrName>
                                        </p:attrNameLst>
                                      </p:cBhvr>
                                      <p:to>
                                        <p:strVal val="visible"/>
                                      </p:to>
                                    </p:set>
                                    <p:animEffect transition="in" filter="fade">
                                      <p:cBhvr>
                                        <p:cTn id="182" dur="500"/>
                                        <p:tgtEl>
                                          <p:spTgt spid="46"/>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47"/>
                                        </p:tgtEl>
                                        <p:attrNameLst>
                                          <p:attrName>style.visibility</p:attrName>
                                        </p:attrNameLst>
                                      </p:cBhvr>
                                      <p:to>
                                        <p:strVal val="visible"/>
                                      </p:to>
                                    </p:set>
                                    <p:animEffect transition="in" filter="fade">
                                      <p:cBhvr>
                                        <p:cTn id="187" dur="500"/>
                                        <p:tgtEl>
                                          <p:spTgt spid="47"/>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48"/>
                                        </p:tgtEl>
                                        <p:attrNameLst>
                                          <p:attrName>style.visibility</p:attrName>
                                        </p:attrNameLst>
                                      </p:cBhvr>
                                      <p:to>
                                        <p:strVal val="visible"/>
                                      </p:to>
                                    </p:set>
                                    <p:animEffect transition="in" filter="fade">
                                      <p:cBhvr>
                                        <p:cTn id="192" dur="500"/>
                                        <p:tgtEl>
                                          <p:spTgt spid="48"/>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50"/>
                                        </p:tgtEl>
                                        <p:attrNameLst>
                                          <p:attrName>style.visibility</p:attrName>
                                        </p:attrNameLst>
                                      </p:cBhvr>
                                      <p:to>
                                        <p:strVal val="visible"/>
                                      </p:to>
                                    </p:set>
                                    <p:animEffect transition="in" filter="fade">
                                      <p:cBhvr>
                                        <p:cTn id="197" dur="500"/>
                                        <p:tgtEl>
                                          <p:spTgt spid="50"/>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49"/>
                                        </p:tgtEl>
                                        <p:attrNameLst>
                                          <p:attrName>style.visibility</p:attrName>
                                        </p:attrNameLst>
                                      </p:cBhvr>
                                      <p:to>
                                        <p:strVal val="visible"/>
                                      </p:to>
                                    </p:set>
                                    <p:animEffect transition="in" filter="fade">
                                      <p:cBhvr>
                                        <p:cTn id="202" dur="500"/>
                                        <p:tgtEl>
                                          <p:spTgt spid="49"/>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nodeType="clickEffect">
                                  <p:stCondLst>
                                    <p:cond delay="0"/>
                                  </p:stCondLst>
                                  <p:childTnLst>
                                    <p:set>
                                      <p:cBhvr>
                                        <p:cTn id="206" dur="1" fill="hold">
                                          <p:stCondLst>
                                            <p:cond delay="0"/>
                                          </p:stCondLst>
                                        </p:cTn>
                                        <p:tgtEl>
                                          <p:spTgt spid="59"/>
                                        </p:tgtEl>
                                        <p:attrNameLst>
                                          <p:attrName>style.visibility</p:attrName>
                                        </p:attrNameLst>
                                      </p:cBhvr>
                                      <p:to>
                                        <p:strVal val="visible"/>
                                      </p:to>
                                    </p:set>
                                    <p:animEffect transition="in" filter="wipe(left)">
                                      <p:cBhvr>
                                        <p:cTn id="207" dur="500"/>
                                        <p:tgtEl>
                                          <p:spTgt spid="59"/>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60"/>
                                        </p:tgtEl>
                                        <p:attrNameLst>
                                          <p:attrName>style.visibility</p:attrName>
                                        </p:attrNameLst>
                                      </p:cBhvr>
                                      <p:to>
                                        <p:strVal val="visible"/>
                                      </p:to>
                                    </p:set>
                                    <p:animEffect transition="in" filter="fade">
                                      <p:cBhvr>
                                        <p:cTn id="212" dur="500"/>
                                        <p:tgtEl>
                                          <p:spTgt spid="60"/>
                                        </p:tgtEl>
                                      </p:cBhvr>
                                    </p:animEffect>
                                  </p:childTnLst>
                                </p:cTn>
                              </p:par>
                            </p:childTnLst>
                          </p:cTn>
                        </p:par>
                      </p:childTnLst>
                    </p:cTn>
                  </p:par>
                  <p:par>
                    <p:cTn id="213" fill="hold">
                      <p:stCondLst>
                        <p:cond delay="indefinite"/>
                      </p:stCondLst>
                      <p:childTnLst>
                        <p:par>
                          <p:cTn id="214" fill="hold">
                            <p:stCondLst>
                              <p:cond delay="0"/>
                            </p:stCondLst>
                            <p:childTnLst>
                              <p:par>
                                <p:cTn id="215" presetID="35" presetClass="emph" presetSubtype="0" fill="hold" grpId="1" nodeType="clickEffect">
                                  <p:stCondLst>
                                    <p:cond delay="0"/>
                                  </p:stCondLst>
                                  <p:childTnLst>
                                    <p:anim calcmode="discrete" valueType="str">
                                      <p:cBhvr>
                                        <p:cTn id="216" dur="1000" fill="hold"/>
                                        <p:tgtEl>
                                          <p:spTgt spid="17"/>
                                        </p:tgtEl>
                                        <p:attrNameLst>
                                          <p:attrName>style.visibility</p:attrName>
                                        </p:attrNameLst>
                                      </p:cBhvr>
                                      <p:tavLst>
                                        <p:tav tm="0">
                                          <p:val>
                                            <p:strVal val="hidden"/>
                                          </p:val>
                                        </p:tav>
                                        <p:tav tm="50000">
                                          <p:val>
                                            <p:strVal val="visible"/>
                                          </p:val>
                                        </p:tav>
                                      </p:tavLst>
                                    </p:anim>
                                  </p:childTnLst>
                                </p:cTn>
                              </p:par>
                            </p:childTnLst>
                          </p:cTn>
                        </p:par>
                        <p:par>
                          <p:cTn id="217" fill="hold">
                            <p:stCondLst>
                              <p:cond delay="1000"/>
                            </p:stCondLst>
                            <p:childTnLst>
                              <p:par>
                                <p:cTn id="218" presetID="35" presetClass="emph" presetSubtype="0" fill="hold" grpId="1" nodeType="afterEffect">
                                  <p:stCondLst>
                                    <p:cond delay="0"/>
                                  </p:stCondLst>
                                  <p:childTnLst>
                                    <p:anim calcmode="discrete" valueType="str">
                                      <p:cBhvr>
                                        <p:cTn id="219"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220" fill="hold">
                      <p:stCondLst>
                        <p:cond delay="indefinite"/>
                      </p:stCondLst>
                      <p:childTnLst>
                        <p:par>
                          <p:cTn id="221" fill="hold">
                            <p:stCondLst>
                              <p:cond delay="0"/>
                            </p:stCondLst>
                            <p:childTnLst>
                              <p:par>
                                <p:cTn id="222" presetID="35" presetClass="emph" presetSubtype="0" fill="hold" grpId="1" nodeType="clickEffect">
                                  <p:stCondLst>
                                    <p:cond delay="0"/>
                                  </p:stCondLst>
                                  <p:childTnLst>
                                    <p:anim calcmode="discrete" valueType="str">
                                      <p:cBhvr>
                                        <p:cTn id="223" dur="1000" fill="hold"/>
                                        <p:tgtEl>
                                          <p:spTgt spid="18"/>
                                        </p:tgtEl>
                                        <p:attrNameLst>
                                          <p:attrName>style.visibility</p:attrName>
                                        </p:attrNameLst>
                                      </p:cBhvr>
                                      <p:tavLst>
                                        <p:tav tm="0">
                                          <p:val>
                                            <p:strVal val="hidden"/>
                                          </p:val>
                                        </p:tav>
                                        <p:tav tm="50000">
                                          <p:val>
                                            <p:strVal val="visible"/>
                                          </p:val>
                                        </p:tav>
                                      </p:tavLst>
                                    </p:anim>
                                  </p:childTnLst>
                                </p:cTn>
                              </p:par>
                            </p:childTnLst>
                          </p:cTn>
                        </p:par>
                        <p:par>
                          <p:cTn id="224" fill="hold">
                            <p:stCondLst>
                              <p:cond delay="1000"/>
                            </p:stCondLst>
                            <p:childTnLst>
                              <p:par>
                                <p:cTn id="225" presetID="35" presetClass="emph" presetSubtype="0" fill="hold" grpId="1" nodeType="afterEffect">
                                  <p:stCondLst>
                                    <p:cond delay="0"/>
                                  </p:stCondLst>
                                  <p:childTnLst>
                                    <p:anim calcmode="discrete" valueType="str">
                                      <p:cBhvr>
                                        <p:cTn id="226"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227" fill="hold">
                      <p:stCondLst>
                        <p:cond delay="indefinite"/>
                      </p:stCondLst>
                      <p:childTnLst>
                        <p:par>
                          <p:cTn id="228" fill="hold">
                            <p:stCondLst>
                              <p:cond delay="0"/>
                            </p:stCondLst>
                            <p:childTnLst>
                              <p:par>
                                <p:cTn id="229" presetID="35" presetClass="emph" presetSubtype="0" fill="hold" grpId="1" nodeType="clickEffect">
                                  <p:stCondLst>
                                    <p:cond delay="0"/>
                                  </p:stCondLst>
                                  <p:childTnLst>
                                    <p:anim calcmode="discrete" valueType="str">
                                      <p:cBhvr>
                                        <p:cTn id="230" dur="1000" fill="hold"/>
                                        <p:tgtEl>
                                          <p:spTgt spid="44"/>
                                        </p:tgtEl>
                                        <p:attrNameLst>
                                          <p:attrName>style.visibility</p:attrName>
                                        </p:attrNameLst>
                                      </p:cBhvr>
                                      <p:tavLst>
                                        <p:tav tm="0">
                                          <p:val>
                                            <p:strVal val="hidden"/>
                                          </p:val>
                                        </p:tav>
                                        <p:tav tm="50000">
                                          <p:val>
                                            <p:strVal val="visible"/>
                                          </p:val>
                                        </p:tav>
                                      </p:tavLst>
                                    </p:anim>
                                  </p:childTnLst>
                                </p:cTn>
                              </p:par>
                            </p:childTnLst>
                          </p:cTn>
                        </p:par>
                        <p:par>
                          <p:cTn id="231" fill="hold">
                            <p:stCondLst>
                              <p:cond delay="1000"/>
                            </p:stCondLst>
                            <p:childTnLst>
                              <p:par>
                                <p:cTn id="232" presetID="35" presetClass="emph" presetSubtype="0" fill="hold" grpId="1" nodeType="afterEffect">
                                  <p:stCondLst>
                                    <p:cond delay="0"/>
                                  </p:stCondLst>
                                  <p:childTnLst>
                                    <p:anim calcmode="discrete" valueType="str">
                                      <p:cBhvr>
                                        <p:cTn id="233" dur="1000" fill="hold"/>
                                        <p:tgtEl>
                                          <p:spTgt spid="45"/>
                                        </p:tgtEl>
                                        <p:attrNameLst>
                                          <p:attrName>style.visibility</p:attrName>
                                        </p:attrNameLst>
                                      </p:cBhvr>
                                      <p:tavLst>
                                        <p:tav tm="0">
                                          <p:val>
                                            <p:strVal val="hidden"/>
                                          </p:val>
                                        </p:tav>
                                        <p:tav tm="50000">
                                          <p:val>
                                            <p:strVal val="visible"/>
                                          </p:val>
                                        </p:tav>
                                      </p:tavLst>
                                    </p:anim>
                                  </p:childTnLst>
                                </p:cTn>
                              </p:par>
                            </p:childTnLst>
                          </p:cTn>
                        </p:par>
                      </p:childTnLst>
                    </p:cTn>
                  </p:par>
                  <p:par>
                    <p:cTn id="234" fill="hold">
                      <p:stCondLst>
                        <p:cond delay="indefinite"/>
                      </p:stCondLst>
                      <p:childTnLst>
                        <p:par>
                          <p:cTn id="235" fill="hold">
                            <p:stCondLst>
                              <p:cond delay="0"/>
                            </p:stCondLst>
                            <p:childTnLst>
                              <p:par>
                                <p:cTn id="236" presetID="10" presetClass="entr" presetSubtype="0" fill="hold" grpId="0" nodeType="clickEffect">
                                  <p:stCondLst>
                                    <p:cond delay="0"/>
                                  </p:stCondLst>
                                  <p:childTnLst>
                                    <p:set>
                                      <p:cBhvr>
                                        <p:cTn id="237" dur="1" fill="hold">
                                          <p:stCondLst>
                                            <p:cond delay="0"/>
                                          </p:stCondLst>
                                        </p:cTn>
                                        <p:tgtEl>
                                          <p:spTgt spid="61"/>
                                        </p:tgtEl>
                                        <p:attrNameLst>
                                          <p:attrName>style.visibility</p:attrName>
                                        </p:attrNameLst>
                                      </p:cBhvr>
                                      <p:to>
                                        <p:strVal val="visible"/>
                                      </p:to>
                                    </p:set>
                                    <p:animEffect transition="in" filter="fade">
                                      <p:cBhvr>
                                        <p:cTn id="238" dur="500"/>
                                        <p:tgtEl>
                                          <p:spTgt spid="61"/>
                                        </p:tgtEl>
                                      </p:cBhvr>
                                    </p:animEffect>
                                  </p:childTnLst>
                                </p:cTn>
                              </p:par>
                            </p:childTnLst>
                          </p:cTn>
                        </p:par>
                      </p:childTnLst>
                    </p:cTn>
                  </p:par>
                  <p:par>
                    <p:cTn id="239" fill="hold">
                      <p:stCondLst>
                        <p:cond delay="indefinite"/>
                      </p:stCondLst>
                      <p:childTnLst>
                        <p:par>
                          <p:cTn id="240" fill="hold">
                            <p:stCondLst>
                              <p:cond delay="0"/>
                            </p:stCondLst>
                            <p:childTnLst>
                              <p:par>
                                <p:cTn id="241" presetID="10" presetClass="entr" presetSubtype="0" fill="hold" grpId="0" nodeType="clickEffect">
                                  <p:stCondLst>
                                    <p:cond delay="0"/>
                                  </p:stCondLst>
                                  <p:childTnLst>
                                    <p:set>
                                      <p:cBhvr>
                                        <p:cTn id="242" dur="1" fill="hold">
                                          <p:stCondLst>
                                            <p:cond delay="0"/>
                                          </p:stCondLst>
                                        </p:cTn>
                                        <p:tgtEl>
                                          <p:spTgt spid="62"/>
                                        </p:tgtEl>
                                        <p:attrNameLst>
                                          <p:attrName>style.visibility</p:attrName>
                                        </p:attrNameLst>
                                      </p:cBhvr>
                                      <p:to>
                                        <p:strVal val="visible"/>
                                      </p:to>
                                    </p:set>
                                    <p:animEffect transition="in" filter="fade">
                                      <p:cBhvr>
                                        <p:cTn id="243" dur="500"/>
                                        <p:tgtEl>
                                          <p:spTgt spid="62"/>
                                        </p:tgtEl>
                                      </p:cBhvr>
                                    </p:animEffect>
                                  </p:childTnLst>
                                </p:cTn>
                              </p:par>
                            </p:childTnLst>
                          </p:cTn>
                        </p:par>
                      </p:childTnLst>
                    </p:cTn>
                  </p:par>
                  <p:par>
                    <p:cTn id="244" fill="hold">
                      <p:stCondLst>
                        <p:cond delay="indefinite"/>
                      </p:stCondLst>
                      <p:childTnLst>
                        <p:par>
                          <p:cTn id="245" fill="hold">
                            <p:stCondLst>
                              <p:cond delay="0"/>
                            </p:stCondLst>
                            <p:childTnLst>
                              <p:par>
                                <p:cTn id="246" presetID="10" presetClass="entr" presetSubtype="0" fill="hold" grpId="0" nodeType="clickEffect">
                                  <p:stCondLst>
                                    <p:cond delay="0"/>
                                  </p:stCondLst>
                                  <p:childTnLst>
                                    <p:set>
                                      <p:cBhvr>
                                        <p:cTn id="247" dur="1" fill="hold">
                                          <p:stCondLst>
                                            <p:cond delay="0"/>
                                          </p:stCondLst>
                                        </p:cTn>
                                        <p:tgtEl>
                                          <p:spTgt spid="63"/>
                                        </p:tgtEl>
                                        <p:attrNameLst>
                                          <p:attrName>style.visibility</p:attrName>
                                        </p:attrNameLst>
                                      </p:cBhvr>
                                      <p:to>
                                        <p:strVal val="visible"/>
                                      </p:to>
                                    </p:set>
                                    <p:animEffect transition="in" filter="fade">
                                      <p:cBhvr>
                                        <p:cTn id="248" dur="500"/>
                                        <p:tgtEl>
                                          <p:spTgt spid="63"/>
                                        </p:tgtEl>
                                      </p:cBhvr>
                                    </p:animEffect>
                                  </p:childTnLst>
                                </p:cTn>
                              </p:par>
                            </p:childTnLst>
                          </p:cTn>
                        </p:par>
                      </p:childTnLst>
                    </p:cTn>
                  </p:par>
                  <p:par>
                    <p:cTn id="249" fill="hold">
                      <p:stCondLst>
                        <p:cond delay="indefinite"/>
                      </p:stCondLst>
                      <p:childTnLst>
                        <p:par>
                          <p:cTn id="250" fill="hold">
                            <p:stCondLst>
                              <p:cond delay="0"/>
                            </p:stCondLst>
                            <p:childTnLst>
                              <p:par>
                                <p:cTn id="251" presetID="10" presetClass="entr" presetSubtype="0" fill="hold" grpId="0" nodeType="clickEffect">
                                  <p:stCondLst>
                                    <p:cond delay="0"/>
                                  </p:stCondLst>
                                  <p:childTnLst>
                                    <p:set>
                                      <p:cBhvr>
                                        <p:cTn id="252" dur="1" fill="hold">
                                          <p:stCondLst>
                                            <p:cond delay="0"/>
                                          </p:stCondLst>
                                        </p:cTn>
                                        <p:tgtEl>
                                          <p:spTgt spid="64"/>
                                        </p:tgtEl>
                                        <p:attrNameLst>
                                          <p:attrName>style.visibility</p:attrName>
                                        </p:attrNameLst>
                                      </p:cBhvr>
                                      <p:to>
                                        <p:strVal val="visible"/>
                                      </p:to>
                                    </p:set>
                                    <p:animEffect transition="in" filter="fade">
                                      <p:cBhvr>
                                        <p:cTn id="253" dur="500"/>
                                        <p:tgtEl>
                                          <p:spTgt spid="64"/>
                                        </p:tgtEl>
                                      </p:cBhvr>
                                    </p:animEffect>
                                  </p:childTnLst>
                                </p:cTn>
                              </p:par>
                            </p:childTnLst>
                          </p:cTn>
                        </p:par>
                      </p:childTnLst>
                    </p:cTn>
                  </p:par>
                  <p:par>
                    <p:cTn id="254" fill="hold">
                      <p:stCondLst>
                        <p:cond delay="indefinite"/>
                      </p:stCondLst>
                      <p:childTnLst>
                        <p:par>
                          <p:cTn id="255" fill="hold">
                            <p:stCondLst>
                              <p:cond delay="0"/>
                            </p:stCondLst>
                            <p:childTnLst>
                              <p:par>
                                <p:cTn id="256" presetID="10" presetClass="entr" presetSubtype="0" fill="hold" grpId="0" nodeType="clickEffect">
                                  <p:stCondLst>
                                    <p:cond delay="0"/>
                                  </p:stCondLst>
                                  <p:childTnLst>
                                    <p:set>
                                      <p:cBhvr>
                                        <p:cTn id="257" dur="1" fill="hold">
                                          <p:stCondLst>
                                            <p:cond delay="0"/>
                                          </p:stCondLst>
                                        </p:cTn>
                                        <p:tgtEl>
                                          <p:spTgt spid="66"/>
                                        </p:tgtEl>
                                        <p:attrNameLst>
                                          <p:attrName>style.visibility</p:attrName>
                                        </p:attrNameLst>
                                      </p:cBhvr>
                                      <p:to>
                                        <p:strVal val="visible"/>
                                      </p:to>
                                    </p:set>
                                    <p:animEffect transition="in" filter="fade">
                                      <p:cBhvr>
                                        <p:cTn id="258" dur="500"/>
                                        <p:tgtEl>
                                          <p:spTgt spid="66"/>
                                        </p:tgtEl>
                                      </p:cBhvr>
                                    </p:animEffec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grpId="0" nodeType="clickEffect">
                                  <p:stCondLst>
                                    <p:cond delay="0"/>
                                  </p:stCondLst>
                                  <p:childTnLst>
                                    <p:set>
                                      <p:cBhvr>
                                        <p:cTn id="262" dur="1" fill="hold">
                                          <p:stCondLst>
                                            <p:cond delay="0"/>
                                          </p:stCondLst>
                                        </p:cTn>
                                        <p:tgtEl>
                                          <p:spTgt spid="65"/>
                                        </p:tgtEl>
                                        <p:attrNameLst>
                                          <p:attrName>style.visibility</p:attrName>
                                        </p:attrNameLst>
                                      </p:cBhvr>
                                      <p:to>
                                        <p:strVal val="visible"/>
                                      </p:to>
                                    </p:set>
                                    <p:animEffect transition="in" filter="fade">
                                      <p:cBhvr>
                                        <p:cTn id="263" dur="500"/>
                                        <p:tgtEl>
                                          <p:spTgt spid="65"/>
                                        </p:tgtEl>
                                      </p:cBhvr>
                                    </p:animEffect>
                                  </p:childTnLst>
                                </p:cTn>
                              </p:par>
                            </p:childTnLst>
                          </p:cTn>
                        </p:par>
                      </p:childTnLst>
                    </p:cTn>
                  </p:par>
                  <p:par>
                    <p:cTn id="264" fill="hold">
                      <p:stCondLst>
                        <p:cond delay="indefinite"/>
                      </p:stCondLst>
                      <p:childTnLst>
                        <p:par>
                          <p:cTn id="265" fill="hold">
                            <p:stCondLst>
                              <p:cond delay="0"/>
                            </p:stCondLst>
                            <p:childTnLst>
                              <p:par>
                                <p:cTn id="266" presetID="10" presetClass="entr" presetSubtype="0" fill="hold" grpId="0" nodeType="clickEffect">
                                  <p:stCondLst>
                                    <p:cond delay="0"/>
                                  </p:stCondLst>
                                  <p:childTnLst>
                                    <p:set>
                                      <p:cBhvr>
                                        <p:cTn id="267" dur="1" fill="hold">
                                          <p:stCondLst>
                                            <p:cond delay="0"/>
                                          </p:stCondLst>
                                        </p:cTn>
                                        <p:tgtEl>
                                          <p:spTgt spid="67"/>
                                        </p:tgtEl>
                                        <p:attrNameLst>
                                          <p:attrName>style.visibility</p:attrName>
                                        </p:attrNameLst>
                                      </p:cBhvr>
                                      <p:to>
                                        <p:strVal val="visible"/>
                                      </p:to>
                                    </p:set>
                                    <p:animEffect transition="in" filter="fade">
                                      <p:cBhvr>
                                        <p:cTn id="268" dur="500"/>
                                        <p:tgtEl>
                                          <p:spTgt spid="67"/>
                                        </p:tgtEl>
                                      </p:cBhvr>
                                    </p:animEffect>
                                  </p:childTnLst>
                                </p:cTn>
                              </p:par>
                            </p:childTnLst>
                          </p:cTn>
                        </p:par>
                      </p:childTnLst>
                    </p:cTn>
                  </p:par>
                  <p:par>
                    <p:cTn id="269" fill="hold">
                      <p:stCondLst>
                        <p:cond delay="indefinite"/>
                      </p:stCondLst>
                      <p:childTnLst>
                        <p:par>
                          <p:cTn id="270" fill="hold">
                            <p:stCondLst>
                              <p:cond delay="0"/>
                            </p:stCondLst>
                            <p:childTnLst>
                              <p:par>
                                <p:cTn id="271" presetID="35" presetClass="emph" presetSubtype="0" fill="hold" grpId="1" nodeType="clickEffect">
                                  <p:stCondLst>
                                    <p:cond delay="0"/>
                                  </p:stCondLst>
                                  <p:childTnLst>
                                    <p:anim calcmode="discrete" valueType="str">
                                      <p:cBhvr>
                                        <p:cTn id="272" dur="1000" fill="hold"/>
                                        <p:tgtEl>
                                          <p:spTgt spid="53"/>
                                        </p:tgtEl>
                                        <p:attrNameLst>
                                          <p:attrName>style.visibility</p:attrName>
                                        </p:attrNameLst>
                                      </p:cBhvr>
                                      <p:tavLst>
                                        <p:tav tm="0">
                                          <p:val>
                                            <p:strVal val="hidden"/>
                                          </p:val>
                                        </p:tav>
                                        <p:tav tm="50000">
                                          <p:val>
                                            <p:strVal val="visible"/>
                                          </p:val>
                                        </p:tav>
                                      </p:tavLst>
                                    </p:anim>
                                  </p:childTnLst>
                                </p:cTn>
                              </p:par>
                            </p:childTnLst>
                          </p:cTn>
                        </p:par>
                        <p:par>
                          <p:cTn id="273" fill="hold">
                            <p:stCondLst>
                              <p:cond delay="1000"/>
                            </p:stCondLst>
                            <p:childTnLst>
                              <p:par>
                                <p:cTn id="274" presetID="35" presetClass="emph" presetSubtype="0" fill="hold" grpId="1" nodeType="afterEffect">
                                  <p:stCondLst>
                                    <p:cond delay="0"/>
                                  </p:stCondLst>
                                  <p:childTnLst>
                                    <p:anim calcmode="discrete" valueType="str">
                                      <p:cBhvr>
                                        <p:cTn id="275" dur="1000" fill="hold"/>
                                        <p:tgtEl>
                                          <p:spTgt spid="61"/>
                                        </p:tgtEl>
                                        <p:attrNameLst>
                                          <p:attrName>style.visibility</p:attrName>
                                        </p:attrNameLst>
                                      </p:cBhvr>
                                      <p:tavLst>
                                        <p:tav tm="0">
                                          <p:val>
                                            <p:strVal val="hidden"/>
                                          </p:val>
                                        </p:tav>
                                        <p:tav tm="50000">
                                          <p:val>
                                            <p:strVal val="visible"/>
                                          </p:val>
                                        </p:tav>
                                      </p:tavLst>
                                    </p:anim>
                                  </p:childTnLst>
                                </p:cTn>
                              </p:par>
                            </p:childTnLst>
                          </p:cTn>
                        </p:par>
                      </p:childTnLst>
                    </p:cTn>
                  </p:par>
                  <p:par>
                    <p:cTn id="276" fill="hold">
                      <p:stCondLst>
                        <p:cond delay="indefinite"/>
                      </p:stCondLst>
                      <p:childTnLst>
                        <p:par>
                          <p:cTn id="277" fill="hold">
                            <p:stCondLst>
                              <p:cond delay="0"/>
                            </p:stCondLst>
                            <p:childTnLst>
                              <p:par>
                                <p:cTn id="278" presetID="10" presetClass="entr" presetSubtype="0" fill="hold" grpId="0" nodeType="clickEffect">
                                  <p:stCondLst>
                                    <p:cond delay="0"/>
                                  </p:stCondLst>
                                  <p:childTnLst>
                                    <p:set>
                                      <p:cBhvr>
                                        <p:cTn id="279" dur="1" fill="hold">
                                          <p:stCondLst>
                                            <p:cond delay="0"/>
                                          </p:stCondLst>
                                        </p:cTn>
                                        <p:tgtEl>
                                          <p:spTgt spid="72"/>
                                        </p:tgtEl>
                                        <p:attrNameLst>
                                          <p:attrName>style.visibility</p:attrName>
                                        </p:attrNameLst>
                                      </p:cBhvr>
                                      <p:to>
                                        <p:strVal val="visible"/>
                                      </p:to>
                                    </p:set>
                                    <p:animEffect transition="in" filter="fade">
                                      <p:cBhvr>
                                        <p:cTn id="280" dur="500"/>
                                        <p:tgtEl>
                                          <p:spTgt spid="72"/>
                                        </p:tgtEl>
                                      </p:cBhvr>
                                    </p:animEffect>
                                  </p:childTnLst>
                                </p:cTn>
                              </p:par>
                            </p:childTnLst>
                          </p:cTn>
                        </p:par>
                      </p:childTnLst>
                    </p:cTn>
                  </p:par>
                  <p:par>
                    <p:cTn id="281" fill="hold">
                      <p:stCondLst>
                        <p:cond delay="indefinite"/>
                      </p:stCondLst>
                      <p:childTnLst>
                        <p:par>
                          <p:cTn id="282" fill="hold">
                            <p:stCondLst>
                              <p:cond delay="0"/>
                            </p:stCondLst>
                            <p:childTnLst>
                              <p:par>
                                <p:cTn id="283" presetID="35" presetClass="emph" presetSubtype="0" fill="hold" grpId="1" nodeType="clickEffect">
                                  <p:stCondLst>
                                    <p:cond delay="0"/>
                                  </p:stCondLst>
                                  <p:childTnLst>
                                    <p:anim calcmode="discrete" valueType="str">
                                      <p:cBhvr>
                                        <p:cTn id="284" dur="1000" fill="hold"/>
                                        <p:tgtEl>
                                          <p:spTgt spid="54"/>
                                        </p:tgtEl>
                                        <p:attrNameLst>
                                          <p:attrName>style.visibility</p:attrName>
                                        </p:attrNameLst>
                                      </p:cBhvr>
                                      <p:tavLst>
                                        <p:tav tm="0">
                                          <p:val>
                                            <p:strVal val="hidden"/>
                                          </p:val>
                                        </p:tav>
                                        <p:tav tm="50000">
                                          <p:val>
                                            <p:strVal val="visible"/>
                                          </p:val>
                                        </p:tav>
                                      </p:tavLst>
                                    </p:anim>
                                  </p:childTnLst>
                                </p:cTn>
                              </p:par>
                            </p:childTnLst>
                          </p:cTn>
                        </p:par>
                        <p:par>
                          <p:cTn id="285" fill="hold">
                            <p:stCondLst>
                              <p:cond delay="1000"/>
                            </p:stCondLst>
                            <p:childTnLst>
                              <p:par>
                                <p:cTn id="286" presetID="35" presetClass="emph" presetSubtype="0" fill="hold" grpId="1" nodeType="afterEffect">
                                  <p:stCondLst>
                                    <p:cond delay="0"/>
                                  </p:stCondLst>
                                  <p:childTnLst>
                                    <p:anim calcmode="discrete" valueType="str">
                                      <p:cBhvr>
                                        <p:cTn id="287" dur="1000" fill="hold"/>
                                        <p:tgtEl>
                                          <p:spTgt spid="62"/>
                                        </p:tgtEl>
                                        <p:attrNameLst>
                                          <p:attrName>style.visibility</p:attrName>
                                        </p:attrNameLst>
                                      </p:cBhvr>
                                      <p:tavLst>
                                        <p:tav tm="0">
                                          <p:val>
                                            <p:strVal val="hidden"/>
                                          </p:val>
                                        </p:tav>
                                        <p:tav tm="50000">
                                          <p:val>
                                            <p:strVal val="visible"/>
                                          </p:val>
                                        </p:tav>
                                      </p:tavLst>
                                    </p:anim>
                                  </p:childTnLst>
                                </p:cTn>
                              </p:par>
                            </p:childTnLst>
                          </p:cTn>
                        </p:par>
                      </p:childTnLst>
                    </p:cTn>
                  </p:par>
                  <p:par>
                    <p:cTn id="288" fill="hold">
                      <p:stCondLst>
                        <p:cond delay="indefinite"/>
                      </p:stCondLst>
                      <p:childTnLst>
                        <p:par>
                          <p:cTn id="289" fill="hold">
                            <p:stCondLst>
                              <p:cond delay="0"/>
                            </p:stCondLst>
                            <p:childTnLst>
                              <p:par>
                                <p:cTn id="290" presetID="10" presetClass="entr" presetSubtype="0" fill="hold" grpId="0" nodeType="clickEffect">
                                  <p:stCondLst>
                                    <p:cond delay="0"/>
                                  </p:stCondLst>
                                  <p:childTnLst>
                                    <p:set>
                                      <p:cBhvr>
                                        <p:cTn id="291" dur="1" fill="hold">
                                          <p:stCondLst>
                                            <p:cond delay="0"/>
                                          </p:stCondLst>
                                        </p:cTn>
                                        <p:tgtEl>
                                          <p:spTgt spid="73"/>
                                        </p:tgtEl>
                                        <p:attrNameLst>
                                          <p:attrName>style.visibility</p:attrName>
                                        </p:attrNameLst>
                                      </p:cBhvr>
                                      <p:to>
                                        <p:strVal val="visible"/>
                                      </p:to>
                                    </p:set>
                                    <p:animEffect transition="in" filter="fade">
                                      <p:cBhvr>
                                        <p:cTn id="292" dur="500"/>
                                        <p:tgtEl>
                                          <p:spTgt spid="73"/>
                                        </p:tgtEl>
                                      </p:cBhvr>
                                    </p:animEffect>
                                  </p:childTnLst>
                                </p:cTn>
                              </p:par>
                            </p:childTnLst>
                          </p:cTn>
                        </p:par>
                      </p:childTnLst>
                    </p:cTn>
                  </p:par>
                  <p:par>
                    <p:cTn id="293" fill="hold">
                      <p:stCondLst>
                        <p:cond delay="indefinite"/>
                      </p:stCondLst>
                      <p:childTnLst>
                        <p:par>
                          <p:cTn id="294" fill="hold">
                            <p:stCondLst>
                              <p:cond delay="0"/>
                            </p:stCondLst>
                            <p:childTnLst>
                              <p:par>
                                <p:cTn id="295" presetID="10" presetClass="entr" presetSubtype="0" fill="hold" grpId="0" nodeType="clickEffect">
                                  <p:stCondLst>
                                    <p:cond delay="0"/>
                                  </p:stCondLst>
                                  <p:childTnLst>
                                    <p:set>
                                      <p:cBhvr>
                                        <p:cTn id="296" dur="1" fill="hold">
                                          <p:stCondLst>
                                            <p:cond delay="0"/>
                                          </p:stCondLst>
                                        </p:cTn>
                                        <p:tgtEl>
                                          <p:spTgt spid="74"/>
                                        </p:tgtEl>
                                        <p:attrNameLst>
                                          <p:attrName>style.visibility</p:attrName>
                                        </p:attrNameLst>
                                      </p:cBhvr>
                                      <p:to>
                                        <p:strVal val="visible"/>
                                      </p:to>
                                    </p:set>
                                    <p:animEffect transition="in" filter="fade">
                                      <p:cBhvr>
                                        <p:cTn id="297" dur="500"/>
                                        <p:tgtEl>
                                          <p:spTgt spid="74"/>
                                        </p:tgtEl>
                                      </p:cBhvr>
                                    </p:animEffect>
                                  </p:childTnLst>
                                </p:cTn>
                              </p:par>
                            </p:childTnLst>
                          </p:cTn>
                        </p:par>
                      </p:childTnLst>
                    </p:cTn>
                  </p:par>
                  <p:par>
                    <p:cTn id="298" fill="hold">
                      <p:stCondLst>
                        <p:cond delay="indefinite"/>
                      </p:stCondLst>
                      <p:childTnLst>
                        <p:par>
                          <p:cTn id="299" fill="hold">
                            <p:stCondLst>
                              <p:cond delay="0"/>
                            </p:stCondLst>
                            <p:childTnLst>
                              <p:par>
                                <p:cTn id="300" presetID="10" presetClass="entr" presetSubtype="0" fill="hold" grpId="0" nodeType="clickEffect">
                                  <p:stCondLst>
                                    <p:cond delay="0"/>
                                  </p:stCondLst>
                                  <p:childTnLst>
                                    <p:set>
                                      <p:cBhvr>
                                        <p:cTn id="301" dur="1" fill="hold">
                                          <p:stCondLst>
                                            <p:cond delay="0"/>
                                          </p:stCondLst>
                                        </p:cTn>
                                        <p:tgtEl>
                                          <p:spTgt spid="75"/>
                                        </p:tgtEl>
                                        <p:attrNameLst>
                                          <p:attrName>style.visibility</p:attrName>
                                        </p:attrNameLst>
                                      </p:cBhvr>
                                      <p:to>
                                        <p:strVal val="visible"/>
                                      </p:to>
                                    </p:set>
                                    <p:animEffect transition="in" filter="fade">
                                      <p:cBhvr>
                                        <p:cTn id="302" dur="500"/>
                                        <p:tgtEl>
                                          <p:spTgt spid="75"/>
                                        </p:tgtEl>
                                      </p:cBhvr>
                                    </p:animEffect>
                                  </p:childTnLst>
                                </p:cTn>
                              </p:par>
                            </p:childTnLst>
                          </p:cTn>
                        </p:par>
                      </p:childTnLst>
                    </p:cTn>
                  </p:par>
                  <p:par>
                    <p:cTn id="303" fill="hold">
                      <p:stCondLst>
                        <p:cond delay="indefinite"/>
                      </p:stCondLst>
                      <p:childTnLst>
                        <p:par>
                          <p:cTn id="304" fill="hold">
                            <p:stCondLst>
                              <p:cond delay="0"/>
                            </p:stCondLst>
                            <p:childTnLst>
                              <p:par>
                                <p:cTn id="305" presetID="10" presetClass="entr" presetSubtype="0" fill="hold" grpId="0" nodeType="clickEffect">
                                  <p:stCondLst>
                                    <p:cond delay="0"/>
                                  </p:stCondLst>
                                  <p:childTnLst>
                                    <p:set>
                                      <p:cBhvr>
                                        <p:cTn id="306" dur="1" fill="hold">
                                          <p:stCondLst>
                                            <p:cond delay="0"/>
                                          </p:stCondLst>
                                        </p:cTn>
                                        <p:tgtEl>
                                          <p:spTgt spid="76"/>
                                        </p:tgtEl>
                                        <p:attrNameLst>
                                          <p:attrName>style.visibility</p:attrName>
                                        </p:attrNameLst>
                                      </p:cBhvr>
                                      <p:to>
                                        <p:strVal val="visible"/>
                                      </p:to>
                                    </p:set>
                                    <p:animEffect transition="in" filter="fade">
                                      <p:cBhvr>
                                        <p:cTn id="307" dur="500"/>
                                        <p:tgtEl>
                                          <p:spTgt spid="76"/>
                                        </p:tgtEl>
                                      </p:cBhvr>
                                    </p:animEffect>
                                  </p:childTnLst>
                                </p:cTn>
                              </p:par>
                            </p:childTnLst>
                          </p:cTn>
                        </p:par>
                      </p:childTnLst>
                    </p:cTn>
                  </p:par>
                  <p:par>
                    <p:cTn id="308" fill="hold">
                      <p:stCondLst>
                        <p:cond delay="indefinite"/>
                      </p:stCondLst>
                      <p:childTnLst>
                        <p:par>
                          <p:cTn id="309" fill="hold">
                            <p:stCondLst>
                              <p:cond delay="0"/>
                            </p:stCondLst>
                            <p:childTnLst>
                              <p:par>
                                <p:cTn id="310" presetID="22" presetClass="entr" presetSubtype="4" fill="hold" nodeType="clickEffect">
                                  <p:stCondLst>
                                    <p:cond delay="0"/>
                                  </p:stCondLst>
                                  <p:childTnLst>
                                    <p:set>
                                      <p:cBhvr>
                                        <p:cTn id="311" dur="1" fill="hold">
                                          <p:stCondLst>
                                            <p:cond delay="0"/>
                                          </p:stCondLst>
                                        </p:cTn>
                                        <p:tgtEl>
                                          <p:spTgt spid="32"/>
                                        </p:tgtEl>
                                        <p:attrNameLst>
                                          <p:attrName>style.visibility</p:attrName>
                                        </p:attrNameLst>
                                      </p:cBhvr>
                                      <p:to>
                                        <p:strVal val="visible"/>
                                      </p:to>
                                    </p:set>
                                    <p:animEffect transition="in" filter="wipe(down)">
                                      <p:cBhvr>
                                        <p:cTn id="312" dur="500"/>
                                        <p:tgtEl>
                                          <p:spTgt spid="32"/>
                                        </p:tgtEl>
                                      </p:cBhvr>
                                    </p:animEffect>
                                  </p:childTnLst>
                                </p:cTn>
                              </p:par>
                            </p:childTnLst>
                          </p:cTn>
                        </p:par>
                        <p:par>
                          <p:cTn id="313" fill="hold">
                            <p:stCondLst>
                              <p:cond delay="500"/>
                            </p:stCondLst>
                            <p:childTnLst>
                              <p:par>
                                <p:cTn id="314" presetID="10" presetClass="entr" presetSubtype="0" fill="hold" grpId="0" nodeType="afterEffect">
                                  <p:stCondLst>
                                    <p:cond delay="0"/>
                                  </p:stCondLst>
                                  <p:childTnLst>
                                    <p:set>
                                      <p:cBhvr>
                                        <p:cTn id="315" dur="1" fill="hold">
                                          <p:stCondLst>
                                            <p:cond delay="0"/>
                                          </p:stCondLst>
                                        </p:cTn>
                                        <p:tgtEl>
                                          <p:spTgt spid="33"/>
                                        </p:tgtEl>
                                        <p:attrNameLst>
                                          <p:attrName>style.visibility</p:attrName>
                                        </p:attrNameLst>
                                      </p:cBhvr>
                                      <p:to>
                                        <p:strVal val="visible"/>
                                      </p:to>
                                    </p:set>
                                    <p:animEffect transition="in" filter="fade">
                                      <p:cBhvr>
                                        <p:cTn id="316" dur="500"/>
                                        <p:tgtEl>
                                          <p:spTgt spid="33"/>
                                        </p:tgtEl>
                                      </p:cBhvr>
                                    </p:animEffect>
                                  </p:childTnLst>
                                </p:cTn>
                              </p:par>
                            </p:childTnLst>
                          </p:cTn>
                        </p:par>
                      </p:childTnLst>
                    </p:cTn>
                  </p:par>
                  <p:par>
                    <p:cTn id="317" fill="hold">
                      <p:stCondLst>
                        <p:cond delay="indefinite"/>
                      </p:stCondLst>
                      <p:childTnLst>
                        <p:par>
                          <p:cTn id="318" fill="hold">
                            <p:stCondLst>
                              <p:cond delay="0"/>
                            </p:stCondLst>
                            <p:childTnLst>
                              <p:par>
                                <p:cTn id="319" presetID="10" presetClass="entr" presetSubtype="0" fill="hold" grpId="0" nodeType="clickEffect">
                                  <p:stCondLst>
                                    <p:cond delay="0"/>
                                  </p:stCondLst>
                                  <p:childTnLst>
                                    <p:set>
                                      <p:cBhvr>
                                        <p:cTn id="320" dur="1" fill="hold">
                                          <p:stCondLst>
                                            <p:cond delay="0"/>
                                          </p:stCondLst>
                                        </p:cTn>
                                        <p:tgtEl>
                                          <p:spTgt spid="34"/>
                                        </p:tgtEl>
                                        <p:attrNameLst>
                                          <p:attrName>style.visibility</p:attrName>
                                        </p:attrNameLst>
                                      </p:cBhvr>
                                      <p:to>
                                        <p:strVal val="visible"/>
                                      </p:to>
                                    </p:set>
                                    <p:animEffect transition="in" filter="fade">
                                      <p:cBhvr>
                                        <p:cTn id="321" dur="500"/>
                                        <p:tgtEl>
                                          <p:spTgt spid="34"/>
                                        </p:tgtEl>
                                      </p:cBhvr>
                                    </p:animEffect>
                                  </p:childTnLst>
                                </p:cTn>
                              </p:par>
                            </p:childTnLst>
                          </p:cTn>
                        </p:par>
                      </p:childTnLst>
                    </p:cTn>
                  </p:par>
                  <p:par>
                    <p:cTn id="322" fill="hold">
                      <p:stCondLst>
                        <p:cond delay="indefinite"/>
                      </p:stCondLst>
                      <p:childTnLst>
                        <p:par>
                          <p:cTn id="323" fill="hold">
                            <p:stCondLst>
                              <p:cond delay="0"/>
                            </p:stCondLst>
                            <p:childTnLst>
                              <p:par>
                                <p:cTn id="324" presetID="35" presetClass="emph" presetSubtype="0" fill="hold" grpId="1" nodeType="clickEffect">
                                  <p:stCondLst>
                                    <p:cond delay="0"/>
                                  </p:stCondLst>
                                  <p:childTnLst>
                                    <p:anim calcmode="discrete" valueType="str">
                                      <p:cBhvr>
                                        <p:cTn id="325" dur="1000" fill="hold"/>
                                        <p:tgtEl>
                                          <p:spTgt spid="30"/>
                                        </p:tgtEl>
                                        <p:attrNameLst>
                                          <p:attrName>style.visibility</p:attrName>
                                        </p:attrNameLst>
                                      </p:cBhvr>
                                      <p:tavLst>
                                        <p:tav tm="0">
                                          <p:val>
                                            <p:strVal val="hidden"/>
                                          </p:val>
                                        </p:tav>
                                        <p:tav tm="50000">
                                          <p:val>
                                            <p:strVal val="visible"/>
                                          </p:val>
                                        </p:tav>
                                      </p:tavLst>
                                    </p:anim>
                                  </p:childTnLst>
                                </p:cTn>
                              </p:par>
                            </p:childTnLst>
                          </p:cTn>
                        </p:par>
                        <p:par>
                          <p:cTn id="326" fill="hold">
                            <p:stCondLst>
                              <p:cond delay="1000"/>
                            </p:stCondLst>
                            <p:childTnLst>
                              <p:par>
                                <p:cTn id="327" presetID="35" presetClass="emph" presetSubtype="0" fill="hold" grpId="2" nodeType="afterEffect">
                                  <p:stCondLst>
                                    <p:cond delay="0"/>
                                  </p:stCondLst>
                                  <p:childTnLst>
                                    <p:anim calcmode="discrete" valueType="str">
                                      <p:cBhvr>
                                        <p:cTn id="328" dur="1000" fill="hold"/>
                                        <p:tgtEl>
                                          <p:spTgt spid="5"/>
                                        </p:tgtEl>
                                        <p:attrNameLst>
                                          <p:attrName>style.visibility</p:attrName>
                                        </p:attrNameLst>
                                      </p:cBhvr>
                                      <p:tavLst>
                                        <p:tav tm="0">
                                          <p:val>
                                            <p:strVal val="hidden"/>
                                          </p:val>
                                        </p:tav>
                                        <p:tav tm="50000">
                                          <p:val>
                                            <p:strVal val="visible"/>
                                          </p:val>
                                        </p:tav>
                                      </p:tavLst>
                                    </p:anim>
                                  </p:childTnLst>
                                </p:cTn>
                              </p:par>
                            </p:childTnLst>
                          </p:cTn>
                        </p:par>
                        <p:par>
                          <p:cTn id="329" fill="hold">
                            <p:stCondLst>
                              <p:cond delay="2000"/>
                            </p:stCondLst>
                            <p:childTnLst>
                              <p:par>
                                <p:cTn id="330" presetID="10" presetClass="entr" presetSubtype="0" fill="hold" grpId="0" nodeType="afterEffect">
                                  <p:stCondLst>
                                    <p:cond delay="0"/>
                                  </p:stCondLst>
                                  <p:childTnLst>
                                    <p:set>
                                      <p:cBhvr>
                                        <p:cTn id="331" dur="1" fill="hold">
                                          <p:stCondLst>
                                            <p:cond delay="0"/>
                                          </p:stCondLst>
                                        </p:cTn>
                                        <p:tgtEl>
                                          <p:spTgt spid="35"/>
                                        </p:tgtEl>
                                        <p:attrNameLst>
                                          <p:attrName>style.visibility</p:attrName>
                                        </p:attrNameLst>
                                      </p:cBhvr>
                                      <p:to>
                                        <p:strVal val="visible"/>
                                      </p:to>
                                    </p:set>
                                    <p:animEffect transition="in" filter="fade">
                                      <p:cBhvr>
                                        <p:cTn id="332" dur="500"/>
                                        <p:tgtEl>
                                          <p:spTgt spid="35"/>
                                        </p:tgtEl>
                                      </p:cBhvr>
                                    </p:animEffect>
                                  </p:childTnLst>
                                </p:cTn>
                              </p:par>
                            </p:childTnLst>
                          </p:cTn>
                        </p:par>
                      </p:childTnLst>
                    </p:cTn>
                  </p:par>
                  <p:par>
                    <p:cTn id="333" fill="hold">
                      <p:stCondLst>
                        <p:cond delay="indefinite"/>
                      </p:stCondLst>
                      <p:childTnLst>
                        <p:par>
                          <p:cTn id="334" fill="hold">
                            <p:stCondLst>
                              <p:cond delay="0"/>
                            </p:stCondLst>
                            <p:childTnLst>
                              <p:par>
                                <p:cTn id="335" presetID="35" presetClass="emph" presetSubtype="0" fill="hold" grpId="1" nodeType="clickEffect">
                                  <p:stCondLst>
                                    <p:cond delay="0"/>
                                  </p:stCondLst>
                                  <p:childTnLst>
                                    <p:anim calcmode="discrete" valueType="str">
                                      <p:cBhvr>
                                        <p:cTn id="336" dur="1000" fill="hold"/>
                                        <p:tgtEl>
                                          <p:spTgt spid="31"/>
                                        </p:tgtEl>
                                        <p:attrNameLst>
                                          <p:attrName>style.visibility</p:attrName>
                                        </p:attrNameLst>
                                      </p:cBhvr>
                                      <p:tavLst>
                                        <p:tav tm="0">
                                          <p:val>
                                            <p:strVal val="hidden"/>
                                          </p:val>
                                        </p:tav>
                                        <p:tav tm="50000">
                                          <p:val>
                                            <p:strVal val="visible"/>
                                          </p:val>
                                        </p:tav>
                                      </p:tavLst>
                                    </p:anim>
                                  </p:childTnLst>
                                </p:cTn>
                              </p:par>
                            </p:childTnLst>
                          </p:cTn>
                        </p:par>
                        <p:par>
                          <p:cTn id="337" fill="hold">
                            <p:stCondLst>
                              <p:cond delay="1000"/>
                            </p:stCondLst>
                            <p:childTnLst>
                              <p:par>
                                <p:cTn id="338" presetID="35" presetClass="emph" presetSubtype="0" fill="hold" grpId="2" nodeType="afterEffect">
                                  <p:stCondLst>
                                    <p:cond delay="0"/>
                                  </p:stCondLst>
                                  <p:childTnLst>
                                    <p:anim calcmode="discrete" valueType="str">
                                      <p:cBhvr>
                                        <p:cTn id="339" dur="1000" fill="hold"/>
                                        <p:tgtEl>
                                          <p:spTgt spid="26"/>
                                        </p:tgtEl>
                                        <p:attrNameLst>
                                          <p:attrName>style.visibility</p:attrName>
                                        </p:attrNameLst>
                                      </p:cBhvr>
                                      <p:tavLst>
                                        <p:tav tm="0">
                                          <p:val>
                                            <p:strVal val="hidden"/>
                                          </p:val>
                                        </p:tav>
                                        <p:tav tm="50000">
                                          <p:val>
                                            <p:strVal val="visible"/>
                                          </p:val>
                                        </p:tav>
                                      </p:tavLst>
                                    </p:anim>
                                  </p:childTnLst>
                                </p:cTn>
                              </p:par>
                            </p:childTnLst>
                          </p:cTn>
                        </p:par>
                        <p:par>
                          <p:cTn id="340" fill="hold">
                            <p:stCondLst>
                              <p:cond delay="2000"/>
                            </p:stCondLst>
                            <p:childTnLst>
                              <p:par>
                                <p:cTn id="341" presetID="10" presetClass="entr" presetSubtype="0" fill="hold" grpId="0" nodeType="afterEffect">
                                  <p:stCondLst>
                                    <p:cond delay="0"/>
                                  </p:stCondLst>
                                  <p:childTnLst>
                                    <p:set>
                                      <p:cBhvr>
                                        <p:cTn id="342" dur="1" fill="hold">
                                          <p:stCondLst>
                                            <p:cond delay="0"/>
                                          </p:stCondLst>
                                        </p:cTn>
                                        <p:tgtEl>
                                          <p:spTgt spid="37"/>
                                        </p:tgtEl>
                                        <p:attrNameLst>
                                          <p:attrName>style.visibility</p:attrName>
                                        </p:attrNameLst>
                                      </p:cBhvr>
                                      <p:to>
                                        <p:strVal val="visible"/>
                                      </p:to>
                                    </p:set>
                                    <p:animEffect transition="in" filter="fade">
                                      <p:cBhvr>
                                        <p:cTn id="343" dur="500"/>
                                        <p:tgtEl>
                                          <p:spTgt spid="37"/>
                                        </p:tgtEl>
                                      </p:cBhvr>
                                    </p:animEffect>
                                  </p:childTnLst>
                                </p:cTn>
                              </p:par>
                            </p:childTnLst>
                          </p:cTn>
                        </p:par>
                      </p:childTnLst>
                    </p:cTn>
                  </p:par>
                  <p:par>
                    <p:cTn id="344" fill="hold">
                      <p:stCondLst>
                        <p:cond delay="indefinite"/>
                      </p:stCondLst>
                      <p:childTnLst>
                        <p:par>
                          <p:cTn id="345" fill="hold">
                            <p:stCondLst>
                              <p:cond delay="0"/>
                            </p:stCondLst>
                            <p:childTnLst>
                              <p:par>
                                <p:cTn id="346" presetID="35" presetClass="emph" presetSubtype="0" fill="hold" grpId="1" nodeType="clickEffect">
                                  <p:stCondLst>
                                    <p:cond delay="0"/>
                                  </p:stCondLst>
                                  <p:childTnLst>
                                    <p:anim calcmode="discrete" valueType="str">
                                      <p:cBhvr>
                                        <p:cTn id="347" dur="1000" fill="hold"/>
                                        <p:tgtEl>
                                          <p:spTgt spid="49"/>
                                        </p:tgtEl>
                                        <p:attrNameLst>
                                          <p:attrName>style.visibility</p:attrName>
                                        </p:attrNameLst>
                                      </p:cBhvr>
                                      <p:tavLst>
                                        <p:tav tm="0">
                                          <p:val>
                                            <p:strVal val="hidden"/>
                                          </p:val>
                                        </p:tav>
                                        <p:tav tm="50000">
                                          <p:val>
                                            <p:strVal val="visible"/>
                                          </p:val>
                                        </p:tav>
                                      </p:tavLst>
                                    </p:anim>
                                  </p:childTnLst>
                                </p:cTn>
                              </p:par>
                            </p:childTnLst>
                          </p:cTn>
                        </p:par>
                        <p:par>
                          <p:cTn id="348" fill="hold">
                            <p:stCondLst>
                              <p:cond delay="1000"/>
                            </p:stCondLst>
                            <p:childTnLst>
                              <p:par>
                                <p:cTn id="349" presetID="35" presetClass="emph" presetSubtype="0" fill="hold" grpId="2" nodeType="afterEffect">
                                  <p:stCondLst>
                                    <p:cond delay="0"/>
                                  </p:stCondLst>
                                  <p:childTnLst>
                                    <p:anim calcmode="discrete" valueType="str">
                                      <p:cBhvr>
                                        <p:cTn id="350" dur="1000" fill="hold"/>
                                        <p:tgtEl>
                                          <p:spTgt spid="45"/>
                                        </p:tgtEl>
                                        <p:attrNameLst>
                                          <p:attrName>style.visibility</p:attrName>
                                        </p:attrNameLst>
                                      </p:cBhvr>
                                      <p:tavLst>
                                        <p:tav tm="0">
                                          <p:val>
                                            <p:strVal val="hidden"/>
                                          </p:val>
                                        </p:tav>
                                        <p:tav tm="50000">
                                          <p:val>
                                            <p:strVal val="visible"/>
                                          </p:val>
                                        </p:tav>
                                      </p:tavLst>
                                    </p:anim>
                                  </p:childTnLst>
                                </p:cTn>
                              </p:par>
                            </p:childTnLst>
                          </p:cTn>
                        </p:par>
                        <p:par>
                          <p:cTn id="351" fill="hold">
                            <p:stCondLst>
                              <p:cond delay="2000"/>
                            </p:stCondLst>
                            <p:childTnLst>
                              <p:par>
                                <p:cTn id="352" presetID="10" presetClass="entr" presetSubtype="0" fill="hold" grpId="0" nodeType="afterEffect">
                                  <p:stCondLst>
                                    <p:cond delay="0"/>
                                  </p:stCondLst>
                                  <p:childTnLst>
                                    <p:set>
                                      <p:cBhvr>
                                        <p:cTn id="353" dur="1" fill="hold">
                                          <p:stCondLst>
                                            <p:cond delay="0"/>
                                          </p:stCondLst>
                                        </p:cTn>
                                        <p:tgtEl>
                                          <p:spTgt spid="38"/>
                                        </p:tgtEl>
                                        <p:attrNameLst>
                                          <p:attrName>style.visibility</p:attrName>
                                        </p:attrNameLst>
                                      </p:cBhvr>
                                      <p:to>
                                        <p:strVal val="visible"/>
                                      </p:to>
                                    </p:set>
                                    <p:animEffect transition="in" filter="fade">
                                      <p:cBhvr>
                                        <p:cTn id="354" dur="500"/>
                                        <p:tgtEl>
                                          <p:spTgt spid="38"/>
                                        </p:tgtEl>
                                      </p:cBhvr>
                                    </p:animEffect>
                                  </p:childTnLst>
                                </p:cTn>
                              </p:par>
                            </p:childTnLst>
                          </p:cTn>
                        </p:par>
                      </p:childTnLst>
                    </p:cTn>
                  </p:par>
                  <p:par>
                    <p:cTn id="355" fill="hold">
                      <p:stCondLst>
                        <p:cond delay="indefinite"/>
                      </p:stCondLst>
                      <p:childTnLst>
                        <p:par>
                          <p:cTn id="356" fill="hold">
                            <p:stCondLst>
                              <p:cond delay="0"/>
                            </p:stCondLst>
                            <p:childTnLst>
                              <p:par>
                                <p:cTn id="357" presetID="22" presetClass="entr" presetSubtype="8" fill="hold" nodeType="clickEffect">
                                  <p:stCondLst>
                                    <p:cond delay="0"/>
                                  </p:stCondLst>
                                  <p:childTnLst>
                                    <p:set>
                                      <p:cBhvr>
                                        <p:cTn id="358" dur="1" fill="hold">
                                          <p:stCondLst>
                                            <p:cond delay="0"/>
                                          </p:stCondLst>
                                        </p:cTn>
                                        <p:tgtEl>
                                          <p:spTgt spid="39"/>
                                        </p:tgtEl>
                                        <p:attrNameLst>
                                          <p:attrName>style.visibility</p:attrName>
                                        </p:attrNameLst>
                                      </p:cBhvr>
                                      <p:to>
                                        <p:strVal val="visible"/>
                                      </p:to>
                                    </p:set>
                                    <p:animEffect transition="in" filter="wipe(left)">
                                      <p:cBhvr>
                                        <p:cTn id="359" dur="500"/>
                                        <p:tgtEl>
                                          <p:spTgt spid="39"/>
                                        </p:tgtEl>
                                      </p:cBhvr>
                                    </p:animEffect>
                                  </p:childTnLst>
                                </p:cTn>
                              </p:par>
                            </p:childTnLst>
                          </p:cTn>
                        </p:par>
                        <p:par>
                          <p:cTn id="360" fill="hold">
                            <p:stCondLst>
                              <p:cond delay="500"/>
                            </p:stCondLst>
                            <p:childTnLst>
                              <p:par>
                                <p:cTn id="361" presetID="10" presetClass="entr" presetSubtype="0" fill="hold" grpId="0" nodeType="afterEffect">
                                  <p:stCondLst>
                                    <p:cond delay="0"/>
                                  </p:stCondLst>
                                  <p:childTnLst>
                                    <p:set>
                                      <p:cBhvr>
                                        <p:cTn id="362" dur="1" fill="hold">
                                          <p:stCondLst>
                                            <p:cond delay="0"/>
                                          </p:stCondLst>
                                        </p:cTn>
                                        <p:tgtEl>
                                          <p:spTgt spid="40"/>
                                        </p:tgtEl>
                                        <p:attrNameLst>
                                          <p:attrName>style.visibility</p:attrName>
                                        </p:attrNameLst>
                                      </p:cBhvr>
                                      <p:to>
                                        <p:strVal val="visible"/>
                                      </p:to>
                                    </p:set>
                                    <p:animEffect transition="in" filter="fade">
                                      <p:cBhvr>
                                        <p:cTn id="363" dur="500"/>
                                        <p:tgtEl>
                                          <p:spTgt spid="40"/>
                                        </p:tgtEl>
                                      </p:cBhvr>
                                    </p:animEffect>
                                  </p:childTnLst>
                                </p:cTn>
                              </p:par>
                            </p:childTnLst>
                          </p:cTn>
                        </p:par>
                      </p:childTnLst>
                    </p:cTn>
                  </p:par>
                  <p:par>
                    <p:cTn id="364" fill="hold">
                      <p:stCondLst>
                        <p:cond delay="indefinite"/>
                      </p:stCondLst>
                      <p:childTnLst>
                        <p:par>
                          <p:cTn id="365" fill="hold">
                            <p:stCondLst>
                              <p:cond delay="0"/>
                            </p:stCondLst>
                            <p:childTnLst>
                              <p:par>
                                <p:cTn id="366" presetID="10" presetClass="entr" presetSubtype="0" fill="hold" grpId="0" nodeType="clickEffect">
                                  <p:stCondLst>
                                    <p:cond delay="0"/>
                                  </p:stCondLst>
                                  <p:childTnLst>
                                    <p:set>
                                      <p:cBhvr>
                                        <p:cTn id="367" dur="1" fill="hold">
                                          <p:stCondLst>
                                            <p:cond delay="0"/>
                                          </p:stCondLst>
                                        </p:cTn>
                                        <p:tgtEl>
                                          <p:spTgt spid="134"/>
                                        </p:tgtEl>
                                        <p:attrNameLst>
                                          <p:attrName>style.visibility</p:attrName>
                                        </p:attrNameLst>
                                      </p:cBhvr>
                                      <p:to>
                                        <p:strVal val="visible"/>
                                      </p:to>
                                    </p:set>
                                    <p:animEffect transition="in" filter="fade">
                                      <p:cBhvr>
                                        <p:cTn id="368"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P spid="16" grpId="0"/>
      <p:bldP spid="17" grpId="0"/>
      <p:bldP spid="17" grpId="1"/>
      <p:bldP spid="18" grpId="0"/>
      <p:bldP spid="18" grpId="1"/>
      <p:bldP spid="19" grpId="0"/>
      <p:bldP spid="20" grpId="0"/>
      <p:bldP spid="21" grpId="0"/>
      <p:bldP spid="22" grpId="0"/>
      <p:bldP spid="23" grpId="0"/>
      <p:bldP spid="25" grpId="0"/>
      <p:bldP spid="5" grpId="0"/>
      <p:bldP spid="5" grpId="1"/>
      <p:bldP spid="5" grpId="2"/>
      <p:bldP spid="10" grpId="0"/>
      <p:bldP spid="12" grpId="0"/>
      <p:bldP spid="24" grpId="0"/>
      <p:bldP spid="26" grpId="0"/>
      <p:bldP spid="26" grpId="1"/>
      <p:bldP spid="26" grpId="2"/>
      <p:bldP spid="27" grpId="0"/>
      <p:bldP spid="28" grpId="0"/>
      <p:bldP spid="29" grpId="0"/>
      <p:bldP spid="30" grpId="0"/>
      <p:bldP spid="30" grpId="1"/>
      <p:bldP spid="31" grpId="0"/>
      <p:bldP spid="31" grpId="1"/>
      <p:bldP spid="11" grpId="0"/>
      <p:bldP spid="13" grpId="0"/>
      <p:bldP spid="36" grpId="0"/>
      <p:bldP spid="43" grpId="0"/>
      <p:bldP spid="44" grpId="0"/>
      <p:bldP spid="44" grpId="1"/>
      <p:bldP spid="45" grpId="0"/>
      <p:bldP spid="45" grpId="1"/>
      <p:bldP spid="45" grpId="2"/>
      <p:bldP spid="46" grpId="0"/>
      <p:bldP spid="47" grpId="0"/>
      <p:bldP spid="48" grpId="0"/>
      <p:bldP spid="49" grpId="0"/>
      <p:bldP spid="49" grpId="1"/>
      <p:bldP spid="50" grpId="0"/>
      <p:bldP spid="53" grpId="0"/>
      <p:bldP spid="53" grpId="1"/>
      <p:bldP spid="54" grpId="0"/>
      <p:bldP spid="54" grpId="1"/>
      <p:bldP spid="55" grpId="0"/>
      <p:bldP spid="56" grpId="0"/>
      <p:bldP spid="58" grpId="0"/>
      <p:bldP spid="60" grpId="0"/>
      <p:bldP spid="61" grpId="0"/>
      <p:bldP spid="61" grpId="1"/>
      <p:bldP spid="62" grpId="0"/>
      <p:bldP spid="62" grpId="1"/>
      <p:bldP spid="63" grpId="0"/>
      <p:bldP spid="64" grpId="0"/>
      <p:bldP spid="65" grpId="0"/>
      <p:bldP spid="66" grpId="0"/>
      <p:bldP spid="67" grpId="0"/>
      <p:bldP spid="72" grpId="0"/>
      <p:bldP spid="73" grpId="0"/>
      <p:bldP spid="74" grpId="0"/>
      <p:bldP spid="75" grpId="0"/>
      <p:bldP spid="76" grpId="0"/>
      <p:bldP spid="33" grpId="0"/>
      <p:bldP spid="34" grpId="0"/>
      <p:bldP spid="35" grpId="0"/>
      <p:bldP spid="37" grpId="0"/>
      <p:bldP spid="38" grpId="0"/>
      <p:bldP spid="40" grpId="0"/>
      <p:bldP spid="13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E3A6F-45E3-1014-07DB-7FCA9F12F85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8E68060-8891-E545-1136-63186B7285F5}"/>
              </a:ext>
            </a:extLst>
          </p:cNvPr>
          <p:cNvSpPr>
            <a:spLocks noGrp="1"/>
          </p:cNvSpPr>
          <p:nvPr>
            <p:ph idx="4294967295"/>
          </p:nvPr>
        </p:nvSpPr>
        <p:spPr>
          <a:xfrm>
            <a:off x="0" y="125413"/>
            <a:ext cx="5729288" cy="425450"/>
          </a:xfrm>
        </p:spPr>
        <p:txBody>
          <a:bodyPr>
            <a:normAutofit fontScale="92500" lnSpcReduction="10000"/>
          </a:bodyPr>
          <a:lstStyle/>
          <a:p>
            <a:pPr marL="0" indent="0">
              <a:buNone/>
            </a:pPr>
            <a:r>
              <a:rPr lang="en-US" dirty="0">
                <a:solidFill>
                  <a:srgbClr val="C00000"/>
                </a:solidFill>
              </a:rPr>
              <a:t>Step-5 : Iterate Towards Optimal Solution</a:t>
            </a:r>
          </a:p>
        </p:txBody>
      </p:sp>
      <p:cxnSp>
        <p:nvCxnSpPr>
          <p:cNvPr id="3" name="Straight Connector 2">
            <a:extLst>
              <a:ext uri="{FF2B5EF4-FFF2-40B4-BE49-F238E27FC236}">
                <a16:creationId xmlns:a16="http://schemas.microsoft.com/office/drawing/2014/main" id="{F6FDF3CA-98D6-4691-FA96-8C9A2FBF4C52}"/>
              </a:ext>
            </a:extLst>
          </p:cNvPr>
          <p:cNvCxnSpPr>
            <a:cxnSpLocks/>
          </p:cNvCxnSpPr>
          <p:nvPr/>
        </p:nvCxnSpPr>
        <p:spPr>
          <a:xfrm>
            <a:off x="40952" y="1296525"/>
            <a:ext cx="640080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55F577-051B-13EB-8FBC-92A20C90C829}"/>
              </a:ext>
            </a:extLst>
          </p:cNvPr>
          <p:cNvSpPr txBox="1"/>
          <p:nvPr/>
        </p:nvSpPr>
        <p:spPr>
          <a:xfrm>
            <a:off x="755846" y="1337266"/>
            <a:ext cx="857927" cy="461665"/>
          </a:xfrm>
          <a:prstGeom prst="rect">
            <a:avLst/>
          </a:prstGeom>
          <a:noFill/>
        </p:spPr>
        <p:txBody>
          <a:bodyPr wrap="none" rtlCol="0">
            <a:spAutoFit/>
          </a:bodyPr>
          <a:lstStyle/>
          <a:p>
            <a:pPr algn="ctr"/>
            <a:r>
              <a:rPr lang="en-US" sz="2400" b="1" dirty="0"/>
              <a:t>Basis</a:t>
            </a:r>
            <a:endParaRPr lang="en-US" b="1" dirty="0"/>
          </a:p>
        </p:txBody>
      </p:sp>
      <p:cxnSp>
        <p:nvCxnSpPr>
          <p:cNvPr id="9" name="Straight Connector 8">
            <a:extLst>
              <a:ext uri="{FF2B5EF4-FFF2-40B4-BE49-F238E27FC236}">
                <a16:creationId xmlns:a16="http://schemas.microsoft.com/office/drawing/2014/main" id="{0CD451FC-966C-220B-61BC-AAA6A24498BB}"/>
              </a:ext>
            </a:extLst>
          </p:cNvPr>
          <p:cNvCxnSpPr>
            <a:cxnSpLocks/>
          </p:cNvCxnSpPr>
          <p:nvPr/>
        </p:nvCxnSpPr>
        <p:spPr>
          <a:xfrm>
            <a:off x="40952" y="1829720"/>
            <a:ext cx="640080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48C1D96-6D33-E698-049A-2B2C42D61078}"/>
                  </a:ext>
                </a:extLst>
              </p:cNvPr>
              <p:cNvSpPr txBox="1"/>
              <p:nvPr/>
            </p:nvSpPr>
            <p:spPr>
              <a:xfrm>
                <a:off x="905663" y="1889174"/>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14" name="TextBox 13">
                <a:extLst>
                  <a:ext uri="{FF2B5EF4-FFF2-40B4-BE49-F238E27FC236}">
                    <a16:creationId xmlns:a16="http://schemas.microsoft.com/office/drawing/2014/main" id="{848C1D96-6D33-E698-049A-2B2C42D61078}"/>
                  </a:ext>
                </a:extLst>
              </p:cNvPr>
              <p:cNvSpPr txBox="1">
                <a:spLocks noRot="1" noChangeAspect="1" noMove="1" noResize="1" noEditPoints="1" noAdjustHandles="1" noChangeArrowheads="1" noChangeShapeType="1" noTextEdit="1"/>
              </p:cNvSpPr>
              <p:nvPr/>
            </p:nvSpPr>
            <p:spPr>
              <a:xfrm>
                <a:off x="905663" y="1889174"/>
                <a:ext cx="558293" cy="461665"/>
              </a:xfrm>
              <a:prstGeom prst="rect">
                <a:avLst/>
              </a:prstGeom>
              <a:blipFill>
                <a:blip r:embed="rId2"/>
                <a:stretch>
                  <a:fillRect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C5750F-4F6C-ACB1-BD75-5F7FA0A506B6}"/>
                  </a:ext>
                </a:extLst>
              </p:cNvPr>
              <p:cNvSpPr txBox="1"/>
              <p:nvPr/>
            </p:nvSpPr>
            <p:spPr>
              <a:xfrm>
                <a:off x="910920" y="2455954"/>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15" name="TextBox 14">
                <a:extLst>
                  <a:ext uri="{FF2B5EF4-FFF2-40B4-BE49-F238E27FC236}">
                    <a16:creationId xmlns:a16="http://schemas.microsoft.com/office/drawing/2014/main" id="{C2C5750F-4F6C-ACB1-BD75-5F7FA0A506B6}"/>
                  </a:ext>
                </a:extLst>
              </p:cNvPr>
              <p:cNvSpPr txBox="1">
                <a:spLocks noRot="1" noChangeAspect="1" noMove="1" noResize="1" noEditPoints="1" noAdjustHandles="1" noChangeArrowheads="1" noChangeShapeType="1" noTextEdit="1"/>
              </p:cNvSpPr>
              <p:nvPr/>
            </p:nvSpPr>
            <p:spPr>
              <a:xfrm>
                <a:off x="910920" y="2455954"/>
                <a:ext cx="547779" cy="461665"/>
              </a:xfrm>
              <a:prstGeom prst="rect">
                <a:avLst/>
              </a:prstGeom>
              <a:blipFill>
                <a:blip r:embed="rId3"/>
                <a:stretch>
                  <a:fillRect l="-2222"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AE32E1E-93A1-BB2C-CDD9-9A4C0081009E}"/>
                  </a:ext>
                </a:extLst>
              </p:cNvPr>
              <p:cNvSpPr txBox="1"/>
              <p:nvPr/>
            </p:nvSpPr>
            <p:spPr>
              <a:xfrm>
                <a:off x="102261" y="1306656"/>
                <a:ext cx="622222"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𝑩</m:t>
                          </m:r>
                        </m:sub>
                      </m:sSub>
                    </m:oMath>
                  </m:oMathPara>
                </a14:m>
                <a:endParaRPr lang="en-US" b="1" dirty="0"/>
              </a:p>
            </p:txBody>
          </p:sp>
        </mc:Choice>
        <mc:Fallback xmlns="">
          <p:sp>
            <p:nvSpPr>
              <p:cNvPr id="16" name="TextBox 15">
                <a:extLst>
                  <a:ext uri="{FF2B5EF4-FFF2-40B4-BE49-F238E27FC236}">
                    <a16:creationId xmlns:a16="http://schemas.microsoft.com/office/drawing/2014/main" id="{4AE32E1E-93A1-BB2C-CDD9-9A4C0081009E}"/>
                  </a:ext>
                </a:extLst>
              </p:cNvPr>
              <p:cNvSpPr txBox="1">
                <a:spLocks noRot="1" noChangeAspect="1" noMove="1" noResize="1" noEditPoints="1" noAdjustHandles="1" noChangeArrowheads="1" noChangeShapeType="1" noTextEdit="1"/>
              </p:cNvSpPr>
              <p:nvPr/>
            </p:nvSpPr>
            <p:spPr>
              <a:xfrm>
                <a:off x="102261" y="1306656"/>
                <a:ext cx="622222" cy="461665"/>
              </a:xfrm>
              <a:prstGeom prst="rect">
                <a:avLst/>
              </a:prstGeom>
              <a:blipFill>
                <a:blip r:embed="rId4"/>
                <a:stretch>
                  <a:fillRect l="-1961" b="-39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6BFDEEA-3DAD-1875-46CF-63ACE63F42E3}"/>
                  </a:ext>
                </a:extLst>
              </p:cNvPr>
              <p:cNvSpPr txBox="1"/>
              <p:nvPr/>
            </p:nvSpPr>
            <p:spPr>
              <a:xfrm>
                <a:off x="200814" y="193781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5</m:t>
                      </m:r>
                    </m:oMath>
                  </m:oMathPara>
                </a14:m>
                <a:endParaRPr lang="en-IN" sz="2400" dirty="0"/>
              </a:p>
            </p:txBody>
          </p:sp>
        </mc:Choice>
        <mc:Fallback xmlns="">
          <p:sp>
            <p:nvSpPr>
              <p:cNvPr id="17" name="TextBox 16">
                <a:extLst>
                  <a:ext uri="{FF2B5EF4-FFF2-40B4-BE49-F238E27FC236}">
                    <a16:creationId xmlns:a16="http://schemas.microsoft.com/office/drawing/2014/main" id="{F6BFDEEA-3DAD-1875-46CF-63ACE63F42E3}"/>
                  </a:ext>
                </a:extLst>
              </p:cNvPr>
              <p:cNvSpPr txBox="1">
                <a:spLocks noRot="1" noChangeAspect="1" noMove="1" noResize="1" noEditPoints="1" noAdjustHandles="1" noChangeArrowheads="1" noChangeShapeType="1" noTextEdit="1"/>
              </p:cNvSpPr>
              <p:nvPr/>
            </p:nvSpPr>
            <p:spPr>
              <a:xfrm>
                <a:off x="200814" y="1937814"/>
                <a:ext cx="425116" cy="461665"/>
              </a:xfrm>
              <a:prstGeom prst="rect">
                <a:avLst/>
              </a:prstGeom>
              <a:blipFill>
                <a:blip r:embed="rId5"/>
                <a:stretch>
                  <a:fillRect l="-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0EBE44-5B41-31FD-F052-95F9A22D2355}"/>
                  </a:ext>
                </a:extLst>
              </p:cNvPr>
              <p:cNvSpPr txBox="1"/>
              <p:nvPr/>
            </p:nvSpPr>
            <p:spPr>
              <a:xfrm>
                <a:off x="200814" y="245595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8" name="TextBox 17">
                <a:extLst>
                  <a:ext uri="{FF2B5EF4-FFF2-40B4-BE49-F238E27FC236}">
                    <a16:creationId xmlns:a16="http://schemas.microsoft.com/office/drawing/2014/main" id="{960EBE44-5B41-31FD-F052-95F9A22D2355}"/>
                  </a:ext>
                </a:extLst>
              </p:cNvPr>
              <p:cNvSpPr txBox="1">
                <a:spLocks noRot="1" noChangeAspect="1" noMove="1" noResize="1" noEditPoints="1" noAdjustHandles="1" noChangeArrowheads="1" noChangeShapeType="1" noTextEdit="1"/>
              </p:cNvSpPr>
              <p:nvPr/>
            </p:nvSpPr>
            <p:spPr>
              <a:xfrm>
                <a:off x="200814" y="2455954"/>
                <a:ext cx="425116" cy="461665"/>
              </a:xfrm>
              <a:prstGeom prst="rect">
                <a:avLst/>
              </a:prstGeom>
              <a:blipFill>
                <a:blip r:embed="rId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3C4377-02BE-763B-A288-0D7283A5FB27}"/>
                  </a:ext>
                </a:extLst>
              </p:cNvPr>
              <p:cNvSpPr txBox="1"/>
              <p:nvPr/>
            </p:nvSpPr>
            <p:spPr>
              <a:xfrm>
                <a:off x="910568" y="768866"/>
                <a:ext cx="548483"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19" name="TextBox 18">
                <a:extLst>
                  <a:ext uri="{FF2B5EF4-FFF2-40B4-BE49-F238E27FC236}">
                    <a16:creationId xmlns:a16="http://schemas.microsoft.com/office/drawing/2014/main" id="{1F3C4377-02BE-763B-A288-0D7283A5FB27}"/>
                  </a:ext>
                </a:extLst>
              </p:cNvPr>
              <p:cNvSpPr txBox="1">
                <a:spLocks noRot="1" noChangeAspect="1" noMove="1" noResize="1" noEditPoints="1" noAdjustHandles="1" noChangeArrowheads="1" noChangeShapeType="1" noTextEdit="1"/>
              </p:cNvSpPr>
              <p:nvPr/>
            </p:nvSpPr>
            <p:spPr>
              <a:xfrm>
                <a:off x="910568" y="768866"/>
                <a:ext cx="548483" cy="496674"/>
              </a:xfrm>
              <a:prstGeom prst="rect">
                <a:avLst/>
              </a:prstGeom>
              <a:blipFill>
                <a:blip r:embed="rId7"/>
                <a:stretch>
                  <a:fillRect l="-2222"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B2D43F9-6A3E-18C2-817C-41D2BBF9097A}"/>
                  </a:ext>
                </a:extLst>
              </p:cNvPr>
              <p:cNvSpPr txBox="1"/>
              <p:nvPr/>
            </p:nvSpPr>
            <p:spPr>
              <a:xfrm>
                <a:off x="1788101" y="1306656"/>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20" name="TextBox 19">
                <a:extLst>
                  <a:ext uri="{FF2B5EF4-FFF2-40B4-BE49-F238E27FC236}">
                    <a16:creationId xmlns:a16="http://schemas.microsoft.com/office/drawing/2014/main" id="{0B2D43F9-6A3E-18C2-817C-41D2BBF9097A}"/>
                  </a:ext>
                </a:extLst>
              </p:cNvPr>
              <p:cNvSpPr txBox="1">
                <a:spLocks noRot="1" noChangeAspect="1" noMove="1" noResize="1" noEditPoints="1" noAdjustHandles="1" noChangeArrowheads="1" noChangeShapeType="1" noTextEdit="1"/>
              </p:cNvSpPr>
              <p:nvPr/>
            </p:nvSpPr>
            <p:spPr>
              <a:xfrm>
                <a:off x="1788101" y="1306656"/>
                <a:ext cx="551177" cy="461665"/>
              </a:xfrm>
              <a:prstGeom prst="rect">
                <a:avLst/>
              </a:prstGeom>
              <a:blipFill>
                <a:blip r:embed="rId8"/>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BA47EB4-3FA0-3564-EB29-491ADFC54ABA}"/>
                  </a:ext>
                </a:extLst>
              </p:cNvPr>
              <p:cNvSpPr txBox="1"/>
              <p:nvPr/>
            </p:nvSpPr>
            <p:spPr>
              <a:xfrm>
                <a:off x="2620433" y="1309401"/>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21" name="TextBox 20">
                <a:extLst>
                  <a:ext uri="{FF2B5EF4-FFF2-40B4-BE49-F238E27FC236}">
                    <a16:creationId xmlns:a16="http://schemas.microsoft.com/office/drawing/2014/main" id="{7BA47EB4-3FA0-3564-EB29-491ADFC54ABA}"/>
                  </a:ext>
                </a:extLst>
              </p:cNvPr>
              <p:cNvSpPr txBox="1">
                <a:spLocks noRot="1" noChangeAspect="1" noMove="1" noResize="1" noEditPoints="1" noAdjustHandles="1" noChangeArrowheads="1" noChangeShapeType="1" noTextEdit="1"/>
              </p:cNvSpPr>
              <p:nvPr/>
            </p:nvSpPr>
            <p:spPr>
              <a:xfrm>
                <a:off x="2620433" y="1309401"/>
                <a:ext cx="558293" cy="461665"/>
              </a:xfrm>
              <a:prstGeom prst="rect">
                <a:avLst/>
              </a:prstGeom>
              <a:blipFill>
                <a:blip r:embed="rId9"/>
                <a:stretch>
                  <a:fillRect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4DD7137-C6FC-7776-280B-3F0F3E6AC45F}"/>
                  </a:ext>
                </a:extLst>
              </p:cNvPr>
              <p:cNvSpPr txBox="1"/>
              <p:nvPr/>
            </p:nvSpPr>
            <p:spPr>
              <a:xfrm>
                <a:off x="3459881" y="1306656"/>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22" name="TextBox 21">
                <a:extLst>
                  <a:ext uri="{FF2B5EF4-FFF2-40B4-BE49-F238E27FC236}">
                    <a16:creationId xmlns:a16="http://schemas.microsoft.com/office/drawing/2014/main" id="{D4DD7137-C6FC-7776-280B-3F0F3E6AC45F}"/>
                  </a:ext>
                </a:extLst>
              </p:cNvPr>
              <p:cNvSpPr txBox="1">
                <a:spLocks noRot="1" noChangeAspect="1" noMove="1" noResize="1" noEditPoints="1" noAdjustHandles="1" noChangeArrowheads="1" noChangeShapeType="1" noTextEdit="1"/>
              </p:cNvSpPr>
              <p:nvPr/>
            </p:nvSpPr>
            <p:spPr>
              <a:xfrm>
                <a:off x="3459881" y="1306656"/>
                <a:ext cx="540661" cy="461665"/>
              </a:xfrm>
              <a:prstGeom prst="rect">
                <a:avLst/>
              </a:prstGeom>
              <a:blipFill>
                <a:blip r:embed="rId10"/>
                <a:stretch>
                  <a:fillRect l="-3409"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318A27C-7CA6-A95A-91EA-5CE01A9A6C17}"/>
                  </a:ext>
                </a:extLst>
              </p:cNvPr>
              <p:cNvSpPr txBox="1"/>
              <p:nvPr/>
            </p:nvSpPr>
            <p:spPr>
              <a:xfrm>
                <a:off x="4281697" y="1306656"/>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23" name="TextBox 22">
                <a:extLst>
                  <a:ext uri="{FF2B5EF4-FFF2-40B4-BE49-F238E27FC236}">
                    <a16:creationId xmlns:a16="http://schemas.microsoft.com/office/drawing/2014/main" id="{6318A27C-7CA6-A95A-91EA-5CE01A9A6C17}"/>
                  </a:ext>
                </a:extLst>
              </p:cNvPr>
              <p:cNvSpPr txBox="1">
                <a:spLocks noRot="1" noChangeAspect="1" noMove="1" noResize="1" noEditPoints="1" noAdjustHandles="1" noChangeArrowheads="1" noChangeShapeType="1" noTextEdit="1"/>
              </p:cNvSpPr>
              <p:nvPr/>
            </p:nvSpPr>
            <p:spPr>
              <a:xfrm>
                <a:off x="4281697" y="1306656"/>
                <a:ext cx="547779" cy="461665"/>
              </a:xfrm>
              <a:prstGeom prst="rect">
                <a:avLst/>
              </a:prstGeom>
              <a:blipFill>
                <a:blip r:embed="rId11"/>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A01283B-4763-4255-C198-511F83EA2F2F}"/>
                  </a:ext>
                </a:extLst>
              </p:cNvPr>
              <p:cNvSpPr txBox="1"/>
              <p:nvPr/>
            </p:nvSpPr>
            <p:spPr>
              <a:xfrm>
                <a:off x="5994066" y="1332199"/>
                <a:ext cx="442749"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𝒃</m:t>
                      </m:r>
                    </m:oMath>
                  </m:oMathPara>
                </a14:m>
                <a:endParaRPr lang="en-US" b="1" dirty="0"/>
              </a:p>
            </p:txBody>
          </p:sp>
        </mc:Choice>
        <mc:Fallback xmlns="">
          <p:sp>
            <p:nvSpPr>
              <p:cNvPr id="25" name="TextBox 24">
                <a:extLst>
                  <a:ext uri="{FF2B5EF4-FFF2-40B4-BE49-F238E27FC236}">
                    <a16:creationId xmlns:a16="http://schemas.microsoft.com/office/drawing/2014/main" id="{7A01283B-4763-4255-C198-511F83EA2F2F}"/>
                  </a:ext>
                </a:extLst>
              </p:cNvPr>
              <p:cNvSpPr txBox="1">
                <a:spLocks noRot="1" noChangeAspect="1" noMove="1" noResize="1" noEditPoints="1" noAdjustHandles="1" noChangeArrowheads="1" noChangeShapeType="1" noTextEdit="1"/>
              </p:cNvSpPr>
              <p:nvPr/>
            </p:nvSpPr>
            <p:spPr>
              <a:xfrm>
                <a:off x="5994066" y="1332199"/>
                <a:ext cx="442749" cy="461665"/>
              </a:xfrm>
              <a:prstGeom prst="rect">
                <a:avLst/>
              </a:prstGeom>
              <a:blipFill>
                <a:blip r:embed="rId12"/>
                <a:stretch>
                  <a:fillRect l="-411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96EE6F-F086-CFC6-E1D3-39D492C276CC}"/>
                  </a:ext>
                </a:extLst>
              </p:cNvPr>
              <p:cNvSpPr txBox="1"/>
              <p:nvPr/>
            </p:nvSpPr>
            <p:spPr>
              <a:xfrm>
                <a:off x="1851131" y="193781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 name="TextBox 4">
                <a:extLst>
                  <a:ext uri="{FF2B5EF4-FFF2-40B4-BE49-F238E27FC236}">
                    <a16:creationId xmlns:a16="http://schemas.microsoft.com/office/drawing/2014/main" id="{6696EE6F-F086-CFC6-E1D3-39D492C276CC}"/>
                  </a:ext>
                </a:extLst>
              </p:cNvPr>
              <p:cNvSpPr txBox="1">
                <a:spLocks noRot="1" noChangeAspect="1" noMove="1" noResize="1" noEditPoints="1" noAdjustHandles="1" noChangeArrowheads="1" noChangeShapeType="1" noTextEdit="1"/>
              </p:cNvSpPr>
              <p:nvPr/>
            </p:nvSpPr>
            <p:spPr>
              <a:xfrm>
                <a:off x="1851131" y="1937814"/>
                <a:ext cx="425116" cy="461665"/>
              </a:xfrm>
              <a:prstGeom prst="rect">
                <a:avLst/>
              </a:prstGeom>
              <a:blipFill>
                <a:blip r:embed="rId13"/>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C8F5A9-EF12-A768-4CC0-4FD512B1F11B}"/>
                  </a:ext>
                </a:extLst>
              </p:cNvPr>
              <p:cNvSpPr txBox="1"/>
              <p:nvPr/>
            </p:nvSpPr>
            <p:spPr>
              <a:xfrm>
                <a:off x="2687021" y="193781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10" name="TextBox 9">
                <a:extLst>
                  <a:ext uri="{FF2B5EF4-FFF2-40B4-BE49-F238E27FC236}">
                    <a16:creationId xmlns:a16="http://schemas.microsoft.com/office/drawing/2014/main" id="{ABC8F5A9-EF12-A768-4CC0-4FD512B1F11B}"/>
                  </a:ext>
                </a:extLst>
              </p:cNvPr>
              <p:cNvSpPr txBox="1">
                <a:spLocks noRot="1" noChangeAspect="1" noMove="1" noResize="1" noEditPoints="1" noAdjustHandles="1" noChangeArrowheads="1" noChangeShapeType="1" noTextEdit="1"/>
              </p:cNvSpPr>
              <p:nvPr/>
            </p:nvSpPr>
            <p:spPr>
              <a:xfrm>
                <a:off x="2687021" y="1937814"/>
                <a:ext cx="425116" cy="461665"/>
              </a:xfrm>
              <a:prstGeom prst="rect">
                <a:avLst/>
              </a:prstGeom>
              <a:blipFill>
                <a:blip r:embed="rId1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74DB9F-BF46-1804-E120-3D99EF8F4329}"/>
                  </a:ext>
                </a:extLst>
              </p:cNvPr>
              <p:cNvSpPr txBox="1"/>
              <p:nvPr/>
            </p:nvSpPr>
            <p:spPr>
              <a:xfrm>
                <a:off x="3357353" y="1937814"/>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1/3</m:t>
                      </m:r>
                    </m:oMath>
                  </m:oMathPara>
                </a14:m>
                <a:endParaRPr lang="en-IN" sz="2400" dirty="0"/>
              </a:p>
            </p:txBody>
          </p:sp>
        </mc:Choice>
        <mc:Fallback xmlns="">
          <p:sp>
            <p:nvSpPr>
              <p:cNvPr id="12" name="TextBox 11">
                <a:extLst>
                  <a:ext uri="{FF2B5EF4-FFF2-40B4-BE49-F238E27FC236}">
                    <a16:creationId xmlns:a16="http://schemas.microsoft.com/office/drawing/2014/main" id="{9674DB9F-BF46-1804-E120-3D99EF8F4329}"/>
                  </a:ext>
                </a:extLst>
              </p:cNvPr>
              <p:cNvSpPr txBox="1">
                <a:spLocks noRot="1" noChangeAspect="1" noMove="1" noResize="1" noEditPoints="1" noAdjustHandles="1" noChangeArrowheads="1" noChangeShapeType="1" noTextEdit="1"/>
              </p:cNvSpPr>
              <p:nvPr/>
            </p:nvSpPr>
            <p:spPr>
              <a:xfrm>
                <a:off x="3357353" y="1937814"/>
                <a:ext cx="745717" cy="461665"/>
              </a:xfrm>
              <a:prstGeom prst="rect">
                <a:avLst/>
              </a:prstGeom>
              <a:blipFill>
                <a:blip r:embed="rId15"/>
                <a:stretch>
                  <a:fillRect l="-163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DF10D82-30E6-3615-083B-7B7EB18BCFE5}"/>
                  </a:ext>
                </a:extLst>
              </p:cNvPr>
              <p:cNvSpPr txBox="1"/>
              <p:nvPr/>
            </p:nvSpPr>
            <p:spPr>
              <a:xfrm>
                <a:off x="4343028" y="193781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4" name="TextBox 23">
                <a:extLst>
                  <a:ext uri="{FF2B5EF4-FFF2-40B4-BE49-F238E27FC236}">
                    <a16:creationId xmlns:a16="http://schemas.microsoft.com/office/drawing/2014/main" id="{8DF10D82-30E6-3615-083B-7B7EB18BCFE5}"/>
                  </a:ext>
                </a:extLst>
              </p:cNvPr>
              <p:cNvSpPr txBox="1">
                <a:spLocks noRot="1" noChangeAspect="1" noMove="1" noResize="1" noEditPoints="1" noAdjustHandles="1" noChangeArrowheads="1" noChangeShapeType="1" noTextEdit="1"/>
              </p:cNvSpPr>
              <p:nvPr/>
            </p:nvSpPr>
            <p:spPr>
              <a:xfrm>
                <a:off x="4343028" y="1937814"/>
                <a:ext cx="425116" cy="461665"/>
              </a:xfrm>
              <a:prstGeom prst="rect">
                <a:avLst/>
              </a:prstGeom>
              <a:blipFill>
                <a:blip r:embed="rId1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94A07E7-94A1-0B80-D9C7-51D8F38814C8}"/>
                  </a:ext>
                </a:extLst>
              </p:cNvPr>
              <p:cNvSpPr txBox="1"/>
              <p:nvPr/>
            </p:nvSpPr>
            <p:spPr>
              <a:xfrm>
                <a:off x="1851131" y="245595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6" name="TextBox 25">
                <a:extLst>
                  <a:ext uri="{FF2B5EF4-FFF2-40B4-BE49-F238E27FC236}">
                    <a16:creationId xmlns:a16="http://schemas.microsoft.com/office/drawing/2014/main" id="{294A07E7-94A1-0B80-D9C7-51D8F38814C8}"/>
                  </a:ext>
                </a:extLst>
              </p:cNvPr>
              <p:cNvSpPr txBox="1">
                <a:spLocks noRot="1" noChangeAspect="1" noMove="1" noResize="1" noEditPoints="1" noAdjustHandles="1" noChangeArrowheads="1" noChangeShapeType="1" noTextEdit="1"/>
              </p:cNvSpPr>
              <p:nvPr/>
            </p:nvSpPr>
            <p:spPr>
              <a:xfrm>
                <a:off x="1851131" y="2455954"/>
                <a:ext cx="425116" cy="461665"/>
              </a:xfrm>
              <a:prstGeom prst="rect">
                <a:avLst/>
              </a:prstGeom>
              <a:blipFill>
                <a:blip r:embed="rId17"/>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999E58D-D772-B50A-58C3-F36A91432C72}"/>
                  </a:ext>
                </a:extLst>
              </p:cNvPr>
              <p:cNvSpPr txBox="1"/>
              <p:nvPr/>
            </p:nvSpPr>
            <p:spPr>
              <a:xfrm>
                <a:off x="2687021" y="245595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7" name="TextBox 26">
                <a:extLst>
                  <a:ext uri="{FF2B5EF4-FFF2-40B4-BE49-F238E27FC236}">
                    <a16:creationId xmlns:a16="http://schemas.microsoft.com/office/drawing/2014/main" id="{5999E58D-D772-B50A-58C3-F36A91432C72}"/>
                  </a:ext>
                </a:extLst>
              </p:cNvPr>
              <p:cNvSpPr txBox="1">
                <a:spLocks noRot="1" noChangeAspect="1" noMove="1" noResize="1" noEditPoints="1" noAdjustHandles="1" noChangeArrowheads="1" noChangeShapeType="1" noTextEdit="1"/>
              </p:cNvSpPr>
              <p:nvPr/>
            </p:nvSpPr>
            <p:spPr>
              <a:xfrm>
                <a:off x="2687021" y="2455954"/>
                <a:ext cx="425116" cy="461665"/>
              </a:xfrm>
              <a:prstGeom prst="rect">
                <a:avLst/>
              </a:prstGeom>
              <a:blipFill>
                <a:blip r:embed="rId18"/>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97E0440-ECFE-2CA1-4325-19F1613BA1F4}"/>
                  </a:ext>
                </a:extLst>
              </p:cNvPr>
              <p:cNvSpPr txBox="1"/>
              <p:nvPr/>
            </p:nvSpPr>
            <p:spPr>
              <a:xfrm>
                <a:off x="3357353" y="2455954"/>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2/3</m:t>
                      </m:r>
                    </m:oMath>
                  </m:oMathPara>
                </a14:m>
                <a:endParaRPr lang="en-IN" sz="2400" dirty="0"/>
              </a:p>
            </p:txBody>
          </p:sp>
        </mc:Choice>
        <mc:Fallback xmlns="">
          <p:sp>
            <p:nvSpPr>
              <p:cNvPr id="28" name="TextBox 27">
                <a:extLst>
                  <a:ext uri="{FF2B5EF4-FFF2-40B4-BE49-F238E27FC236}">
                    <a16:creationId xmlns:a16="http://schemas.microsoft.com/office/drawing/2014/main" id="{297E0440-ECFE-2CA1-4325-19F1613BA1F4}"/>
                  </a:ext>
                </a:extLst>
              </p:cNvPr>
              <p:cNvSpPr txBox="1">
                <a:spLocks noRot="1" noChangeAspect="1" noMove="1" noResize="1" noEditPoints="1" noAdjustHandles="1" noChangeArrowheads="1" noChangeShapeType="1" noTextEdit="1"/>
              </p:cNvSpPr>
              <p:nvPr/>
            </p:nvSpPr>
            <p:spPr>
              <a:xfrm>
                <a:off x="3357353" y="2455954"/>
                <a:ext cx="745717" cy="461665"/>
              </a:xfrm>
              <a:prstGeom prst="rect">
                <a:avLst/>
              </a:prstGeom>
              <a:blipFill>
                <a:blip r:embed="rId19"/>
                <a:stretch>
                  <a:fillRect l="-163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3D1A318-4A0E-8095-FC47-F71A9D193B58}"/>
                  </a:ext>
                </a:extLst>
              </p:cNvPr>
              <p:cNvSpPr txBox="1"/>
              <p:nvPr/>
            </p:nvSpPr>
            <p:spPr>
              <a:xfrm>
                <a:off x="4343028" y="245595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9" name="TextBox 28">
                <a:extLst>
                  <a:ext uri="{FF2B5EF4-FFF2-40B4-BE49-F238E27FC236}">
                    <a16:creationId xmlns:a16="http://schemas.microsoft.com/office/drawing/2014/main" id="{C3D1A318-4A0E-8095-FC47-F71A9D193B58}"/>
                  </a:ext>
                </a:extLst>
              </p:cNvPr>
              <p:cNvSpPr txBox="1">
                <a:spLocks noRot="1" noChangeAspect="1" noMove="1" noResize="1" noEditPoints="1" noAdjustHandles="1" noChangeArrowheads="1" noChangeShapeType="1" noTextEdit="1"/>
              </p:cNvSpPr>
              <p:nvPr/>
            </p:nvSpPr>
            <p:spPr>
              <a:xfrm>
                <a:off x="4343028" y="2455954"/>
                <a:ext cx="425116" cy="461665"/>
              </a:xfrm>
              <a:prstGeom prst="rect">
                <a:avLst/>
              </a:prstGeom>
              <a:blipFill>
                <a:blip r:embed="rId2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0A6620D-0F23-D5CD-0215-E0228DFE8EC7}"/>
                  </a:ext>
                </a:extLst>
              </p:cNvPr>
              <p:cNvSpPr txBox="1"/>
              <p:nvPr/>
            </p:nvSpPr>
            <p:spPr>
              <a:xfrm>
                <a:off x="6002882" y="193781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5</m:t>
                      </m:r>
                    </m:oMath>
                  </m:oMathPara>
                </a14:m>
                <a:endParaRPr lang="en-IN" sz="2400" dirty="0"/>
              </a:p>
            </p:txBody>
          </p:sp>
        </mc:Choice>
        <mc:Fallback xmlns="">
          <p:sp>
            <p:nvSpPr>
              <p:cNvPr id="30" name="TextBox 29">
                <a:extLst>
                  <a:ext uri="{FF2B5EF4-FFF2-40B4-BE49-F238E27FC236}">
                    <a16:creationId xmlns:a16="http://schemas.microsoft.com/office/drawing/2014/main" id="{80A6620D-0F23-D5CD-0215-E0228DFE8EC7}"/>
                  </a:ext>
                </a:extLst>
              </p:cNvPr>
              <p:cNvSpPr txBox="1">
                <a:spLocks noRot="1" noChangeAspect="1" noMove="1" noResize="1" noEditPoints="1" noAdjustHandles="1" noChangeArrowheads="1" noChangeShapeType="1" noTextEdit="1"/>
              </p:cNvSpPr>
              <p:nvPr/>
            </p:nvSpPr>
            <p:spPr>
              <a:xfrm>
                <a:off x="6002882" y="1937814"/>
                <a:ext cx="425116" cy="461665"/>
              </a:xfrm>
              <a:prstGeom prst="rect">
                <a:avLst/>
              </a:prstGeom>
              <a:blipFill>
                <a:blip r:embed="rId21"/>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A29F4B0-EDE3-D3F1-0B7F-4FB73804B7E4}"/>
                  </a:ext>
                </a:extLst>
              </p:cNvPr>
              <p:cNvSpPr txBox="1"/>
              <p:nvPr/>
            </p:nvSpPr>
            <p:spPr>
              <a:xfrm>
                <a:off x="6002882" y="245595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m:t>
                      </m:r>
                    </m:oMath>
                  </m:oMathPara>
                </a14:m>
                <a:endParaRPr lang="en-IN" sz="2400" dirty="0"/>
              </a:p>
            </p:txBody>
          </p:sp>
        </mc:Choice>
        <mc:Fallback xmlns="">
          <p:sp>
            <p:nvSpPr>
              <p:cNvPr id="31" name="TextBox 30">
                <a:extLst>
                  <a:ext uri="{FF2B5EF4-FFF2-40B4-BE49-F238E27FC236}">
                    <a16:creationId xmlns:a16="http://schemas.microsoft.com/office/drawing/2014/main" id="{9A29F4B0-EDE3-D3F1-0B7F-4FB73804B7E4}"/>
                  </a:ext>
                </a:extLst>
              </p:cNvPr>
              <p:cNvSpPr txBox="1">
                <a:spLocks noRot="1" noChangeAspect="1" noMove="1" noResize="1" noEditPoints="1" noAdjustHandles="1" noChangeArrowheads="1" noChangeShapeType="1" noTextEdit="1"/>
              </p:cNvSpPr>
              <p:nvPr/>
            </p:nvSpPr>
            <p:spPr>
              <a:xfrm>
                <a:off x="6002882" y="2455954"/>
                <a:ext cx="425116" cy="461665"/>
              </a:xfrm>
              <a:prstGeom prst="rect">
                <a:avLst/>
              </a:prstGeom>
              <a:blipFill>
                <a:blip r:embed="rId22"/>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C8F9A66-4EC9-22DE-788D-E0E4F27EE9CE}"/>
                  </a:ext>
                </a:extLst>
              </p:cNvPr>
              <p:cNvSpPr txBox="1"/>
              <p:nvPr/>
            </p:nvSpPr>
            <p:spPr>
              <a:xfrm>
                <a:off x="5110631" y="1304570"/>
                <a:ext cx="547778"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3</m:t>
                          </m:r>
                        </m:sub>
                      </m:sSub>
                    </m:oMath>
                  </m:oMathPara>
                </a14:m>
                <a:endParaRPr lang="en-IN" sz="2400" dirty="0"/>
              </a:p>
            </p:txBody>
          </p:sp>
        </mc:Choice>
        <mc:Fallback xmlns="">
          <p:sp>
            <p:nvSpPr>
              <p:cNvPr id="11" name="TextBox 10">
                <a:extLst>
                  <a:ext uri="{FF2B5EF4-FFF2-40B4-BE49-F238E27FC236}">
                    <a16:creationId xmlns:a16="http://schemas.microsoft.com/office/drawing/2014/main" id="{0C8F9A66-4EC9-22DE-788D-E0E4F27EE9CE}"/>
                  </a:ext>
                </a:extLst>
              </p:cNvPr>
              <p:cNvSpPr txBox="1">
                <a:spLocks noRot="1" noChangeAspect="1" noMove="1" noResize="1" noEditPoints="1" noAdjustHandles="1" noChangeArrowheads="1" noChangeShapeType="1" noTextEdit="1"/>
              </p:cNvSpPr>
              <p:nvPr/>
            </p:nvSpPr>
            <p:spPr>
              <a:xfrm>
                <a:off x="5110631" y="1304570"/>
                <a:ext cx="547778" cy="461665"/>
              </a:xfrm>
              <a:prstGeom prst="rect">
                <a:avLst/>
              </a:prstGeom>
              <a:blipFill>
                <a:blip r:embed="rId23"/>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272D3E7-897D-F7F3-BD49-0A1489DB6105}"/>
                  </a:ext>
                </a:extLst>
              </p:cNvPr>
              <p:cNvSpPr txBox="1"/>
              <p:nvPr/>
            </p:nvSpPr>
            <p:spPr>
              <a:xfrm>
                <a:off x="4897047" y="1937814"/>
                <a:ext cx="97494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−1/3</m:t>
                      </m:r>
                    </m:oMath>
                  </m:oMathPara>
                </a14:m>
                <a:endParaRPr lang="en-IN" sz="2400" dirty="0"/>
              </a:p>
            </p:txBody>
          </p:sp>
        </mc:Choice>
        <mc:Fallback xmlns="">
          <p:sp>
            <p:nvSpPr>
              <p:cNvPr id="13" name="TextBox 12">
                <a:extLst>
                  <a:ext uri="{FF2B5EF4-FFF2-40B4-BE49-F238E27FC236}">
                    <a16:creationId xmlns:a16="http://schemas.microsoft.com/office/drawing/2014/main" id="{A272D3E7-897D-F7F3-BD49-0A1489DB6105}"/>
                  </a:ext>
                </a:extLst>
              </p:cNvPr>
              <p:cNvSpPr txBox="1">
                <a:spLocks noRot="1" noChangeAspect="1" noMove="1" noResize="1" noEditPoints="1" noAdjustHandles="1" noChangeArrowheads="1" noChangeShapeType="1" noTextEdit="1"/>
              </p:cNvSpPr>
              <p:nvPr/>
            </p:nvSpPr>
            <p:spPr>
              <a:xfrm>
                <a:off x="4897047" y="1937814"/>
                <a:ext cx="974947" cy="461665"/>
              </a:xfrm>
              <a:prstGeom prst="rect">
                <a:avLst/>
              </a:prstGeom>
              <a:blipFill>
                <a:blip r:embed="rId24"/>
                <a:stretch>
                  <a:fillRect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6ECCA6A-F4D5-7E51-447E-B303643EE90E}"/>
                  </a:ext>
                </a:extLst>
              </p:cNvPr>
              <p:cNvSpPr txBox="1"/>
              <p:nvPr/>
            </p:nvSpPr>
            <p:spPr>
              <a:xfrm>
                <a:off x="4812088" y="2455954"/>
                <a:ext cx="114486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−11/3</m:t>
                      </m:r>
                    </m:oMath>
                  </m:oMathPara>
                </a14:m>
                <a:endParaRPr lang="en-IN" sz="2400" dirty="0"/>
              </a:p>
            </p:txBody>
          </p:sp>
        </mc:Choice>
        <mc:Fallback xmlns="">
          <p:sp>
            <p:nvSpPr>
              <p:cNvPr id="36" name="TextBox 35">
                <a:extLst>
                  <a:ext uri="{FF2B5EF4-FFF2-40B4-BE49-F238E27FC236}">
                    <a16:creationId xmlns:a16="http://schemas.microsoft.com/office/drawing/2014/main" id="{56ECCA6A-F4D5-7E51-447E-B303643EE90E}"/>
                  </a:ext>
                </a:extLst>
              </p:cNvPr>
              <p:cNvSpPr txBox="1">
                <a:spLocks noRot="1" noChangeAspect="1" noMove="1" noResize="1" noEditPoints="1" noAdjustHandles="1" noChangeArrowheads="1" noChangeShapeType="1" noTextEdit="1"/>
              </p:cNvSpPr>
              <p:nvPr/>
            </p:nvSpPr>
            <p:spPr>
              <a:xfrm>
                <a:off x="4812088" y="2455954"/>
                <a:ext cx="1144865" cy="461665"/>
              </a:xfrm>
              <a:prstGeom prst="rect">
                <a:avLst/>
              </a:prstGeom>
              <a:blipFill>
                <a:blip r:embed="rId25"/>
                <a:stretch>
                  <a:fillRect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83DBB81-CF79-818C-8FF4-37FE8534A4F4}"/>
                  </a:ext>
                </a:extLst>
              </p:cNvPr>
              <p:cNvSpPr txBox="1"/>
              <p:nvPr/>
            </p:nvSpPr>
            <p:spPr>
              <a:xfrm>
                <a:off x="909220" y="2946068"/>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43" name="TextBox 42">
                <a:extLst>
                  <a:ext uri="{FF2B5EF4-FFF2-40B4-BE49-F238E27FC236}">
                    <a16:creationId xmlns:a16="http://schemas.microsoft.com/office/drawing/2014/main" id="{C83DBB81-CF79-818C-8FF4-37FE8534A4F4}"/>
                  </a:ext>
                </a:extLst>
              </p:cNvPr>
              <p:cNvSpPr txBox="1">
                <a:spLocks noRot="1" noChangeAspect="1" noMove="1" noResize="1" noEditPoints="1" noAdjustHandles="1" noChangeArrowheads="1" noChangeShapeType="1" noTextEdit="1"/>
              </p:cNvSpPr>
              <p:nvPr/>
            </p:nvSpPr>
            <p:spPr>
              <a:xfrm>
                <a:off x="909220" y="2946068"/>
                <a:ext cx="551177" cy="461665"/>
              </a:xfrm>
              <a:prstGeom prst="rect">
                <a:avLst/>
              </a:prstGeom>
              <a:blipFill>
                <a:blip r:embed="rId26"/>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A16B05C-F20A-9A5A-F3AE-30580319AFC5}"/>
                  </a:ext>
                </a:extLst>
              </p:cNvPr>
              <p:cNvSpPr txBox="1"/>
              <p:nvPr/>
            </p:nvSpPr>
            <p:spPr>
              <a:xfrm>
                <a:off x="200814" y="294606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m:t>
                      </m:r>
                    </m:oMath>
                  </m:oMathPara>
                </a14:m>
                <a:endParaRPr lang="en-IN" sz="2400" dirty="0"/>
              </a:p>
            </p:txBody>
          </p:sp>
        </mc:Choice>
        <mc:Fallback xmlns="">
          <p:sp>
            <p:nvSpPr>
              <p:cNvPr id="44" name="TextBox 43">
                <a:extLst>
                  <a:ext uri="{FF2B5EF4-FFF2-40B4-BE49-F238E27FC236}">
                    <a16:creationId xmlns:a16="http://schemas.microsoft.com/office/drawing/2014/main" id="{9A16B05C-F20A-9A5A-F3AE-30580319AFC5}"/>
                  </a:ext>
                </a:extLst>
              </p:cNvPr>
              <p:cNvSpPr txBox="1">
                <a:spLocks noRot="1" noChangeAspect="1" noMove="1" noResize="1" noEditPoints="1" noAdjustHandles="1" noChangeArrowheads="1" noChangeShapeType="1" noTextEdit="1"/>
              </p:cNvSpPr>
              <p:nvPr/>
            </p:nvSpPr>
            <p:spPr>
              <a:xfrm>
                <a:off x="200814" y="2946068"/>
                <a:ext cx="425116" cy="461665"/>
              </a:xfrm>
              <a:prstGeom prst="rect">
                <a:avLst/>
              </a:prstGeom>
              <a:blipFill>
                <a:blip r:embed="rId2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402C115-4284-6B8F-9075-FE0C5C205EFC}"/>
                  </a:ext>
                </a:extLst>
              </p:cNvPr>
              <p:cNvSpPr txBox="1"/>
              <p:nvPr/>
            </p:nvSpPr>
            <p:spPr>
              <a:xfrm>
                <a:off x="1851131" y="294606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45" name="TextBox 44">
                <a:extLst>
                  <a:ext uri="{FF2B5EF4-FFF2-40B4-BE49-F238E27FC236}">
                    <a16:creationId xmlns:a16="http://schemas.microsoft.com/office/drawing/2014/main" id="{9402C115-4284-6B8F-9075-FE0C5C205EFC}"/>
                  </a:ext>
                </a:extLst>
              </p:cNvPr>
              <p:cNvSpPr txBox="1">
                <a:spLocks noRot="1" noChangeAspect="1" noMove="1" noResize="1" noEditPoints="1" noAdjustHandles="1" noChangeArrowheads="1" noChangeShapeType="1" noTextEdit="1"/>
              </p:cNvSpPr>
              <p:nvPr/>
            </p:nvSpPr>
            <p:spPr>
              <a:xfrm>
                <a:off x="1851131" y="2946068"/>
                <a:ext cx="425116" cy="461665"/>
              </a:xfrm>
              <a:prstGeom prst="rect">
                <a:avLst/>
              </a:prstGeom>
              <a:blipFill>
                <a:blip r:embed="rId28"/>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EEA49EE-3946-4ADC-EBB2-48A58CFC9967}"/>
                  </a:ext>
                </a:extLst>
              </p:cNvPr>
              <p:cNvSpPr txBox="1"/>
              <p:nvPr/>
            </p:nvSpPr>
            <p:spPr>
              <a:xfrm>
                <a:off x="2687021" y="294606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46" name="TextBox 45">
                <a:extLst>
                  <a:ext uri="{FF2B5EF4-FFF2-40B4-BE49-F238E27FC236}">
                    <a16:creationId xmlns:a16="http://schemas.microsoft.com/office/drawing/2014/main" id="{9EEA49EE-3946-4ADC-EBB2-48A58CFC9967}"/>
                  </a:ext>
                </a:extLst>
              </p:cNvPr>
              <p:cNvSpPr txBox="1">
                <a:spLocks noRot="1" noChangeAspect="1" noMove="1" noResize="1" noEditPoints="1" noAdjustHandles="1" noChangeArrowheads="1" noChangeShapeType="1" noTextEdit="1"/>
              </p:cNvSpPr>
              <p:nvPr/>
            </p:nvSpPr>
            <p:spPr>
              <a:xfrm>
                <a:off x="2687021" y="2946068"/>
                <a:ext cx="425116" cy="461665"/>
              </a:xfrm>
              <a:prstGeom prst="rect">
                <a:avLst/>
              </a:prstGeom>
              <a:blipFill>
                <a:blip r:embed="rId2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31C0521-512B-E7C4-A362-58F4BA2DCFF1}"/>
                  </a:ext>
                </a:extLst>
              </p:cNvPr>
              <p:cNvSpPr txBox="1"/>
              <p:nvPr/>
            </p:nvSpPr>
            <p:spPr>
              <a:xfrm>
                <a:off x="3242738" y="2946068"/>
                <a:ext cx="97494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−1/3</m:t>
                      </m:r>
                    </m:oMath>
                  </m:oMathPara>
                </a14:m>
                <a:endParaRPr lang="en-IN" sz="2400" dirty="0"/>
              </a:p>
            </p:txBody>
          </p:sp>
        </mc:Choice>
        <mc:Fallback xmlns="">
          <p:sp>
            <p:nvSpPr>
              <p:cNvPr id="47" name="TextBox 46">
                <a:extLst>
                  <a:ext uri="{FF2B5EF4-FFF2-40B4-BE49-F238E27FC236}">
                    <a16:creationId xmlns:a16="http://schemas.microsoft.com/office/drawing/2014/main" id="{E31C0521-512B-E7C4-A362-58F4BA2DCFF1}"/>
                  </a:ext>
                </a:extLst>
              </p:cNvPr>
              <p:cNvSpPr txBox="1">
                <a:spLocks noRot="1" noChangeAspect="1" noMove="1" noResize="1" noEditPoints="1" noAdjustHandles="1" noChangeArrowheads="1" noChangeShapeType="1" noTextEdit="1"/>
              </p:cNvSpPr>
              <p:nvPr/>
            </p:nvSpPr>
            <p:spPr>
              <a:xfrm>
                <a:off x="3242738" y="2946068"/>
                <a:ext cx="974947" cy="461665"/>
              </a:xfrm>
              <a:prstGeom prst="rect">
                <a:avLst/>
              </a:prstGeom>
              <a:blipFill>
                <a:blip r:embed="rId30"/>
                <a:stretch>
                  <a:fillRect b="-18421"/>
                </a:stretch>
              </a:blipFill>
            </p:spPr>
            <p:txBody>
              <a:bodyPr/>
              <a:lstStyle/>
              <a:p>
                <a:r>
                  <a:rPr lang="en-IN">
                    <a:noFill/>
                  </a:rPr>
                  <a:t> </a:t>
                </a:r>
              </a:p>
            </p:txBody>
          </p:sp>
        </mc:Fallback>
      </mc:AlternateContent>
      <p:sp>
        <p:nvSpPr>
          <p:cNvPr id="48" name="TextBox 47">
            <a:extLst>
              <a:ext uri="{FF2B5EF4-FFF2-40B4-BE49-F238E27FC236}">
                <a16:creationId xmlns:a16="http://schemas.microsoft.com/office/drawing/2014/main" id="{26B413FA-5314-7E44-4E7E-6BF4A85AD4F8}"/>
              </a:ext>
            </a:extLst>
          </p:cNvPr>
          <p:cNvSpPr txBox="1"/>
          <p:nvPr/>
        </p:nvSpPr>
        <p:spPr>
          <a:xfrm>
            <a:off x="4387110" y="2946068"/>
            <a:ext cx="336952" cy="461665"/>
          </a:xfrm>
          <a:prstGeom prst="rect">
            <a:avLst/>
          </a:prstGeom>
          <a:noFill/>
        </p:spPr>
        <p:txBody>
          <a:bodyPr wrap="none" rtlCol="0">
            <a:spAutoFit/>
          </a:bodyPr>
          <a:lstStyle/>
          <a:p>
            <a:pPr algn="ctr"/>
            <a:r>
              <a:rPr lang="en-US" sz="2400" dirty="0"/>
              <a:t>0</a:t>
            </a:r>
            <a:endParaRPr lang="en-IN" sz="2400"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D354359-12C6-FFB7-FEE5-CDA7DB72DBB3}"/>
                  </a:ext>
                </a:extLst>
              </p:cNvPr>
              <p:cNvSpPr txBox="1"/>
              <p:nvPr/>
            </p:nvSpPr>
            <p:spPr>
              <a:xfrm>
                <a:off x="6002882" y="294606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m:t>
                      </m:r>
                    </m:oMath>
                  </m:oMathPara>
                </a14:m>
                <a:endParaRPr lang="en-IN" sz="2400" dirty="0"/>
              </a:p>
            </p:txBody>
          </p:sp>
        </mc:Choice>
        <mc:Fallback xmlns="">
          <p:sp>
            <p:nvSpPr>
              <p:cNvPr id="49" name="TextBox 48">
                <a:extLst>
                  <a:ext uri="{FF2B5EF4-FFF2-40B4-BE49-F238E27FC236}">
                    <a16:creationId xmlns:a16="http://schemas.microsoft.com/office/drawing/2014/main" id="{9D354359-12C6-FFB7-FEE5-CDA7DB72DBB3}"/>
                  </a:ext>
                </a:extLst>
              </p:cNvPr>
              <p:cNvSpPr txBox="1">
                <a:spLocks noRot="1" noChangeAspect="1" noMove="1" noResize="1" noEditPoints="1" noAdjustHandles="1" noChangeArrowheads="1" noChangeShapeType="1" noTextEdit="1"/>
              </p:cNvSpPr>
              <p:nvPr/>
            </p:nvSpPr>
            <p:spPr>
              <a:xfrm>
                <a:off x="6002882" y="2946068"/>
                <a:ext cx="425116" cy="461665"/>
              </a:xfrm>
              <a:prstGeom prst="rect">
                <a:avLst/>
              </a:prstGeom>
              <a:blipFill>
                <a:blip r:embed="rId31"/>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EA84E08-D3EC-DDA0-7872-E875BC54FE76}"/>
                  </a:ext>
                </a:extLst>
              </p:cNvPr>
              <p:cNvSpPr txBox="1"/>
              <p:nvPr/>
            </p:nvSpPr>
            <p:spPr>
              <a:xfrm>
                <a:off x="5011662" y="2946068"/>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4/3</m:t>
                      </m:r>
                    </m:oMath>
                  </m:oMathPara>
                </a14:m>
                <a:endParaRPr lang="en-IN" sz="2400" dirty="0"/>
              </a:p>
            </p:txBody>
          </p:sp>
        </mc:Choice>
        <mc:Fallback xmlns="">
          <p:sp>
            <p:nvSpPr>
              <p:cNvPr id="50" name="TextBox 49">
                <a:extLst>
                  <a:ext uri="{FF2B5EF4-FFF2-40B4-BE49-F238E27FC236}">
                    <a16:creationId xmlns:a16="http://schemas.microsoft.com/office/drawing/2014/main" id="{FEA84E08-D3EC-DDA0-7872-E875BC54FE76}"/>
                  </a:ext>
                </a:extLst>
              </p:cNvPr>
              <p:cNvSpPr txBox="1">
                <a:spLocks noRot="1" noChangeAspect="1" noMove="1" noResize="1" noEditPoints="1" noAdjustHandles="1" noChangeArrowheads="1" noChangeShapeType="1" noTextEdit="1"/>
              </p:cNvSpPr>
              <p:nvPr/>
            </p:nvSpPr>
            <p:spPr>
              <a:xfrm>
                <a:off x="5011662" y="2946068"/>
                <a:ext cx="745717" cy="461665"/>
              </a:xfrm>
              <a:prstGeom prst="rect">
                <a:avLst/>
              </a:prstGeom>
              <a:blipFill>
                <a:blip r:embed="rId32"/>
                <a:stretch>
                  <a:fillRect l="-163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B60BCD6-CAAC-DB79-BDEB-FF9C156D71BC}"/>
                  </a:ext>
                </a:extLst>
              </p:cNvPr>
              <p:cNvSpPr txBox="1"/>
              <p:nvPr/>
            </p:nvSpPr>
            <p:spPr>
              <a:xfrm>
                <a:off x="1851131" y="786371"/>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m:t>
                      </m:r>
                    </m:oMath>
                  </m:oMathPara>
                </a14:m>
                <a:endParaRPr lang="en-IN" sz="2400" dirty="0"/>
              </a:p>
            </p:txBody>
          </p:sp>
        </mc:Choice>
        <mc:Fallback xmlns="">
          <p:sp>
            <p:nvSpPr>
              <p:cNvPr id="53" name="TextBox 52">
                <a:extLst>
                  <a:ext uri="{FF2B5EF4-FFF2-40B4-BE49-F238E27FC236}">
                    <a16:creationId xmlns:a16="http://schemas.microsoft.com/office/drawing/2014/main" id="{1B60BCD6-CAAC-DB79-BDEB-FF9C156D71BC}"/>
                  </a:ext>
                </a:extLst>
              </p:cNvPr>
              <p:cNvSpPr txBox="1">
                <a:spLocks noRot="1" noChangeAspect="1" noMove="1" noResize="1" noEditPoints="1" noAdjustHandles="1" noChangeArrowheads="1" noChangeShapeType="1" noTextEdit="1"/>
              </p:cNvSpPr>
              <p:nvPr/>
            </p:nvSpPr>
            <p:spPr>
              <a:xfrm>
                <a:off x="1851131" y="786371"/>
                <a:ext cx="425116" cy="461665"/>
              </a:xfrm>
              <a:prstGeom prst="rect">
                <a:avLst/>
              </a:prstGeom>
              <a:blipFill>
                <a:blip r:embed="rId33"/>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94B71D6-2D31-9AC9-450D-FA2A84771937}"/>
                  </a:ext>
                </a:extLst>
              </p:cNvPr>
              <p:cNvSpPr txBox="1"/>
              <p:nvPr/>
            </p:nvSpPr>
            <p:spPr>
              <a:xfrm>
                <a:off x="2687021" y="786371"/>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5</m:t>
                      </m:r>
                    </m:oMath>
                  </m:oMathPara>
                </a14:m>
                <a:endParaRPr lang="en-IN" sz="2400" dirty="0"/>
              </a:p>
            </p:txBody>
          </p:sp>
        </mc:Choice>
        <mc:Fallback xmlns="">
          <p:sp>
            <p:nvSpPr>
              <p:cNvPr id="54" name="TextBox 53">
                <a:extLst>
                  <a:ext uri="{FF2B5EF4-FFF2-40B4-BE49-F238E27FC236}">
                    <a16:creationId xmlns:a16="http://schemas.microsoft.com/office/drawing/2014/main" id="{E94B71D6-2D31-9AC9-450D-FA2A84771937}"/>
                  </a:ext>
                </a:extLst>
              </p:cNvPr>
              <p:cNvSpPr txBox="1">
                <a:spLocks noRot="1" noChangeAspect="1" noMove="1" noResize="1" noEditPoints="1" noAdjustHandles="1" noChangeArrowheads="1" noChangeShapeType="1" noTextEdit="1"/>
              </p:cNvSpPr>
              <p:nvPr/>
            </p:nvSpPr>
            <p:spPr>
              <a:xfrm>
                <a:off x="2687021" y="786371"/>
                <a:ext cx="425116" cy="461665"/>
              </a:xfrm>
              <a:prstGeom prst="rect">
                <a:avLst/>
              </a:prstGeom>
              <a:blipFill>
                <a:blip r:embed="rId34"/>
                <a:stretch>
                  <a:fillRect l="-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6D36F23-CB48-65B9-8205-DB01CDEE7A6A}"/>
                  </a:ext>
                </a:extLst>
              </p:cNvPr>
              <p:cNvSpPr txBox="1"/>
              <p:nvPr/>
            </p:nvSpPr>
            <p:spPr>
              <a:xfrm>
                <a:off x="3517653" y="786371"/>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5" name="TextBox 54">
                <a:extLst>
                  <a:ext uri="{FF2B5EF4-FFF2-40B4-BE49-F238E27FC236}">
                    <a16:creationId xmlns:a16="http://schemas.microsoft.com/office/drawing/2014/main" id="{76D36F23-CB48-65B9-8205-DB01CDEE7A6A}"/>
                  </a:ext>
                </a:extLst>
              </p:cNvPr>
              <p:cNvSpPr txBox="1">
                <a:spLocks noRot="1" noChangeAspect="1" noMove="1" noResize="1" noEditPoints="1" noAdjustHandles="1" noChangeArrowheads="1" noChangeShapeType="1" noTextEdit="1"/>
              </p:cNvSpPr>
              <p:nvPr/>
            </p:nvSpPr>
            <p:spPr>
              <a:xfrm>
                <a:off x="3517653" y="786371"/>
                <a:ext cx="425116" cy="461665"/>
              </a:xfrm>
              <a:prstGeom prst="rect">
                <a:avLst/>
              </a:prstGeom>
              <a:blipFill>
                <a:blip r:embed="rId3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44BBBBB-529F-B73A-E327-41FF75CE09CC}"/>
                  </a:ext>
                </a:extLst>
              </p:cNvPr>
              <p:cNvSpPr txBox="1"/>
              <p:nvPr/>
            </p:nvSpPr>
            <p:spPr>
              <a:xfrm>
                <a:off x="4343027" y="786371"/>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6" name="TextBox 55">
                <a:extLst>
                  <a:ext uri="{FF2B5EF4-FFF2-40B4-BE49-F238E27FC236}">
                    <a16:creationId xmlns:a16="http://schemas.microsoft.com/office/drawing/2014/main" id="{144BBBBB-529F-B73A-E327-41FF75CE09CC}"/>
                  </a:ext>
                </a:extLst>
              </p:cNvPr>
              <p:cNvSpPr txBox="1">
                <a:spLocks noRot="1" noChangeAspect="1" noMove="1" noResize="1" noEditPoints="1" noAdjustHandles="1" noChangeArrowheads="1" noChangeShapeType="1" noTextEdit="1"/>
              </p:cNvSpPr>
              <p:nvPr/>
            </p:nvSpPr>
            <p:spPr>
              <a:xfrm>
                <a:off x="4343027" y="786371"/>
                <a:ext cx="425116" cy="461665"/>
              </a:xfrm>
              <a:prstGeom prst="rect">
                <a:avLst/>
              </a:prstGeom>
              <a:blipFill>
                <a:blip r:embed="rId3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8324626-6BA0-9671-CD40-FBC7060956B7}"/>
                  </a:ext>
                </a:extLst>
              </p:cNvPr>
              <p:cNvSpPr txBox="1"/>
              <p:nvPr/>
            </p:nvSpPr>
            <p:spPr>
              <a:xfrm>
                <a:off x="5171962" y="786371"/>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8" name="TextBox 57">
                <a:extLst>
                  <a:ext uri="{FF2B5EF4-FFF2-40B4-BE49-F238E27FC236}">
                    <a16:creationId xmlns:a16="http://schemas.microsoft.com/office/drawing/2014/main" id="{38324626-6BA0-9671-CD40-FBC7060956B7}"/>
                  </a:ext>
                </a:extLst>
              </p:cNvPr>
              <p:cNvSpPr txBox="1">
                <a:spLocks noRot="1" noChangeAspect="1" noMove="1" noResize="1" noEditPoints="1" noAdjustHandles="1" noChangeArrowheads="1" noChangeShapeType="1" noTextEdit="1"/>
              </p:cNvSpPr>
              <p:nvPr/>
            </p:nvSpPr>
            <p:spPr>
              <a:xfrm>
                <a:off x="5171962" y="786371"/>
                <a:ext cx="425116" cy="461665"/>
              </a:xfrm>
              <a:prstGeom prst="rect">
                <a:avLst/>
              </a:prstGeom>
              <a:blipFill>
                <a:blip r:embed="rId37"/>
                <a:stretch>
                  <a:fillRect l="-2857"/>
                </a:stretch>
              </a:blipFill>
            </p:spPr>
            <p:txBody>
              <a:bodyPr/>
              <a:lstStyle/>
              <a:p>
                <a:r>
                  <a:rPr lang="en-IN">
                    <a:noFill/>
                  </a:rPr>
                  <a:t> </a:t>
                </a:r>
              </a:p>
            </p:txBody>
          </p:sp>
        </mc:Fallback>
      </mc:AlternateContent>
      <p:cxnSp>
        <p:nvCxnSpPr>
          <p:cNvPr id="59" name="Straight Connector 58">
            <a:extLst>
              <a:ext uri="{FF2B5EF4-FFF2-40B4-BE49-F238E27FC236}">
                <a16:creationId xmlns:a16="http://schemas.microsoft.com/office/drawing/2014/main" id="{44AD599F-D550-E143-346A-EE4AF2B101C3}"/>
              </a:ext>
            </a:extLst>
          </p:cNvPr>
          <p:cNvCxnSpPr>
            <a:cxnSpLocks/>
          </p:cNvCxnSpPr>
          <p:nvPr/>
        </p:nvCxnSpPr>
        <p:spPr>
          <a:xfrm>
            <a:off x="40952" y="3472461"/>
            <a:ext cx="640080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CEF8FE1-105E-CE6E-B6A4-705C9F2988A1}"/>
                  </a:ext>
                </a:extLst>
              </p:cNvPr>
              <p:cNvSpPr txBox="1"/>
              <p:nvPr/>
            </p:nvSpPr>
            <p:spPr>
              <a:xfrm>
                <a:off x="910920" y="3563049"/>
                <a:ext cx="550087"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𝒁</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60" name="TextBox 59">
                <a:extLst>
                  <a:ext uri="{FF2B5EF4-FFF2-40B4-BE49-F238E27FC236}">
                    <a16:creationId xmlns:a16="http://schemas.microsoft.com/office/drawing/2014/main" id="{7CEF8FE1-105E-CE6E-B6A4-705C9F2988A1}"/>
                  </a:ext>
                </a:extLst>
              </p:cNvPr>
              <p:cNvSpPr txBox="1">
                <a:spLocks noRot="1" noChangeAspect="1" noMove="1" noResize="1" noEditPoints="1" noAdjustHandles="1" noChangeArrowheads="1" noChangeShapeType="1" noTextEdit="1"/>
              </p:cNvSpPr>
              <p:nvPr/>
            </p:nvSpPr>
            <p:spPr>
              <a:xfrm>
                <a:off x="910920" y="3563049"/>
                <a:ext cx="550087" cy="496674"/>
              </a:xfrm>
              <a:prstGeom prst="rect">
                <a:avLst/>
              </a:prstGeom>
              <a:blipFill>
                <a:blip r:embed="rId38"/>
                <a:stretch>
                  <a:fillRect l="-2198"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9770815-2225-B578-9E0B-5B9E5AC8B264}"/>
                  </a:ext>
                </a:extLst>
              </p:cNvPr>
              <p:cNvSpPr txBox="1"/>
              <p:nvPr/>
            </p:nvSpPr>
            <p:spPr>
              <a:xfrm>
                <a:off x="1851131" y="359805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m:t>
                      </m:r>
                    </m:oMath>
                  </m:oMathPara>
                </a14:m>
                <a:endParaRPr lang="en-IN" sz="2400" dirty="0"/>
              </a:p>
            </p:txBody>
          </p:sp>
        </mc:Choice>
        <mc:Fallback xmlns="">
          <p:sp>
            <p:nvSpPr>
              <p:cNvPr id="61" name="TextBox 60">
                <a:extLst>
                  <a:ext uri="{FF2B5EF4-FFF2-40B4-BE49-F238E27FC236}">
                    <a16:creationId xmlns:a16="http://schemas.microsoft.com/office/drawing/2014/main" id="{59770815-2225-B578-9E0B-5B9E5AC8B264}"/>
                  </a:ext>
                </a:extLst>
              </p:cNvPr>
              <p:cNvSpPr txBox="1">
                <a:spLocks noRot="1" noChangeAspect="1" noMove="1" noResize="1" noEditPoints="1" noAdjustHandles="1" noChangeArrowheads="1" noChangeShapeType="1" noTextEdit="1"/>
              </p:cNvSpPr>
              <p:nvPr/>
            </p:nvSpPr>
            <p:spPr>
              <a:xfrm>
                <a:off x="1851131" y="3598058"/>
                <a:ext cx="425116" cy="461665"/>
              </a:xfrm>
              <a:prstGeom prst="rect">
                <a:avLst/>
              </a:prstGeom>
              <a:blipFill>
                <a:blip r:embed="rId39"/>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AFA3BCA-DD30-51BD-58F8-C579655B6D21}"/>
                  </a:ext>
                </a:extLst>
              </p:cNvPr>
              <p:cNvSpPr txBox="1"/>
              <p:nvPr/>
            </p:nvSpPr>
            <p:spPr>
              <a:xfrm>
                <a:off x="2687021" y="358055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5</m:t>
                      </m:r>
                    </m:oMath>
                  </m:oMathPara>
                </a14:m>
                <a:endParaRPr lang="en-IN" sz="2400" dirty="0"/>
              </a:p>
            </p:txBody>
          </p:sp>
        </mc:Choice>
        <mc:Fallback xmlns="">
          <p:sp>
            <p:nvSpPr>
              <p:cNvPr id="62" name="TextBox 61">
                <a:extLst>
                  <a:ext uri="{FF2B5EF4-FFF2-40B4-BE49-F238E27FC236}">
                    <a16:creationId xmlns:a16="http://schemas.microsoft.com/office/drawing/2014/main" id="{FAFA3BCA-DD30-51BD-58F8-C579655B6D21}"/>
                  </a:ext>
                </a:extLst>
              </p:cNvPr>
              <p:cNvSpPr txBox="1">
                <a:spLocks noRot="1" noChangeAspect="1" noMove="1" noResize="1" noEditPoints="1" noAdjustHandles="1" noChangeArrowheads="1" noChangeShapeType="1" noTextEdit="1"/>
              </p:cNvSpPr>
              <p:nvPr/>
            </p:nvSpPr>
            <p:spPr>
              <a:xfrm>
                <a:off x="2687021" y="3580554"/>
                <a:ext cx="425116" cy="461665"/>
              </a:xfrm>
              <a:prstGeom prst="rect">
                <a:avLst/>
              </a:prstGeom>
              <a:blipFill>
                <a:blip r:embed="rId40"/>
                <a:stretch>
                  <a:fillRect l="-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D0AA264-A142-0FDA-9586-138C2BE00166}"/>
                  </a:ext>
                </a:extLst>
              </p:cNvPr>
              <p:cNvSpPr txBox="1"/>
              <p:nvPr/>
            </p:nvSpPr>
            <p:spPr>
              <a:xfrm>
                <a:off x="3517653" y="358055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63" name="TextBox 62">
                <a:extLst>
                  <a:ext uri="{FF2B5EF4-FFF2-40B4-BE49-F238E27FC236}">
                    <a16:creationId xmlns:a16="http://schemas.microsoft.com/office/drawing/2014/main" id="{8D0AA264-A142-0FDA-9586-138C2BE00166}"/>
                  </a:ext>
                </a:extLst>
              </p:cNvPr>
              <p:cNvSpPr txBox="1">
                <a:spLocks noRot="1" noChangeAspect="1" noMove="1" noResize="1" noEditPoints="1" noAdjustHandles="1" noChangeArrowheads="1" noChangeShapeType="1" noTextEdit="1"/>
              </p:cNvSpPr>
              <p:nvPr/>
            </p:nvSpPr>
            <p:spPr>
              <a:xfrm>
                <a:off x="3517653" y="3580554"/>
                <a:ext cx="425116" cy="461665"/>
              </a:xfrm>
              <a:prstGeom prst="rect">
                <a:avLst/>
              </a:prstGeom>
              <a:blipFill>
                <a:blip r:embed="rId41"/>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24EA80B4-8D8C-5725-CA8C-DF690B0E8FFC}"/>
                  </a:ext>
                </a:extLst>
              </p:cNvPr>
              <p:cNvSpPr txBox="1"/>
              <p:nvPr/>
            </p:nvSpPr>
            <p:spPr>
              <a:xfrm>
                <a:off x="4387110" y="358055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64" name="TextBox 63">
                <a:extLst>
                  <a:ext uri="{FF2B5EF4-FFF2-40B4-BE49-F238E27FC236}">
                    <a16:creationId xmlns:a16="http://schemas.microsoft.com/office/drawing/2014/main" id="{24EA80B4-8D8C-5725-CA8C-DF690B0E8FFC}"/>
                  </a:ext>
                </a:extLst>
              </p:cNvPr>
              <p:cNvSpPr txBox="1">
                <a:spLocks noRot="1" noChangeAspect="1" noMove="1" noResize="1" noEditPoints="1" noAdjustHandles="1" noChangeArrowheads="1" noChangeShapeType="1" noTextEdit="1"/>
              </p:cNvSpPr>
              <p:nvPr/>
            </p:nvSpPr>
            <p:spPr>
              <a:xfrm>
                <a:off x="4387110" y="3580554"/>
                <a:ext cx="425116" cy="461665"/>
              </a:xfrm>
              <a:prstGeom prst="rect">
                <a:avLst/>
              </a:prstGeom>
              <a:blipFill>
                <a:blip r:embed="rId42"/>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AA764E1-F6F5-33D8-CE2B-81F0EC820E2B}"/>
                  </a:ext>
                </a:extLst>
              </p:cNvPr>
              <p:cNvSpPr txBox="1"/>
              <p:nvPr/>
            </p:nvSpPr>
            <p:spPr>
              <a:xfrm>
                <a:off x="5896283" y="3580553"/>
                <a:ext cx="62388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1" i="1" smtClean="0">
                          <a:solidFill>
                            <a:srgbClr val="C00000"/>
                          </a:solidFill>
                          <a:effectLst/>
                          <a:latin typeface="Cambria Math" panose="02040503050406030204" pitchFamily="18" charset="0"/>
                        </a:rPr>
                        <m:t>𝟑</m:t>
                      </m:r>
                      <m:r>
                        <a:rPr lang="en-US" sz="2400" b="1" i="0" smtClean="0">
                          <a:solidFill>
                            <a:srgbClr val="C00000"/>
                          </a:solidFill>
                          <a:effectLst/>
                          <a:latin typeface="Cambria Math" panose="02040503050406030204" pitchFamily="18" charset="0"/>
                        </a:rPr>
                        <m:t>𝟑</m:t>
                      </m:r>
                    </m:oMath>
                  </m:oMathPara>
                </a14:m>
                <a:endParaRPr lang="en-IN" sz="2400" b="1" dirty="0">
                  <a:solidFill>
                    <a:srgbClr val="C00000"/>
                  </a:solidFill>
                  <a:effectLst/>
                </a:endParaRPr>
              </a:p>
            </p:txBody>
          </p:sp>
        </mc:Choice>
        <mc:Fallback xmlns="">
          <p:sp>
            <p:nvSpPr>
              <p:cNvPr id="65" name="TextBox 64">
                <a:extLst>
                  <a:ext uri="{FF2B5EF4-FFF2-40B4-BE49-F238E27FC236}">
                    <a16:creationId xmlns:a16="http://schemas.microsoft.com/office/drawing/2014/main" id="{6AA764E1-F6F5-33D8-CE2B-81F0EC820E2B}"/>
                  </a:ext>
                </a:extLst>
              </p:cNvPr>
              <p:cNvSpPr txBox="1">
                <a:spLocks noRot="1" noChangeAspect="1" noMove="1" noResize="1" noEditPoints="1" noAdjustHandles="1" noChangeArrowheads="1" noChangeShapeType="1" noTextEdit="1"/>
              </p:cNvSpPr>
              <p:nvPr/>
            </p:nvSpPr>
            <p:spPr>
              <a:xfrm>
                <a:off x="5896283" y="3580553"/>
                <a:ext cx="623889" cy="461665"/>
              </a:xfrm>
              <a:prstGeom prst="rect">
                <a:avLst/>
              </a:prstGeom>
              <a:blipFill>
                <a:blip r:embed="rId43"/>
                <a:stretch>
                  <a:fillRect l="-194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649B134-5C47-A8E9-55E9-9D0AEC42AF1A}"/>
                  </a:ext>
                </a:extLst>
              </p:cNvPr>
              <p:cNvSpPr txBox="1"/>
              <p:nvPr/>
            </p:nvSpPr>
            <p:spPr>
              <a:xfrm>
                <a:off x="5171962" y="358055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66" name="TextBox 65">
                <a:extLst>
                  <a:ext uri="{FF2B5EF4-FFF2-40B4-BE49-F238E27FC236}">
                    <a16:creationId xmlns:a16="http://schemas.microsoft.com/office/drawing/2014/main" id="{A649B134-5C47-A8E9-55E9-9D0AEC42AF1A}"/>
                  </a:ext>
                </a:extLst>
              </p:cNvPr>
              <p:cNvSpPr txBox="1">
                <a:spLocks noRot="1" noChangeAspect="1" noMove="1" noResize="1" noEditPoints="1" noAdjustHandles="1" noChangeArrowheads="1" noChangeShapeType="1" noTextEdit="1"/>
              </p:cNvSpPr>
              <p:nvPr/>
            </p:nvSpPr>
            <p:spPr>
              <a:xfrm>
                <a:off x="5171962" y="3580553"/>
                <a:ext cx="425116" cy="461665"/>
              </a:xfrm>
              <a:prstGeom prst="rect">
                <a:avLst/>
              </a:prstGeom>
              <a:blipFill>
                <a:blip r:embed="rId4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56A49EA-EE4A-6C6E-071A-BBBC4518D2E4}"/>
                  </a:ext>
                </a:extLst>
              </p:cNvPr>
              <p:cNvSpPr txBox="1"/>
              <p:nvPr/>
            </p:nvSpPr>
            <p:spPr>
              <a:xfrm>
                <a:off x="501166" y="4093333"/>
                <a:ext cx="1209434"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solidFill>
                                <a:srgbClr val="0070C0"/>
                              </a:solidFill>
                              <a:latin typeface="Cambria Math" panose="02040503050406030204" pitchFamily="18" charset="0"/>
                            </a:rPr>
                          </m:ctrlPr>
                        </m:sSubPr>
                        <m:e>
                          <m:sSub>
                            <m:sSubPr>
                              <m:ctrlPr>
                                <a:rPr lang="en-US" sz="2400" b="1" i="1" dirty="0" smtClean="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𝑪</m:t>
                              </m:r>
                            </m:e>
                            <m:sub>
                              <m:r>
                                <a:rPr lang="en-US" sz="2400" b="1" i="1" dirty="0" smtClean="0">
                                  <a:solidFill>
                                    <a:srgbClr val="0070C0"/>
                                  </a:solidFill>
                                  <a:latin typeface="Cambria Math" panose="02040503050406030204" pitchFamily="18" charset="0"/>
                                </a:rPr>
                                <m:t>𝒋</m:t>
                              </m:r>
                            </m:sub>
                          </m:sSub>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𝒋</m:t>
                          </m:r>
                        </m:sub>
                      </m:sSub>
                    </m:oMath>
                  </m:oMathPara>
                </a14:m>
                <a:endParaRPr lang="en-US" b="1" dirty="0"/>
              </a:p>
            </p:txBody>
          </p:sp>
        </mc:Choice>
        <mc:Fallback xmlns="">
          <p:sp>
            <p:nvSpPr>
              <p:cNvPr id="67" name="TextBox 66">
                <a:extLst>
                  <a:ext uri="{FF2B5EF4-FFF2-40B4-BE49-F238E27FC236}">
                    <a16:creationId xmlns:a16="http://schemas.microsoft.com/office/drawing/2014/main" id="{A56A49EA-EE4A-6C6E-071A-BBBC4518D2E4}"/>
                  </a:ext>
                </a:extLst>
              </p:cNvPr>
              <p:cNvSpPr txBox="1">
                <a:spLocks noRot="1" noChangeAspect="1" noMove="1" noResize="1" noEditPoints="1" noAdjustHandles="1" noChangeArrowheads="1" noChangeShapeType="1" noTextEdit="1"/>
              </p:cNvSpPr>
              <p:nvPr/>
            </p:nvSpPr>
            <p:spPr>
              <a:xfrm>
                <a:off x="501166" y="4093333"/>
                <a:ext cx="1209434" cy="496674"/>
              </a:xfrm>
              <a:prstGeom prst="rect">
                <a:avLst/>
              </a:prstGeom>
              <a:blipFill>
                <a:blip r:embed="rId45"/>
                <a:stretch>
                  <a:fillRect l="-503"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3EDB2AF-515B-36E9-7A4F-A479B961B7A2}"/>
                  </a:ext>
                </a:extLst>
              </p:cNvPr>
              <p:cNvSpPr txBox="1"/>
              <p:nvPr/>
            </p:nvSpPr>
            <p:spPr>
              <a:xfrm>
                <a:off x="1851131" y="413426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2" name="TextBox 71">
                <a:extLst>
                  <a:ext uri="{FF2B5EF4-FFF2-40B4-BE49-F238E27FC236}">
                    <a16:creationId xmlns:a16="http://schemas.microsoft.com/office/drawing/2014/main" id="{23EDB2AF-515B-36E9-7A4F-A479B961B7A2}"/>
                  </a:ext>
                </a:extLst>
              </p:cNvPr>
              <p:cNvSpPr txBox="1">
                <a:spLocks noRot="1" noChangeAspect="1" noMove="1" noResize="1" noEditPoints="1" noAdjustHandles="1" noChangeArrowheads="1" noChangeShapeType="1" noTextEdit="1"/>
              </p:cNvSpPr>
              <p:nvPr/>
            </p:nvSpPr>
            <p:spPr>
              <a:xfrm>
                <a:off x="1851131" y="4134260"/>
                <a:ext cx="425116" cy="461665"/>
              </a:xfrm>
              <a:prstGeom prst="rect">
                <a:avLst/>
              </a:prstGeom>
              <a:blipFill>
                <a:blip r:embed="rId46"/>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B4B9A0D-55DC-72EA-2D29-855DD1A551EA}"/>
                  </a:ext>
                </a:extLst>
              </p:cNvPr>
              <p:cNvSpPr txBox="1"/>
              <p:nvPr/>
            </p:nvSpPr>
            <p:spPr>
              <a:xfrm>
                <a:off x="2687021" y="411675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3" name="TextBox 72">
                <a:extLst>
                  <a:ext uri="{FF2B5EF4-FFF2-40B4-BE49-F238E27FC236}">
                    <a16:creationId xmlns:a16="http://schemas.microsoft.com/office/drawing/2014/main" id="{4B4B9A0D-55DC-72EA-2D29-855DD1A551EA}"/>
                  </a:ext>
                </a:extLst>
              </p:cNvPr>
              <p:cNvSpPr txBox="1">
                <a:spLocks noRot="1" noChangeAspect="1" noMove="1" noResize="1" noEditPoints="1" noAdjustHandles="1" noChangeArrowheads="1" noChangeShapeType="1" noTextEdit="1"/>
              </p:cNvSpPr>
              <p:nvPr/>
            </p:nvSpPr>
            <p:spPr>
              <a:xfrm>
                <a:off x="2687021" y="4116756"/>
                <a:ext cx="425116" cy="461665"/>
              </a:xfrm>
              <a:prstGeom prst="rect">
                <a:avLst/>
              </a:prstGeom>
              <a:blipFill>
                <a:blip r:embed="rId4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B43B43E-8F8E-A019-A496-641E48BE2243}"/>
                  </a:ext>
                </a:extLst>
              </p:cNvPr>
              <p:cNvSpPr txBox="1"/>
              <p:nvPr/>
            </p:nvSpPr>
            <p:spPr>
              <a:xfrm>
                <a:off x="3403037" y="4116756"/>
                <a:ext cx="65434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−1</m:t>
                      </m:r>
                    </m:oMath>
                  </m:oMathPara>
                </a14:m>
                <a:endParaRPr lang="en-IN" sz="2400" dirty="0">
                  <a:solidFill>
                    <a:srgbClr val="0070C0"/>
                  </a:solidFill>
                </a:endParaRPr>
              </a:p>
            </p:txBody>
          </p:sp>
        </mc:Choice>
        <mc:Fallback xmlns="">
          <p:sp>
            <p:nvSpPr>
              <p:cNvPr id="74" name="TextBox 73">
                <a:extLst>
                  <a:ext uri="{FF2B5EF4-FFF2-40B4-BE49-F238E27FC236}">
                    <a16:creationId xmlns:a16="http://schemas.microsoft.com/office/drawing/2014/main" id="{6B43B43E-8F8E-A019-A496-641E48BE2243}"/>
                  </a:ext>
                </a:extLst>
              </p:cNvPr>
              <p:cNvSpPr txBox="1">
                <a:spLocks noRot="1" noChangeAspect="1" noMove="1" noResize="1" noEditPoints="1" noAdjustHandles="1" noChangeArrowheads="1" noChangeShapeType="1" noTextEdit="1"/>
              </p:cNvSpPr>
              <p:nvPr/>
            </p:nvSpPr>
            <p:spPr>
              <a:xfrm>
                <a:off x="3403037" y="4116756"/>
                <a:ext cx="654346" cy="461665"/>
              </a:xfrm>
              <a:prstGeom prst="rect">
                <a:avLst/>
              </a:prstGeom>
              <a:blipFill>
                <a:blip r:embed="rId4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4E6F2C34-F67F-C9B9-BF41-81AB3097F06D}"/>
                  </a:ext>
                </a:extLst>
              </p:cNvPr>
              <p:cNvSpPr txBox="1"/>
              <p:nvPr/>
            </p:nvSpPr>
            <p:spPr>
              <a:xfrm>
                <a:off x="4387110" y="411675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5" name="TextBox 74">
                <a:extLst>
                  <a:ext uri="{FF2B5EF4-FFF2-40B4-BE49-F238E27FC236}">
                    <a16:creationId xmlns:a16="http://schemas.microsoft.com/office/drawing/2014/main" id="{4E6F2C34-F67F-C9B9-BF41-81AB3097F06D}"/>
                  </a:ext>
                </a:extLst>
              </p:cNvPr>
              <p:cNvSpPr txBox="1">
                <a:spLocks noRot="1" noChangeAspect="1" noMove="1" noResize="1" noEditPoints="1" noAdjustHandles="1" noChangeArrowheads="1" noChangeShapeType="1" noTextEdit="1"/>
              </p:cNvSpPr>
              <p:nvPr/>
            </p:nvSpPr>
            <p:spPr>
              <a:xfrm>
                <a:off x="4387110" y="4116756"/>
                <a:ext cx="425116" cy="461665"/>
              </a:xfrm>
              <a:prstGeom prst="rect">
                <a:avLst/>
              </a:prstGeom>
              <a:blipFill>
                <a:blip r:embed="rId49"/>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2E1A3FC-E0B7-6608-8C20-AFC82053FAF0}"/>
                  </a:ext>
                </a:extLst>
              </p:cNvPr>
              <p:cNvSpPr txBox="1"/>
              <p:nvPr/>
            </p:nvSpPr>
            <p:spPr>
              <a:xfrm>
                <a:off x="5057348" y="4116755"/>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−1</m:t>
                      </m:r>
                    </m:oMath>
                  </m:oMathPara>
                </a14:m>
                <a:endParaRPr lang="en-IN" sz="2400" dirty="0">
                  <a:solidFill>
                    <a:srgbClr val="0070C0"/>
                  </a:solidFill>
                </a:endParaRPr>
              </a:p>
            </p:txBody>
          </p:sp>
        </mc:Choice>
        <mc:Fallback xmlns="">
          <p:sp>
            <p:nvSpPr>
              <p:cNvPr id="76" name="TextBox 75">
                <a:extLst>
                  <a:ext uri="{FF2B5EF4-FFF2-40B4-BE49-F238E27FC236}">
                    <a16:creationId xmlns:a16="http://schemas.microsoft.com/office/drawing/2014/main" id="{A2E1A3FC-E0B7-6608-8C20-AFC82053FAF0}"/>
                  </a:ext>
                </a:extLst>
              </p:cNvPr>
              <p:cNvSpPr txBox="1">
                <a:spLocks noRot="1" noChangeAspect="1" noMove="1" noResize="1" noEditPoints="1" noAdjustHandles="1" noChangeArrowheads="1" noChangeShapeType="1" noTextEdit="1"/>
              </p:cNvSpPr>
              <p:nvPr/>
            </p:nvSpPr>
            <p:spPr>
              <a:xfrm>
                <a:off x="5057348" y="4116755"/>
                <a:ext cx="654345" cy="461665"/>
              </a:xfrm>
              <a:prstGeom prst="rect">
                <a:avLst/>
              </a:prstGeom>
              <a:blipFill>
                <a:blip r:embed="rId5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6" name="Content Placeholder 2">
                <a:extLst>
                  <a:ext uri="{FF2B5EF4-FFF2-40B4-BE49-F238E27FC236}">
                    <a16:creationId xmlns:a16="http://schemas.microsoft.com/office/drawing/2014/main" id="{1A91CA16-6DFD-4082-D106-D927B6718EE6}"/>
                  </a:ext>
                </a:extLst>
              </p:cNvPr>
              <p:cNvSpPr txBox="1">
                <a:spLocks/>
              </p:cNvSpPr>
              <p:nvPr/>
            </p:nvSpPr>
            <p:spPr>
              <a:xfrm>
                <a:off x="125841" y="4722657"/>
                <a:ext cx="11945601" cy="176622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Make key element 1 by multiplying entire row with </a:t>
                </a:r>
                <a14:m>
                  <m:oMath xmlns:m="http://schemas.openxmlformats.org/officeDocument/2006/math">
                    <m:r>
                      <a:rPr lang="en-US" b="0" i="1" smtClean="0">
                        <a:latin typeface="Cambria Math" panose="02040503050406030204" pitchFamily="18" charset="0"/>
                      </a:rPr>
                      <m:t>4/3</m:t>
                    </m:r>
                  </m:oMath>
                </a14:m>
                <a:r>
                  <a:rPr lang="en-US" dirty="0"/>
                  <a:t>.</a:t>
                </a:r>
              </a:p>
              <a:p>
                <a:r>
                  <a:rPr lang="en-US" dirty="0"/>
                  <a:t>Use key element to make other elements of key column zero.</a:t>
                </a:r>
              </a:p>
              <a:p>
                <a:r>
                  <a:rPr lang="en-IN" b="1" dirty="0">
                    <a:solidFill>
                      <a:srgbClr val="0070C0"/>
                    </a:solidFill>
                  </a:rPr>
                  <a:t>For Maximization problem, if the element in the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𝑪</m:t>
                        </m:r>
                      </m:e>
                      <m:sub>
                        <m:r>
                          <a:rPr lang="en-US" b="1" i="1">
                            <a:solidFill>
                              <a:srgbClr val="0070C0"/>
                            </a:solidFill>
                            <a:latin typeface="Cambria Math" panose="02040503050406030204" pitchFamily="18" charset="0"/>
                          </a:rPr>
                          <m:t>𝒋</m:t>
                        </m:r>
                      </m:sub>
                    </m:sSub>
                    <m:r>
                      <a:rPr lang="en-US" b="1" i="1">
                        <a:solidFill>
                          <a:srgbClr val="0070C0"/>
                        </a:solidFill>
                        <a:latin typeface="Cambria Math" panose="02040503050406030204" pitchFamily="18" charset="0"/>
                      </a:rPr>
                      <m: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𝒁</m:t>
                        </m:r>
                      </m:e>
                      <m:sub>
                        <m:r>
                          <a:rPr lang="en-US" b="1" i="1">
                            <a:solidFill>
                              <a:srgbClr val="0070C0"/>
                            </a:solidFill>
                            <a:latin typeface="Cambria Math" panose="02040503050406030204" pitchFamily="18" charset="0"/>
                          </a:rPr>
                          <m:t>𝒋</m:t>
                        </m:r>
                      </m:sub>
                    </m:sSub>
                  </m:oMath>
                </a14:m>
                <a:r>
                  <a:rPr lang="en-IN" b="1" dirty="0">
                    <a:solidFill>
                      <a:srgbClr val="0070C0"/>
                    </a:solidFill>
                  </a:rPr>
                  <a:t> row are zero or negative, the current solution is optimal.</a:t>
                </a:r>
              </a:p>
            </p:txBody>
          </p:sp>
        </mc:Choice>
        <mc:Fallback xmlns="">
          <p:sp>
            <p:nvSpPr>
              <p:cNvPr id="136" name="Content Placeholder 2">
                <a:extLst>
                  <a:ext uri="{FF2B5EF4-FFF2-40B4-BE49-F238E27FC236}">
                    <a16:creationId xmlns:a16="http://schemas.microsoft.com/office/drawing/2014/main" id="{1A91CA16-6DFD-4082-D106-D927B6718EE6}"/>
                  </a:ext>
                </a:extLst>
              </p:cNvPr>
              <p:cNvSpPr txBox="1">
                <a:spLocks noRot="1" noChangeAspect="1" noMove="1" noResize="1" noEditPoints="1" noAdjustHandles="1" noChangeArrowheads="1" noChangeShapeType="1" noTextEdit="1"/>
              </p:cNvSpPr>
              <p:nvPr/>
            </p:nvSpPr>
            <p:spPr>
              <a:xfrm>
                <a:off x="125841" y="4722657"/>
                <a:ext cx="11945601" cy="1766222"/>
              </a:xfrm>
              <a:prstGeom prst="rect">
                <a:avLst/>
              </a:prstGeom>
              <a:blipFill>
                <a:blip r:embed="rId51"/>
                <a:stretch>
                  <a:fillRect l="-715" t="-4498" r="-766" b="-4152"/>
                </a:stretch>
              </a:blipFill>
            </p:spPr>
            <p:txBody>
              <a:bodyPr/>
              <a:lstStyle/>
              <a:p>
                <a:r>
                  <a:rPr lang="en-IN">
                    <a:noFill/>
                  </a:rPr>
                  <a:t> </a:t>
                </a:r>
              </a:p>
            </p:txBody>
          </p:sp>
        </mc:Fallback>
      </mc:AlternateContent>
      <p:pic>
        <p:nvPicPr>
          <p:cNvPr id="2" name="Picture 1">
            <a:extLst>
              <a:ext uri="{FF2B5EF4-FFF2-40B4-BE49-F238E27FC236}">
                <a16:creationId xmlns:a16="http://schemas.microsoft.com/office/drawing/2014/main" id="{62AE9647-5C27-0848-BEC0-E1B08CD69912}"/>
              </a:ext>
            </a:extLst>
          </p:cNvPr>
          <p:cNvPicPr>
            <a:picLocks noChangeAspect="1"/>
          </p:cNvPicPr>
          <p:nvPr/>
        </p:nvPicPr>
        <p:blipFill>
          <a:blip r:embed="rId52"/>
          <a:stretch>
            <a:fillRect/>
          </a:stretch>
        </p:blipFill>
        <p:spPr>
          <a:xfrm>
            <a:off x="6665499" y="1265540"/>
            <a:ext cx="5405943" cy="2764786"/>
          </a:xfrm>
          <a:prstGeom prst="rect">
            <a:avLst/>
          </a:prstGeom>
          <a:ln w="12700" cap="sq" cmpd="thickThin">
            <a:solidFill>
              <a:srgbClr val="C00000"/>
            </a:solidFill>
            <a:prstDash val="solid"/>
            <a:miter lim="800000"/>
          </a:ln>
          <a:effectLst>
            <a:innerShdw blurRad="76200">
              <a:srgbClr val="000000"/>
            </a:innerShdw>
          </a:effectLst>
        </p:spPr>
      </p:pic>
    </p:spTree>
    <p:extLst>
      <p:ext uri="{BB962C8B-B14F-4D97-AF65-F5344CB8AC3E}">
        <p14:creationId xmlns:p14="http://schemas.microsoft.com/office/powerpoint/2010/main" val="238313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left)">
                                      <p:cBhvr>
                                        <p:cTn id="55" dur="500"/>
                                        <p:tgtEl>
                                          <p:spTgt spid="3"/>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childTnLst>
                          </p:cTn>
                        </p:par>
                        <p:par>
                          <p:cTn id="72" fill="hold">
                            <p:stCondLst>
                              <p:cond delay="2500"/>
                            </p:stCondLst>
                            <p:childTnLst>
                              <p:par>
                                <p:cTn id="73" presetID="10" presetClass="entr" presetSubtype="0" fill="hold" grpId="0" nodeType="after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fade">
                                      <p:cBhvr>
                                        <p:cTn id="75" dur="500"/>
                                        <p:tgtEl>
                                          <p:spTgt spid="56"/>
                                        </p:tgtEl>
                                      </p:cBhvr>
                                    </p:animEffect>
                                  </p:childTnLst>
                                </p:cTn>
                              </p:par>
                            </p:childTnLst>
                          </p:cTn>
                        </p:par>
                        <p:par>
                          <p:cTn id="76" fill="hold">
                            <p:stCondLst>
                              <p:cond delay="3000"/>
                            </p:stCondLst>
                            <p:childTnLst>
                              <p:par>
                                <p:cTn id="77" presetID="10" presetClass="entr" presetSubtype="0" fill="hold" grpId="0" nodeType="after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fade">
                                      <p:cBhvr>
                                        <p:cTn id="79" dur="500"/>
                                        <p:tgtEl>
                                          <p:spTgt spid="5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500"/>
                                        <p:tgtEl>
                                          <p:spTgt spid="1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500"/>
                                        <p:tgtEl>
                                          <p:spTgt spid="17"/>
                                        </p:tgtEl>
                                      </p:cBhvr>
                                    </p:animEffec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500"/>
                                        <p:tgtEl>
                                          <p:spTgt spid="18"/>
                                        </p:tgtEl>
                                      </p:cBhvr>
                                    </p:animEffect>
                                  </p:childTnLst>
                                </p:cTn>
                              </p:par>
                            </p:childTnLst>
                          </p:cTn>
                        </p:par>
                        <p:par>
                          <p:cTn id="94" fill="hold">
                            <p:stCondLst>
                              <p:cond delay="1000"/>
                            </p:stCondLst>
                            <p:childTnLst>
                              <p:par>
                                <p:cTn id="95" presetID="10" presetClass="entr" presetSubtype="0" fill="hold" grpId="0" nodeType="after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500"/>
                                        <p:tgtEl>
                                          <p:spTgt spid="4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36">
                                            <p:txEl>
                                              <p:pRg st="0" end="0"/>
                                            </p:txEl>
                                          </p:spTgt>
                                        </p:tgtEl>
                                        <p:attrNameLst>
                                          <p:attrName>style.visibility</p:attrName>
                                        </p:attrNameLst>
                                      </p:cBhvr>
                                      <p:to>
                                        <p:strVal val="visible"/>
                                      </p:to>
                                    </p:set>
                                    <p:animEffect transition="in" filter="fade">
                                      <p:cBhvr>
                                        <p:cTn id="102" dur="500"/>
                                        <p:tgtEl>
                                          <p:spTgt spid="136">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fade">
                                      <p:cBhvr>
                                        <p:cTn id="107" dur="500"/>
                                        <p:tgtEl>
                                          <p:spTgt spid="45"/>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fade">
                                      <p:cBhvr>
                                        <p:cTn id="112" dur="500"/>
                                        <p:tgtEl>
                                          <p:spTgt spid="4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7"/>
                                        </p:tgtEl>
                                        <p:attrNameLst>
                                          <p:attrName>style.visibility</p:attrName>
                                        </p:attrNameLst>
                                      </p:cBhvr>
                                      <p:to>
                                        <p:strVal val="visible"/>
                                      </p:to>
                                    </p:set>
                                    <p:animEffect transition="in" filter="fade">
                                      <p:cBhvr>
                                        <p:cTn id="117" dur="500"/>
                                        <p:tgtEl>
                                          <p:spTgt spid="47"/>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48"/>
                                        </p:tgtEl>
                                        <p:attrNameLst>
                                          <p:attrName>style.visibility</p:attrName>
                                        </p:attrNameLst>
                                      </p:cBhvr>
                                      <p:to>
                                        <p:strVal val="visible"/>
                                      </p:to>
                                    </p:set>
                                    <p:animEffect transition="in" filter="fade">
                                      <p:cBhvr>
                                        <p:cTn id="122" dur="500"/>
                                        <p:tgtEl>
                                          <p:spTgt spid="48"/>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50"/>
                                        </p:tgtEl>
                                        <p:attrNameLst>
                                          <p:attrName>style.visibility</p:attrName>
                                        </p:attrNameLst>
                                      </p:cBhvr>
                                      <p:to>
                                        <p:strVal val="visible"/>
                                      </p:to>
                                    </p:set>
                                    <p:animEffect transition="in" filter="fade">
                                      <p:cBhvr>
                                        <p:cTn id="127" dur="500"/>
                                        <p:tgtEl>
                                          <p:spTgt spid="50"/>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136">
                                            <p:txEl>
                                              <p:pRg st="1" end="1"/>
                                            </p:txEl>
                                          </p:spTgt>
                                        </p:tgtEl>
                                        <p:attrNameLst>
                                          <p:attrName>style.visibility</p:attrName>
                                        </p:attrNameLst>
                                      </p:cBhvr>
                                      <p:to>
                                        <p:strVal val="visible"/>
                                      </p:to>
                                    </p:set>
                                    <p:animEffect transition="in" filter="fade">
                                      <p:cBhvr>
                                        <p:cTn id="137" dur="500"/>
                                        <p:tgtEl>
                                          <p:spTgt spid="136">
                                            <p:txEl>
                                              <p:pRg st="1" end="1"/>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5"/>
                                        </p:tgtEl>
                                        <p:attrNameLst>
                                          <p:attrName>style.visibility</p:attrName>
                                        </p:attrNameLst>
                                      </p:cBhvr>
                                      <p:to>
                                        <p:strVal val="visible"/>
                                      </p:to>
                                    </p:set>
                                    <p:animEffect transition="in" filter="fade">
                                      <p:cBhvr>
                                        <p:cTn id="142" dur="500"/>
                                        <p:tgtEl>
                                          <p:spTgt spid="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10"/>
                                        </p:tgtEl>
                                        <p:attrNameLst>
                                          <p:attrName>style.visibility</p:attrName>
                                        </p:attrNameLst>
                                      </p:cBhvr>
                                      <p:to>
                                        <p:strVal val="visible"/>
                                      </p:to>
                                    </p:set>
                                    <p:animEffect transition="in" filter="fade">
                                      <p:cBhvr>
                                        <p:cTn id="147" dur="500"/>
                                        <p:tgtEl>
                                          <p:spTgt spid="10"/>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12"/>
                                        </p:tgtEl>
                                        <p:attrNameLst>
                                          <p:attrName>style.visibility</p:attrName>
                                        </p:attrNameLst>
                                      </p:cBhvr>
                                      <p:to>
                                        <p:strVal val="visible"/>
                                      </p:to>
                                    </p:set>
                                    <p:animEffect transition="in" filter="fade">
                                      <p:cBhvr>
                                        <p:cTn id="152" dur="500"/>
                                        <p:tgtEl>
                                          <p:spTgt spid="12"/>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24"/>
                                        </p:tgtEl>
                                        <p:attrNameLst>
                                          <p:attrName>style.visibility</p:attrName>
                                        </p:attrNameLst>
                                      </p:cBhvr>
                                      <p:to>
                                        <p:strVal val="visible"/>
                                      </p:to>
                                    </p:set>
                                    <p:animEffect transition="in" filter="fade">
                                      <p:cBhvr>
                                        <p:cTn id="157" dur="500"/>
                                        <p:tgtEl>
                                          <p:spTgt spid="24"/>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13"/>
                                        </p:tgtEl>
                                        <p:attrNameLst>
                                          <p:attrName>style.visibility</p:attrName>
                                        </p:attrNameLst>
                                      </p:cBhvr>
                                      <p:to>
                                        <p:strVal val="visible"/>
                                      </p:to>
                                    </p:set>
                                    <p:animEffect transition="in" filter="fade">
                                      <p:cBhvr>
                                        <p:cTn id="162" dur="500"/>
                                        <p:tgtEl>
                                          <p:spTgt spid="13"/>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30"/>
                                        </p:tgtEl>
                                        <p:attrNameLst>
                                          <p:attrName>style.visibility</p:attrName>
                                        </p:attrNameLst>
                                      </p:cBhvr>
                                      <p:to>
                                        <p:strVal val="visible"/>
                                      </p:to>
                                    </p:set>
                                    <p:animEffect transition="in" filter="fade">
                                      <p:cBhvr>
                                        <p:cTn id="167" dur="500"/>
                                        <p:tgtEl>
                                          <p:spTgt spid="30"/>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26"/>
                                        </p:tgtEl>
                                        <p:attrNameLst>
                                          <p:attrName>style.visibility</p:attrName>
                                        </p:attrNameLst>
                                      </p:cBhvr>
                                      <p:to>
                                        <p:strVal val="visible"/>
                                      </p:to>
                                    </p:set>
                                    <p:animEffect transition="in" filter="fade">
                                      <p:cBhvr>
                                        <p:cTn id="172" dur="500"/>
                                        <p:tgtEl>
                                          <p:spTgt spid="26"/>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27"/>
                                        </p:tgtEl>
                                        <p:attrNameLst>
                                          <p:attrName>style.visibility</p:attrName>
                                        </p:attrNameLst>
                                      </p:cBhvr>
                                      <p:to>
                                        <p:strVal val="visible"/>
                                      </p:to>
                                    </p:set>
                                    <p:animEffect transition="in" filter="fade">
                                      <p:cBhvr>
                                        <p:cTn id="177" dur="500"/>
                                        <p:tgtEl>
                                          <p:spTgt spid="27"/>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28"/>
                                        </p:tgtEl>
                                        <p:attrNameLst>
                                          <p:attrName>style.visibility</p:attrName>
                                        </p:attrNameLst>
                                      </p:cBhvr>
                                      <p:to>
                                        <p:strVal val="visible"/>
                                      </p:to>
                                    </p:set>
                                    <p:animEffect transition="in" filter="fade">
                                      <p:cBhvr>
                                        <p:cTn id="182" dur="500"/>
                                        <p:tgtEl>
                                          <p:spTgt spid="28"/>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29"/>
                                        </p:tgtEl>
                                        <p:attrNameLst>
                                          <p:attrName>style.visibility</p:attrName>
                                        </p:attrNameLst>
                                      </p:cBhvr>
                                      <p:to>
                                        <p:strVal val="visible"/>
                                      </p:to>
                                    </p:set>
                                    <p:animEffect transition="in" filter="fade">
                                      <p:cBhvr>
                                        <p:cTn id="187" dur="500"/>
                                        <p:tgtEl>
                                          <p:spTgt spid="29"/>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36"/>
                                        </p:tgtEl>
                                        <p:attrNameLst>
                                          <p:attrName>style.visibility</p:attrName>
                                        </p:attrNameLst>
                                      </p:cBhvr>
                                      <p:to>
                                        <p:strVal val="visible"/>
                                      </p:to>
                                    </p:set>
                                    <p:animEffect transition="in" filter="fade">
                                      <p:cBhvr>
                                        <p:cTn id="192" dur="500"/>
                                        <p:tgtEl>
                                          <p:spTgt spid="36"/>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31"/>
                                        </p:tgtEl>
                                        <p:attrNameLst>
                                          <p:attrName>style.visibility</p:attrName>
                                        </p:attrNameLst>
                                      </p:cBhvr>
                                      <p:to>
                                        <p:strVal val="visible"/>
                                      </p:to>
                                    </p:set>
                                    <p:animEffect transition="in" filter="fade">
                                      <p:cBhvr>
                                        <p:cTn id="197" dur="500"/>
                                        <p:tgtEl>
                                          <p:spTgt spid="31"/>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nodeType="clickEffect">
                                  <p:stCondLst>
                                    <p:cond delay="0"/>
                                  </p:stCondLst>
                                  <p:childTnLst>
                                    <p:set>
                                      <p:cBhvr>
                                        <p:cTn id="201" dur="1" fill="hold">
                                          <p:stCondLst>
                                            <p:cond delay="0"/>
                                          </p:stCondLst>
                                        </p:cTn>
                                        <p:tgtEl>
                                          <p:spTgt spid="59"/>
                                        </p:tgtEl>
                                        <p:attrNameLst>
                                          <p:attrName>style.visibility</p:attrName>
                                        </p:attrNameLst>
                                      </p:cBhvr>
                                      <p:to>
                                        <p:strVal val="visible"/>
                                      </p:to>
                                    </p:set>
                                    <p:animEffect transition="in" filter="wipe(left)">
                                      <p:cBhvr>
                                        <p:cTn id="202" dur="500"/>
                                        <p:tgtEl>
                                          <p:spTgt spid="59"/>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60"/>
                                        </p:tgtEl>
                                        <p:attrNameLst>
                                          <p:attrName>style.visibility</p:attrName>
                                        </p:attrNameLst>
                                      </p:cBhvr>
                                      <p:to>
                                        <p:strVal val="visible"/>
                                      </p:to>
                                    </p:set>
                                    <p:animEffect transition="in" filter="fade">
                                      <p:cBhvr>
                                        <p:cTn id="207" dur="500"/>
                                        <p:tgtEl>
                                          <p:spTgt spid="60"/>
                                        </p:tgtEl>
                                      </p:cBhvr>
                                    </p:animEffect>
                                  </p:childTnLst>
                                </p:cTn>
                              </p:par>
                            </p:childTnLst>
                          </p:cTn>
                        </p:par>
                      </p:childTnLst>
                    </p:cTn>
                  </p:par>
                  <p:par>
                    <p:cTn id="208" fill="hold">
                      <p:stCondLst>
                        <p:cond delay="indefinite"/>
                      </p:stCondLst>
                      <p:childTnLst>
                        <p:par>
                          <p:cTn id="209" fill="hold">
                            <p:stCondLst>
                              <p:cond delay="0"/>
                            </p:stCondLst>
                            <p:childTnLst>
                              <p:par>
                                <p:cTn id="210" presetID="35" presetClass="emph" presetSubtype="0" fill="hold" grpId="1" nodeType="clickEffect">
                                  <p:stCondLst>
                                    <p:cond delay="0"/>
                                  </p:stCondLst>
                                  <p:childTnLst>
                                    <p:anim calcmode="discrete" valueType="str">
                                      <p:cBhvr>
                                        <p:cTn id="211" dur="1000" fill="hold"/>
                                        <p:tgtEl>
                                          <p:spTgt spid="17"/>
                                        </p:tgtEl>
                                        <p:attrNameLst>
                                          <p:attrName>style.visibility</p:attrName>
                                        </p:attrNameLst>
                                      </p:cBhvr>
                                      <p:tavLst>
                                        <p:tav tm="0">
                                          <p:val>
                                            <p:strVal val="hidden"/>
                                          </p:val>
                                        </p:tav>
                                        <p:tav tm="50000">
                                          <p:val>
                                            <p:strVal val="visible"/>
                                          </p:val>
                                        </p:tav>
                                      </p:tavLst>
                                    </p:anim>
                                  </p:childTnLst>
                                </p:cTn>
                              </p:par>
                            </p:childTnLst>
                          </p:cTn>
                        </p:par>
                        <p:par>
                          <p:cTn id="212" fill="hold">
                            <p:stCondLst>
                              <p:cond delay="1000"/>
                            </p:stCondLst>
                            <p:childTnLst>
                              <p:par>
                                <p:cTn id="213" presetID="35" presetClass="emph" presetSubtype="0" fill="hold" grpId="1" nodeType="afterEffect">
                                  <p:stCondLst>
                                    <p:cond delay="0"/>
                                  </p:stCondLst>
                                  <p:childTnLst>
                                    <p:anim calcmode="discrete" valueType="str">
                                      <p:cBhvr>
                                        <p:cTn id="214"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215" fill="hold">
                      <p:stCondLst>
                        <p:cond delay="indefinite"/>
                      </p:stCondLst>
                      <p:childTnLst>
                        <p:par>
                          <p:cTn id="216" fill="hold">
                            <p:stCondLst>
                              <p:cond delay="0"/>
                            </p:stCondLst>
                            <p:childTnLst>
                              <p:par>
                                <p:cTn id="217" presetID="35" presetClass="emph" presetSubtype="0" fill="hold" grpId="1" nodeType="clickEffect">
                                  <p:stCondLst>
                                    <p:cond delay="0"/>
                                  </p:stCondLst>
                                  <p:childTnLst>
                                    <p:anim calcmode="discrete" valueType="str">
                                      <p:cBhvr>
                                        <p:cTn id="218" dur="1000" fill="hold"/>
                                        <p:tgtEl>
                                          <p:spTgt spid="18"/>
                                        </p:tgtEl>
                                        <p:attrNameLst>
                                          <p:attrName>style.visibility</p:attrName>
                                        </p:attrNameLst>
                                      </p:cBhvr>
                                      <p:tavLst>
                                        <p:tav tm="0">
                                          <p:val>
                                            <p:strVal val="hidden"/>
                                          </p:val>
                                        </p:tav>
                                        <p:tav tm="50000">
                                          <p:val>
                                            <p:strVal val="visible"/>
                                          </p:val>
                                        </p:tav>
                                      </p:tavLst>
                                    </p:anim>
                                  </p:childTnLst>
                                </p:cTn>
                              </p:par>
                            </p:childTnLst>
                          </p:cTn>
                        </p:par>
                        <p:par>
                          <p:cTn id="219" fill="hold">
                            <p:stCondLst>
                              <p:cond delay="1000"/>
                            </p:stCondLst>
                            <p:childTnLst>
                              <p:par>
                                <p:cTn id="220" presetID="35" presetClass="emph" presetSubtype="0" fill="hold" grpId="1" nodeType="afterEffect">
                                  <p:stCondLst>
                                    <p:cond delay="0"/>
                                  </p:stCondLst>
                                  <p:childTnLst>
                                    <p:anim calcmode="discrete" valueType="str">
                                      <p:cBhvr>
                                        <p:cTn id="22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222" fill="hold">
                      <p:stCondLst>
                        <p:cond delay="indefinite"/>
                      </p:stCondLst>
                      <p:childTnLst>
                        <p:par>
                          <p:cTn id="223" fill="hold">
                            <p:stCondLst>
                              <p:cond delay="0"/>
                            </p:stCondLst>
                            <p:childTnLst>
                              <p:par>
                                <p:cTn id="224" presetID="35" presetClass="emph" presetSubtype="0" fill="hold" grpId="1" nodeType="clickEffect">
                                  <p:stCondLst>
                                    <p:cond delay="0"/>
                                  </p:stCondLst>
                                  <p:childTnLst>
                                    <p:anim calcmode="discrete" valueType="str">
                                      <p:cBhvr>
                                        <p:cTn id="225" dur="1000" fill="hold"/>
                                        <p:tgtEl>
                                          <p:spTgt spid="44"/>
                                        </p:tgtEl>
                                        <p:attrNameLst>
                                          <p:attrName>style.visibility</p:attrName>
                                        </p:attrNameLst>
                                      </p:cBhvr>
                                      <p:tavLst>
                                        <p:tav tm="0">
                                          <p:val>
                                            <p:strVal val="hidden"/>
                                          </p:val>
                                        </p:tav>
                                        <p:tav tm="50000">
                                          <p:val>
                                            <p:strVal val="visible"/>
                                          </p:val>
                                        </p:tav>
                                      </p:tavLst>
                                    </p:anim>
                                  </p:childTnLst>
                                </p:cTn>
                              </p:par>
                            </p:childTnLst>
                          </p:cTn>
                        </p:par>
                        <p:par>
                          <p:cTn id="226" fill="hold">
                            <p:stCondLst>
                              <p:cond delay="1000"/>
                            </p:stCondLst>
                            <p:childTnLst>
                              <p:par>
                                <p:cTn id="227" presetID="35" presetClass="emph" presetSubtype="0" fill="hold" grpId="1" nodeType="afterEffect">
                                  <p:stCondLst>
                                    <p:cond delay="0"/>
                                  </p:stCondLst>
                                  <p:childTnLst>
                                    <p:anim calcmode="discrete" valueType="str">
                                      <p:cBhvr>
                                        <p:cTn id="228" dur="1000" fill="hold"/>
                                        <p:tgtEl>
                                          <p:spTgt spid="45"/>
                                        </p:tgtEl>
                                        <p:attrNameLst>
                                          <p:attrName>style.visibility</p:attrName>
                                        </p:attrNameLst>
                                      </p:cBhvr>
                                      <p:tavLst>
                                        <p:tav tm="0">
                                          <p:val>
                                            <p:strVal val="hidden"/>
                                          </p:val>
                                        </p:tav>
                                        <p:tav tm="50000">
                                          <p:val>
                                            <p:strVal val="visible"/>
                                          </p:val>
                                        </p:tav>
                                      </p:tavLst>
                                    </p:anim>
                                  </p:childTnLst>
                                </p:cTn>
                              </p:par>
                            </p:childTnLst>
                          </p:cTn>
                        </p:par>
                      </p:childTnLst>
                    </p:cTn>
                  </p:par>
                  <p:par>
                    <p:cTn id="229" fill="hold">
                      <p:stCondLst>
                        <p:cond delay="indefinite"/>
                      </p:stCondLst>
                      <p:childTnLst>
                        <p:par>
                          <p:cTn id="230" fill="hold">
                            <p:stCondLst>
                              <p:cond delay="0"/>
                            </p:stCondLst>
                            <p:childTnLst>
                              <p:par>
                                <p:cTn id="231" presetID="10" presetClass="entr" presetSubtype="0" fill="hold" grpId="0" nodeType="clickEffect">
                                  <p:stCondLst>
                                    <p:cond delay="0"/>
                                  </p:stCondLst>
                                  <p:childTnLst>
                                    <p:set>
                                      <p:cBhvr>
                                        <p:cTn id="232" dur="1" fill="hold">
                                          <p:stCondLst>
                                            <p:cond delay="0"/>
                                          </p:stCondLst>
                                        </p:cTn>
                                        <p:tgtEl>
                                          <p:spTgt spid="61"/>
                                        </p:tgtEl>
                                        <p:attrNameLst>
                                          <p:attrName>style.visibility</p:attrName>
                                        </p:attrNameLst>
                                      </p:cBhvr>
                                      <p:to>
                                        <p:strVal val="visible"/>
                                      </p:to>
                                    </p:set>
                                    <p:animEffect transition="in" filter="fade">
                                      <p:cBhvr>
                                        <p:cTn id="233" dur="500"/>
                                        <p:tgtEl>
                                          <p:spTgt spid="61"/>
                                        </p:tgtEl>
                                      </p:cBhvr>
                                    </p:animEffect>
                                  </p:childTnLst>
                                </p:cTn>
                              </p:par>
                            </p:childTnLst>
                          </p:cTn>
                        </p:par>
                      </p:childTnLst>
                    </p:cTn>
                  </p:par>
                  <p:par>
                    <p:cTn id="234" fill="hold">
                      <p:stCondLst>
                        <p:cond delay="indefinite"/>
                      </p:stCondLst>
                      <p:childTnLst>
                        <p:par>
                          <p:cTn id="235" fill="hold">
                            <p:stCondLst>
                              <p:cond delay="0"/>
                            </p:stCondLst>
                            <p:childTnLst>
                              <p:par>
                                <p:cTn id="236" presetID="10" presetClass="entr" presetSubtype="0" fill="hold" grpId="0" nodeType="clickEffect">
                                  <p:stCondLst>
                                    <p:cond delay="0"/>
                                  </p:stCondLst>
                                  <p:childTnLst>
                                    <p:set>
                                      <p:cBhvr>
                                        <p:cTn id="237" dur="1" fill="hold">
                                          <p:stCondLst>
                                            <p:cond delay="0"/>
                                          </p:stCondLst>
                                        </p:cTn>
                                        <p:tgtEl>
                                          <p:spTgt spid="62"/>
                                        </p:tgtEl>
                                        <p:attrNameLst>
                                          <p:attrName>style.visibility</p:attrName>
                                        </p:attrNameLst>
                                      </p:cBhvr>
                                      <p:to>
                                        <p:strVal val="visible"/>
                                      </p:to>
                                    </p:set>
                                    <p:animEffect transition="in" filter="fade">
                                      <p:cBhvr>
                                        <p:cTn id="238" dur="500"/>
                                        <p:tgtEl>
                                          <p:spTgt spid="62"/>
                                        </p:tgtEl>
                                      </p:cBhvr>
                                    </p:animEffect>
                                  </p:childTnLst>
                                </p:cTn>
                              </p:par>
                            </p:childTnLst>
                          </p:cTn>
                        </p:par>
                      </p:childTnLst>
                    </p:cTn>
                  </p:par>
                  <p:par>
                    <p:cTn id="239" fill="hold">
                      <p:stCondLst>
                        <p:cond delay="indefinite"/>
                      </p:stCondLst>
                      <p:childTnLst>
                        <p:par>
                          <p:cTn id="240" fill="hold">
                            <p:stCondLst>
                              <p:cond delay="0"/>
                            </p:stCondLst>
                            <p:childTnLst>
                              <p:par>
                                <p:cTn id="241" presetID="10" presetClass="entr" presetSubtype="0" fill="hold" grpId="0" nodeType="clickEffect">
                                  <p:stCondLst>
                                    <p:cond delay="0"/>
                                  </p:stCondLst>
                                  <p:childTnLst>
                                    <p:set>
                                      <p:cBhvr>
                                        <p:cTn id="242" dur="1" fill="hold">
                                          <p:stCondLst>
                                            <p:cond delay="0"/>
                                          </p:stCondLst>
                                        </p:cTn>
                                        <p:tgtEl>
                                          <p:spTgt spid="63"/>
                                        </p:tgtEl>
                                        <p:attrNameLst>
                                          <p:attrName>style.visibility</p:attrName>
                                        </p:attrNameLst>
                                      </p:cBhvr>
                                      <p:to>
                                        <p:strVal val="visible"/>
                                      </p:to>
                                    </p:set>
                                    <p:animEffect transition="in" filter="fade">
                                      <p:cBhvr>
                                        <p:cTn id="243" dur="500"/>
                                        <p:tgtEl>
                                          <p:spTgt spid="63"/>
                                        </p:tgtEl>
                                      </p:cBhvr>
                                    </p:animEffect>
                                  </p:childTnLst>
                                </p:cTn>
                              </p:par>
                            </p:childTnLst>
                          </p:cTn>
                        </p:par>
                      </p:childTnLst>
                    </p:cTn>
                  </p:par>
                  <p:par>
                    <p:cTn id="244" fill="hold">
                      <p:stCondLst>
                        <p:cond delay="indefinite"/>
                      </p:stCondLst>
                      <p:childTnLst>
                        <p:par>
                          <p:cTn id="245" fill="hold">
                            <p:stCondLst>
                              <p:cond delay="0"/>
                            </p:stCondLst>
                            <p:childTnLst>
                              <p:par>
                                <p:cTn id="246" presetID="10" presetClass="entr" presetSubtype="0" fill="hold" grpId="0" nodeType="clickEffect">
                                  <p:stCondLst>
                                    <p:cond delay="0"/>
                                  </p:stCondLst>
                                  <p:childTnLst>
                                    <p:set>
                                      <p:cBhvr>
                                        <p:cTn id="247" dur="1" fill="hold">
                                          <p:stCondLst>
                                            <p:cond delay="0"/>
                                          </p:stCondLst>
                                        </p:cTn>
                                        <p:tgtEl>
                                          <p:spTgt spid="64"/>
                                        </p:tgtEl>
                                        <p:attrNameLst>
                                          <p:attrName>style.visibility</p:attrName>
                                        </p:attrNameLst>
                                      </p:cBhvr>
                                      <p:to>
                                        <p:strVal val="visible"/>
                                      </p:to>
                                    </p:set>
                                    <p:animEffect transition="in" filter="fade">
                                      <p:cBhvr>
                                        <p:cTn id="248" dur="500"/>
                                        <p:tgtEl>
                                          <p:spTgt spid="64"/>
                                        </p:tgtEl>
                                      </p:cBhvr>
                                    </p:animEffect>
                                  </p:childTnLst>
                                </p:cTn>
                              </p:par>
                            </p:childTnLst>
                          </p:cTn>
                        </p:par>
                      </p:childTnLst>
                    </p:cTn>
                  </p:par>
                  <p:par>
                    <p:cTn id="249" fill="hold">
                      <p:stCondLst>
                        <p:cond delay="indefinite"/>
                      </p:stCondLst>
                      <p:childTnLst>
                        <p:par>
                          <p:cTn id="250" fill="hold">
                            <p:stCondLst>
                              <p:cond delay="0"/>
                            </p:stCondLst>
                            <p:childTnLst>
                              <p:par>
                                <p:cTn id="251" presetID="10" presetClass="entr" presetSubtype="0" fill="hold" grpId="0" nodeType="clickEffect">
                                  <p:stCondLst>
                                    <p:cond delay="0"/>
                                  </p:stCondLst>
                                  <p:childTnLst>
                                    <p:set>
                                      <p:cBhvr>
                                        <p:cTn id="252" dur="1" fill="hold">
                                          <p:stCondLst>
                                            <p:cond delay="0"/>
                                          </p:stCondLst>
                                        </p:cTn>
                                        <p:tgtEl>
                                          <p:spTgt spid="66"/>
                                        </p:tgtEl>
                                        <p:attrNameLst>
                                          <p:attrName>style.visibility</p:attrName>
                                        </p:attrNameLst>
                                      </p:cBhvr>
                                      <p:to>
                                        <p:strVal val="visible"/>
                                      </p:to>
                                    </p:set>
                                    <p:animEffect transition="in" filter="fade">
                                      <p:cBhvr>
                                        <p:cTn id="253" dur="500"/>
                                        <p:tgtEl>
                                          <p:spTgt spid="66"/>
                                        </p:tgtEl>
                                      </p:cBhvr>
                                    </p:animEffect>
                                  </p:childTnLst>
                                </p:cTn>
                              </p:par>
                            </p:childTnLst>
                          </p:cTn>
                        </p:par>
                      </p:childTnLst>
                    </p:cTn>
                  </p:par>
                  <p:par>
                    <p:cTn id="254" fill="hold">
                      <p:stCondLst>
                        <p:cond delay="indefinite"/>
                      </p:stCondLst>
                      <p:childTnLst>
                        <p:par>
                          <p:cTn id="255" fill="hold">
                            <p:stCondLst>
                              <p:cond delay="0"/>
                            </p:stCondLst>
                            <p:childTnLst>
                              <p:par>
                                <p:cTn id="256" presetID="10" presetClass="entr" presetSubtype="0" fill="hold" grpId="0" nodeType="clickEffect">
                                  <p:stCondLst>
                                    <p:cond delay="0"/>
                                  </p:stCondLst>
                                  <p:childTnLst>
                                    <p:set>
                                      <p:cBhvr>
                                        <p:cTn id="257" dur="1" fill="hold">
                                          <p:stCondLst>
                                            <p:cond delay="0"/>
                                          </p:stCondLst>
                                        </p:cTn>
                                        <p:tgtEl>
                                          <p:spTgt spid="65"/>
                                        </p:tgtEl>
                                        <p:attrNameLst>
                                          <p:attrName>style.visibility</p:attrName>
                                        </p:attrNameLst>
                                      </p:cBhvr>
                                      <p:to>
                                        <p:strVal val="visible"/>
                                      </p:to>
                                    </p:set>
                                    <p:animEffect transition="in" filter="fade">
                                      <p:cBhvr>
                                        <p:cTn id="258" dur="500"/>
                                        <p:tgtEl>
                                          <p:spTgt spid="65"/>
                                        </p:tgtEl>
                                      </p:cBhvr>
                                    </p:animEffec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grpId="0" nodeType="clickEffect">
                                  <p:stCondLst>
                                    <p:cond delay="0"/>
                                  </p:stCondLst>
                                  <p:childTnLst>
                                    <p:set>
                                      <p:cBhvr>
                                        <p:cTn id="262" dur="1" fill="hold">
                                          <p:stCondLst>
                                            <p:cond delay="0"/>
                                          </p:stCondLst>
                                        </p:cTn>
                                        <p:tgtEl>
                                          <p:spTgt spid="67"/>
                                        </p:tgtEl>
                                        <p:attrNameLst>
                                          <p:attrName>style.visibility</p:attrName>
                                        </p:attrNameLst>
                                      </p:cBhvr>
                                      <p:to>
                                        <p:strVal val="visible"/>
                                      </p:to>
                                    </p:set>
                                    <p:animEffect transition="in" filter="fade">
                                      <p:cBhvr>
                                        <p:cTn id="263" dur="500"/>
                                        <p:tgtEl>
                                          <p:spTgt spid="67"/>
                                        </p:tgtEl>
                                      </p:cBhvr>
                                    </p:animEffect>
                                  </p:childTnLst>
                                </p:cTn>
                              </p:par>
                            </p:childTnLst>
                          </p:cTn>
                        </p:par>
                      </p:childTnLst>
                    </p:cTn>
                  </p:par>
                  <p:par>
                    <p:cTn id="264" fill="hold">
                      <p:stCondLst>
                        <p:cond delay="indefinite"/>
                      </p:stCondLst>
                      <p:childTnLst>
                        <p:par>
                          <p:cTn id="265" fill="hold">
                            <p:stCondLst>
                              <p:cond delay="0"/>
                            </p:stCondLst>
                            <p:childTnLst>
                              <p:par>
                                <p:cTn id="266" presetID="35" presetClass="emph" presetSubtype="0" fill="hold" grpId="1" nodeType="clickEffect">
                                  <p:stCondLst>
                                    <p:cond delay="0"/>
                                  </p:stCondLst>
                                  <p:childTnLst>
                                    <p:anim calcmode="discrete" valueType="str">
                                      <p:cBhvr>
                                        <p:cTn id="267" dur="1000" fill="hold"/>
                                        <p:tgtEl>
                                          <p:spTgt spid="53"/>
                                        </p:tgtEl>
                                        <p:attrNameLst>
                                          <p:attrName>style.visibility</p:attrName>
                                        </p:attrNameLst>
                                      </p:cBhvr>
                                      <p:tavLst>
                                        <p:tav tm="0">
                                          <p:val>
                                            <p:strVal val="hidden"/>
                                          </p:val>
                                        </p:tav>
                                        <p:tav tm="50000">
                                          <p:val>
                                            <p:strVal val="visible"/>
                                          </p:val>
                                        </p:tav>
                                      </p:tavLst>
                                    </p:anim>
                                  </p:childTnLst>
                                </p:cTn>
                              </p:par>
                            </p:childTnLst>
                          </p:cTn>
                        </p:par>
                        <p:par>
                          <p:cTn id="268" fill="hold">
                            <p:stCondLst>
                              <p:cond delay="1000"/>
                            </p:stCondLst>
                            <p:childTnLst>
                              <p:par>
                                <p:cTn id="269" presetID="35" presetClass="emph" presetSubtype="0" fill="hold" grpId="1" nodeType="afterEffect">
                                  <p:stCondLst>
                                    <p:cond delay="0"/>
                                  </p:stCondLst>
                                  <p:childTnLst>
                                    <p:anim calcmode="discrete" valueType="str">
                                      <p:cBhvr>
                                        <p:cTn id="270" dur="1000" fill="hold"/>
                                        <p:tgtEl>
                                          <p:spTgt spid="61"/>
                                        </p:tgtEl>
                                        <p:attrNameLst>
                                          <p:attrName>style.visibility</p:attrName>
                                        </p:attrNameLst>
                                      </p:cBhvr>
                                      <p:tavLst>
                                        <p:tav tm="0">
                                          <p:val>
                                            <p:strVal val="hidden"/>
                                          </p:val>
                                        </p:tav>
                                        <p:tav tm="50000">
                                          <p:val>
                                            <p:strVal val="visible"/>
                                          </p:val>
                                        </p:tav>
                                      </p:tavLst>
                                    </p:anim>
                                  </p:childTnLst>
                                </p:cTn>
                              </p:par>
                            </p:childTnLst>
                          </p:cTn>
                        </p:par>
                      </p:childTnLst>
                    </p:cTn>
                  </p:par>
                  <p:par>
                    <p:cTn id="271" fill="hold">
                      <p:stCondLst>
                        <p:cond delay="indefinite"/>
                      </p:stCondLst>
                      <p:childTnLst>
                        <p:par>
                          <p:cTn id="272" fill="hold">
                            <p:stCondLst>
                              <p:cond delay="0"/>
                            </p:stCondLst>
                            <p:childTnLst>
                              <p:par>
                                <p:cTn id="273" presetID="10" presetClass="entr" presetSubtype="0" fill="hold" grpId="0" nodeType="clickEffect">
                                  <p:stCondLst>
                                    <p:cond delay="0"/>
                                  </p:stCondLst>
                                  <p:childTnLst>
                                    <p:set>
                                      <p:cBhvr>
                                        <p:cTn id="274" dur="1" fill="hold">
                                          <p:stCondLst>
                                            <p:cond delay="0"/>
                                          </p:stCondLst>
                                        </p:cTn>
                                        <p:tgtEl>
                                          <p:spTgt spid="72"/>
                                        </p:tgtEl>
                                        <p:attrNameLst>
                                          <p:attrName>style.visibility</p:attrName>
                                        </p:attrNameLst>
                                      </p:cBhvr>
                                      <p:to>
                                        <p:strVal val="visible"/>
                                      </p:to>
                                    </p:set>
                                    <p:animEffect transition="in" filter="fade">
                                      <p:cBhvr>
                                        <p:cTn id="275" dur="500"/>
                                        <p:tgtEl>
                                          <p:spTgt spid="72"/>
                                        </p:tgtEl>
                                      </p:cBhvr>
                                    </p:animEffect>
                                  </p:childTnLst>
                                </p:cTn>
                              </p:par>
                            </p:childTnLst>
                          </p:cTn>
                        </p:par>
                      </p:childTnLst>
                    </p:cTn>
                  </p:par>
                  <p:par>
                    <p:cTn id="276" fill="hold">
                      <p:stCondLst>
                        <p:cond delay="indefinite"/>
                      </p:stCondLst>
                      <p:childTnLst>
                        <p:par>
                          <p:cTn id="277" fill="hold">
                            <p:stCondLst>
                              <p:cond delay="0"/>
                            </p:stCondLst>
                            <p:childTnLst>
                              <p:par>
                                <p:cTn id="278" presetID="35" presetClass="emph" presetSubtype="0" fill="hold" grpId="1" nodeType="clickEffect">
                                  <p:stCondLst>
                                    <p:cond delay="0"/>
                                  </p:stCondLst>
                                  <p:childTnLst>
                                    <p:anim calcmode="discrete" valueType="str">
                                      <p:cBhvr>
                                        <p:cTn id="279" dur="1000" fill="hold"/>
                                        <p:tgtEl>
                                          <p:spTgt spid="54"/>
                                        </p:tgtEl>
                                        <p:attrNameLst>
                                          <p:attrName>style.visibility</p:attrName>
                                        </p:attrNameLst>
                                      </p:cBhvr>
                                      <p:tavLst>
                                        <p:tav tm="0">
                                          <p:val>
                                            <p:strVal val="hidden"/>
                                          </p:val>
                                        </p:tav>
                                        <p:tav tm="50000">
                                          <p:val>
                                            <p:strVal val="visible"/>
                                          </p:val>
                                        </p:tav>
                                      </p:tavLst>
                                    </p:anim>
                                  </p:childTnLst>
                                </p:cTn>
                              </p:par>
                            </p:childTnLst>
                          </p:cTn>
                        </p:par>
                        <p:par>
                          <p:cTn id="280" fill="hold">
                            <p:stCondLst>
                              <p:cond delay="1000"/>
                            </p:stCondLst>
                            <p:childTnLst>
                              <p:par>
                                <p:cTn id="281" presetID="35" presetClass="emph" presetSubtype="0" fill="hold" grpId="1" nodeType="afterEffect">
                                  <p:stCondLst>
                                    <p:cond delay="0"/>
                                  </p:stCondLst>
                                  <p:childTnLst>
                                    <p:anim calcmode="discrete" valueType="str">
                                      <p:cBhvr>
                                        <p:cTn id="282" dur="1000" fill="hold"/>
                                        <p:tgtEl>
                                          <p:spTgt spid="62"/>
                                        </p:tgtEl>
                                        <p:attrNameLst>
                                          <p:attrName>style.visibility</p:attrName>
                                        </p:attrNameLst>
                                      </p:cBhvr>
                                      <p:tavLst>
                                        <p:tav tm="0">
                                          <p:val>
                                            <p:strVal val="hidden"/>
                                          </p:val>
                                        </p:tav>
                                        <p:tav tm="50000">
                                          <p:val>
                                            <p:strVal val="visible"/>
                                          </p:val>
                                        </p:tav>
                                      </p:tavLst>
                                    </p:anim>
                                  </p:childTnLst>
                                </p:cTn>
                              </p:par>
                            </p:childTnLst>
                          </p:cTn>
                        </p:par>
                      </p:childTnLst>
                    </p:cTn>
                  </p:par>
                  <p:par>
                    <p:cTn id="283" fill="hold">
                      <p:stCondLst>
                        <p:cond delay="indefinite"/>
                      </p:stCondLst>
                      <p:childTnLst>
                        <p:par>
                          <p:cTn id="284" fill="hold">
                            <p:stCondLst>
                              <p:cond delay="0"/>
                            </p:stCondLst>
                            <p:childTnLst>
                              <p:par>
                                <p:cTn id="285" presetID="10" presetClass="entr" presetSubtype="0" fill="hold" grpId="0" nodeType="clickEffect">
                                  <p:stCondLst>
                                    <p:cond delay="0"/>
                                  </p:stCondLst>
                                  <p:childTnLst>
                                    <p:set>
                                      <p:cBhvr>
                                        <p:cTn id="286" dur="1" fill="hold">
                                          <p:stCondLst>
                                            <p:cond delay="0"/>
                                          </p:stCondLst>
                                        </p:cTn>
                                        <p:tgtEl>
                                          <p:spTgt spid="73"/>
                                        </p:tgtEl>
                                        <p:attrNameLst>
                                          <p:attrName>style.visibility</p:attrName>
                                        </p:attrNameLst>
                                      </p:cBhvr>
                                      <p:to>
                                        <p:strVal val="visible"/>
                                      </p:to>
                                    </p:set>
                                    <p:animEffect transition="in" filter="fade">
                                      <p:cBhvr>
                                        <p:cTn id="287" dur="500"/>
                                        <p:tgtEl>
                                          <p:spTgt spid="73"/>
                                        </p:tgtEl>
                                      </p:cBhvr>
                                    </p:animEffect>
                                  </p:childTnLst>
                                </p:cTn>
                              </p:par>
                            </p:childTnLst>
                          </p:cTn>
                        </p:par>
                      </p:childTnLst>
                    </p:cTn>
                  </p:par>
                  <p:par>
                    <p:cTn id="288" fill="hold">
                      <p:stCondLst>
                        <p:cond delay="indefinite"/>
                      </p:stCondLst>
                      <p:childTnLst>
                        <p:par>
                          <p:cTn id="289" fill="hold">
                            <p:stCondLst>
                              <p:cond delay="0"/>
                            </p:stCondLst>
                            <p:childTnLst>
                              <p:par>
                                <p:cTn id="290" presetID="10" presetClass="entr" presetSubtype="0" fill="hold" grpId="0" nodeType="clickEffect">
                                  <p:stCondLst>
                                    <p:cond delay="0"/>
                                  </p:stCondLst>
                                  <p:childTnLst>
                                    <p:set>
                                      <p:cBhvr>
                                        <p:cTn id="291" dur="1" fill="hold">
                                          <p:stCondLst>
                                            <p:cond delay="0"/>
                                          </p:stCondLst>
                                        </p:cTn>
                                        <p:tgtEl>
                                          <p:spTgt spid="74"/>
                                        </p:tgtEl>
                                        <p:attrNameLst>
                                          <p:attrName>style.visibility</p:attrName>
                                        </p:attrNameLst>
                                      </p:cBhvr>
                                      <p:to>
                                        <p:strVal val="visible"/>
                                      </p:to>
                                    </p:set>
                                    <p:animEffect transition="in" filter="fade">
                                      <p:cBhvr>
                                        <p:cTn id="292" dur="500"/>
                                        <p:tgtEl>
                                          <p:spTgt spid="74"/>
                                        </p:tgtEl>
                                      </p:cBhvr>
                                    </p:animEffect>
                                  </p:childTnLst>
                                </p:cTn>
                              </p:par>
                            </p:childTnLst>
                          </p:cTn>
                        </p:par>
                      </p:childTnLst>
                    </p:cTn>
                  </p:par>
                  <p:par>
                    <p:cTn id="293" fill="hold">
                      <p:stCondLst>
                        <p:cond delay="indefinite"/>
                      </p:stCondLst>
                      <p:childTnLst>
                        <p:par>
                          <p:cTn id="294" fill="hold">
                            <p:stCondLst>
                              <p:cond delay="0"/>
                            </p:stCondLst>
                            <p:childTnLst>
                              <p:par>
                                <p:cTn id="295" presetID="10" presetClass="entr" presetSubtype="0" fill="hold" grpId="0" nodeType="clickEffect">
                                  <p:stCondLst>
                                    <p:cond delay="0"/>
                                  </p:stCondLst>
                                  <p:childTnLst>
                                    <p:set>
                                      <p:cBhvr>
                                        <p:cTn id="296" dur="1" fill="hold">
                                          <p:stCondLst>
                                            <p:cond delay="0"/>
                                          </p:stCondLst>
                                        </p:cTn>
                                        <p:tgtEl>
                                          <p:spTgt spid="75"/>
                                        </p:tgtEl>
                                        <p:attrNameLst>
                                          <p:attrName>style.visibility</p:attrName>
                                        </p:attrNameLst>
                                      </p:cBhvr>
                                      <p:to>
                                        <p:strVal val="visible"/>
                                      </p:to>
                                    </p:set>
                                    <p:animEffect transition="in" filter="fade">
                                      <p:cBhvr>
                                        <p:cTn id="297" dur="500"/>
                                        <p:tgtEl>
                                          <p:spTgt spid="75"/>
                                        </p:tgtEl>
                                      </p:cBhvr>
                                    </p:animEffect>
                                  </p:childTnLst>
                                </p:cTn>
                              </p:par>
                            </p:childTnLst>
                          </p:cTn>
                        </p:par>
                      </p:childTnLst>
                    </p:cTn>
                  </p:par>
                  <p:par>
                    <p:cTn id="298" fill="hold">
                      <p:stCondLst>
                        <p:cond delay="indefinite"/>
                      </p:stCondLst>
                      <p:childTnLst>
                        <p:par>
                          <p:cTn id="299" fill="hold">
                            <p:stCondLst>
                              <p:cond delay="0"/>
                            </p:stCondLst>
                            <p:childTnLst>
                              <p:par>
                                <p:cTn id="300" presetID="10" presetClass="entr" presetSubtype="0" fill="hold" grpId="0" nodeType="clickEffect">
                                  <p:stCondLst>
                                    <p:cond delay="0"/>
                                  </p:stCondLst>
                                  <p:childTnLst>
                                    <p:set>
                                      <p:cBhvr>
                                        <p:cTn id="301" dur="1" fill="hold">
                                          <p:stCondLst>
                                            <p:cond delay="0"/>
                                          </p:stCondLst>
                                        </p:cTn>
                                        <p:tgtEl>
                                          <p:spTgt spid="76"/>
                                        </p:tgtEl>
                                        <p:attrNameLst>
                                          <p:attrName>style.visibility</p:attrName>
                                        </p:attrNameLst>
                                      </p:cBhvr>
                                      <p:to>
                                        <p:strVal val="visible"/>
                                      </p:to>
                                    </p:set>
                                    <p:animEffect transition="in" filter="fade">
                                      <p:cBhvr>
                                        <p:cTn id="302" dur="500"/>
                                        <p:tgtEl>
                                          <p:spTgt spid="76"/>
                                        </p:tgtEl>
                                      </p:cBhvr>
                                    </p:animEffect>
                                  </p:childTnLst>
                                </p:cTn>
                              </p:par>
                            </p:childTnLst>
                          </p:cTn>
                        </p:par>
                      </p:childTnLst>
                    </p:cTn>
                  </p:par>
                  <p:par>
                    <p:cTn id="303" fill="hold">
                      <p:stCondLst>
                        <p:cond delay="indefinite"/>
                      </p:stCondLst>
                      <p:childTnLst>
                        <p:par>
                          <p:cTn id="304" fill="hold">
                            <p:stCondLst>
                              <p:cond delay="0"/>
                            </p:stCondLst>
                            <p:childTnLst>
                              <p:par>
                                <p:cTn id="305" presetID="10" presetClass="entr" presetSubtype="0" fill="hold" nodeType="clickEffect">
                                  <p:stCondLst>
                                    <p:cond delay="0"/>
                                  </p:stCondLst>
                                  <p:childTnLst>
                                    <p:set>
                                      <p:cBhvr>
                                        <p:cTn id="306" dur="1" fill="hold">
                                          <p:stCondLst>
                                            <p:cond delay="0"/>
                                          </p:stCondLst>
                                        </p:cTn>
                                        <p:tgtEl>
                                          <p:spTgt spid="136">
                                            <p:txEl>
                                              <p:pRg st="2" end="2"/>
                                            </p:txEl>
                                          </p:spTgt>
                                        </p:tgtEl>
                                        <p:attrNameLst>
                                          <p:attrName>style.visibility</p:attrName>
                                        </p:attrNameLst>
                                      </p:cBhvr>
                                      <p:to>
                                        <p:strVal val="visible"/>
                                      </p:to>
                                    </p:set>
                                    <p:animEffect transition="in" filter="fade">
                                      <p:cBhvr>
                                        <p:cTn id="307" dur="500"/>
                                        <p:tgtEl>
                                          <p:spTgt spid="1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P spid="16" grpId="0"/>
      <p:bldP spid="17" grpId="0"/>
      <p:bldP spid="17" grpId="1"/>
      <p:bldP spid="18" grpId="0"/>
      <p:bldP spid="18" grpId="1"/>
      <p:bldP spid="19" grpId="0"/>
      <p:bldP spid="20" grpId="0"/>
      <p:bldP spid="21" grpId="0"/>
      <p:bldP spid="22" grpId="0"/>
      <p:bldP spid="23" grpId="0"/>
      <p:bldP spid="25" grpId="0"/>
      <p:bldP spid="5" grpId="0"/>
      <p:bldP spid="5" grpId="1"/>
      <p:bldP spid="10" grpId="0"/>
      <p:bldP spid="12" grpId="0"/>
      <p:bldP spid="24" grpId="0"/>
      <p:bldP spid="26" grpId="0"/>
      <p:bldP spid="26" grpId="1"/>
      <p:bldP spid="27" grpId="0"/>
      <p:bldP spid="28" grpId="0"/>
      <p:bldP spid="29" grpId="0"/>
      <p:bldP spid="30" grpId="0"/>
      <p:bldP spid="31" grpId="0"/>
      <p:bldP spid="11" grpId="0"/>
      <p:bldP spid="13" grpId="0"/>
      <p:bldP spid="36" grpId="0"/>
      <p:bldP spid="43" grpId="0"/>
      <p:bldP spid="44" grpId="0"/>
      <p:bldP spid="44" grpId="1"/>
      <p:bldP spid="45" grpId="0"/>
      <p:bldP spid="45" grpId="1"/>
      <p:bldP spid="46" grpId="0"/>
      <p:bldP spid="47" grpId="0"/>
      <p:bldP spid="48" grpId="0"/>
      <p:bldP spid="49" grpId="0"/>
      <p:bldP spid="50" grpId="0"/>
      <p:bldP spid="53" grpId="0"/>
      <p:bldP spid="53" grpId="1"/>
      <p:bldP spid="54" grpId="0"/>
      <p:bldP spid="54" grpId="1"/>
      <p:bldP spid="55" grpId="0"/>
      <p:bldP spid="56" grpId="0"/>
      <p:bldP spid="58" grpId="0"/>
      <p:bldP spid="60" grpId="0"/>
      <p:bldP spid="61" grpId="0"/>
      <p:bldP spid="61" grpId="1"/>
      <p:bldP spid="62" grpId="0"/>
      <p:bldP spid="62" grpId="1"/>
      <p:bldP spid="63" grpId="0"/>
      <p:bldP spid="64" grpId="0"/>
      <p:bldP spid="65" grpId="0"/>
      <p:bldP spid="66" grpId="0"/>
      <p:bldP spid="67" grpId="0"/>
      <p:bldP spid="72" grpId="0"/>
      <p:bldP spid="73" grpId="0"/>
      <p:bldP spid="74" grpId="0"/>
      <p:bldP spid="75" grpId="0"/>
      <p:bldP spid="7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50838-829A-D1DC-5130-9E3B8EFF2C51}"/>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F168799-43A6-B6B4-C6A0-108B6A32E9CA}"/>
              </a:ext>
            </a:extLst>
          </p:cNvPr>
          <p:cNvCxnSpPr>
            <a:cxnSpLocks/>
          </p:cNvCxnSpPr>
          <p:nvPr/>
        </p:nvCxnSpPr>
        <p:spPr>
          <a:xfrm>
            <a:off x="40952" y="1714816"/>
            <a:ext cx="640080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8235DA-BC32-33CA-2477-1F74F81BA706}"/>
              </a:ext>
            </a:extLst>
          </p:cNvPr>
          <p:cNvSpPr txBox="1"/>
          <p:nvPr/>
        </p:nvSpPr>
        <p:spPr>
          <a:xfrm>
            <a:off x="755846" y="1755557"/>
            <a:ext cx="857927" cy="461665"/>
          </a:xfrm>
          <a:prstGeom prst="rect">
            <a:avLst/>
          </a:prstGeom>
          <a:noFill/>
        </p:spPr>
        <p:txBody>
          <a:bodyPr wrap="none" rtlCol="0">
            <a:spAutoFit/>
          </a:bodyPr>
          <a:lstStyle/>
          <a:p>
            <a:pPr algn="ctr"/>
            <a:r>
              <a:rPr lang="en-US" sz="2400" b="1" dirty="0"/>
              <a:t>Basis</a:t>
            </a:r>
            <a:endParaRPr lang="en-US" b="1" dirty="0"/>
          </a:p>
        </p:txBody>
      </p:sp>
      <p:cxnSp>
        <p:nvCxnSpPr>
          <p:cNvPr id="9" name="Straight Connector 8">
            <a:extLst>
              <a:ext uri="{FF2B5EF4-FFF2-40B4-BE49-F238E27FC236}">
                <a16:creationId xmlns:a16="http://schemas.microsoft.com/office/drawing/2014/main" id="{B80F7A41-91F3-E717-53A8-BEE409DB9C02}"/>
              </a:ext>
            </a:extLst>
          </p:cNvPr>
          <p:cNvCxnSpPr>
            <a:cxnSpLocks/>
          </p:cNvCxnSpPr>
          <p:nvPr/>
        </p:nvCxnSpPr>
        <p:spPr>
          <a:xfrm>
            <a:off x="40952" y="2248011"/>
            <a:ext cx="640080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35715A-00EA-D4DE-B0F3-42E11EA257B4}"/>
                  </a:ext>
                </a:extLst>
              </p:cNvPr>
              <p:cNvSpPr txBox="1"/>
              <p:nvPr/>
            </p:nvSpPr>
            <p:spPr>
              <a:xfrm>
                <a:off x="905663" y="2307465"/>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14" name="TextBox 13">
                <a:extLst>
                  <a:ext uri="{FF2B5EF4-FFF2-40B4-BE49-F238E27FC236}">
                    <a16:creationId xmlns:a16="http://schemas.microsoft.com/office/drawing/2014/main" id="{F235715A-00EA-D4DE-B0F3-42E11EA257B4}"/>
                  </a:ext>
                </a:extLst>
              </p:cNvPr>
              <p:cNvSpPr txBox="1">
                <a:spLocks noRot="1" noChangeAspect="1" noMove="1" noResize="1" noEditPoints="1" noAdjustHandles="1" noChangeArrowheads="1" noChangeShapeType="1" noTextEdit="1"/>
              </p:cNvSpPr>
              <p:nvPr/>
            </p:nvSpPr>
            <p:spPr>
              <a:xfrm>
                <a:off x="905663" y="2307465"/>
                <a:ext cx="558293" cy="461665"/>
              </a:xfrm>
              <a:prstGeom prst="rect">
                <a:avLst/>
              </a:prstGeom>
              <a:blipFill>
                <a:blip r:embed="rId2"/>
                <a:stretch>
                  <a:fillRect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6A5FB0A-245D-E259-2069-C08143873526}"/>
                  </a:ext>
                </a:extLst>
              </p:cNvPr>
              <p:cNvSpPr txBox="1"/>
              <p:nvPr/>
            </p:nvSpPr>
            <p:spPr>
              <a:xfrm>
                <a:off x="910920" y="2874245"/>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15" name="TextBox 14">
                <a:extLst>
                  <a:ext uri="{FF2B5EF4-FFF2-40B4-BE49-F238E27FC236}">
                    <a16:creationId xmlns:a16="http://schemas.microsoft.com/office/drawing/2014/main" id="{36A5FB0A-245D-E259-2069-C08143873526}"/>
                  </a:ext>
                </a:extLst>
              </p:cNvPr>
              <p:cNvSpPr txBox="1">
                <a:spLocks noRot="1" noChangeAspect="1" noMove="1" noResize="1" noEditPoints="1" noAdjustHandles="1" noChangeArrowheads="1" noChangeShapeType="1" noTextEdit="1"/>
              </p:cNvSpPr>
              <p:nvPr/>
            </p:nvSpPr>
            <p:spPr>
              <a:xfrm>
                <a:off x="910920" y="2874245"/>
                <a:ext cx="547779" cy="461665"/>
              </a:xfrm>
              <a:prstGeom prst="rect">
                <a:avLst/>
              </a:prstGeom>
              <a:blipFill>
                <a:blip r:embed="rId3"/>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4855387-1BE0-ABF8-31F0-2853652928E9}"/>
                  </a:ext>
                </a:extLst>
              </p:cNvPr>
              <p:cNvSpPr txBox="1"/>
              <p:nvPr/>
            </p:nvSpPr>
            <p:spPr>
              <a:xfrm>
                <a:off x="102261" y="1724947"/>
                <a:ext cx="622222"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𝑩</m:t>
                          </m:r>
                        </m:sub>
                      </m:sSub>
                    </m:oMath>
                  </m:oMathPara>
                </a14:m>
                <a:endParaRPr lang="en-US" b="1" dirty="0"/>
              </a:p>
            </p:txBody>
          </p:sp>
        </mc:Choice>
        <mc:Fallback xmlns="">
          <p:sp>
            <p:nvSpPr>
              <p:cNvPr id="16" name="TextBox 15">
                <a:extLst>
                  <a:ext uri="{FF2B5EF4-FFF2-40B4-BE49-F238E27FC236}">
                    <a16:creationId xmlns:a16="http://schemas.microsoft.com/office/drawing/2014/main" id="{14855387-1BE0-ABF8-31F0-2853652928E9}"/>
                  </a:ext>
                </a:extLst>
              </p:cNvPr>
              <p:cNvSpPr txBox="1">
                <a:spLocks noRot="1" noChangeAspect="1" noMove="1" noResize="1" noEditPoints="1" noAdjustHandles="1" noChangeArrowheads="1" noChangeShapeType="1" noTextEdit="1"/>
              </p:cNvSpPr>
              <p:nvPr/>
            </p:nvSpPr>
            <p:spPr>
              <a:xfrm>
                <a:off x="102261" y="1724947"/>
                <a:ext cx="622222" cy="461665"/>
              </a:xfrm>
              <a:prstGeom prst="rect">
                <a:avLst/>
              </a:prstGeom>
              <a:blipFill>
                <a:blip r:embed="rId4"/>
                <a:stretch>
                  <a:fillRect l="-1961"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8F2F6CC-7674-B91A-84D6-A5FBE0AFB8EE}"/>
                  </a:ext>
                </a:extLst>
              </p:cNvPr>
              <p:cNvSpPr txBox="1"/>
              <p:nvPr/>
            </p:nvSpPr>
            <p:spPr>
              <a:xfrm>
                <a:off x="200814" y="235610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5</m:t>
                      </m:r>
                    </m:oMath>
                  </m:oMathPara>
                </a14:m>
                <a:endParaRPr lang="en-IN" sz="2400" dirty="0"/>
              </a:p>
            </p:txBody>
          </p:sp>
        </mc:Choice>
        <mc:Fallback xmlns="">
          <p:sp>
            <p:nvSpPr>
              <p:cNvPr id="17" name="TextBox 16">
                <a:extLst>
                  <a:ext uri="{FF2B5EF4-FFF2-40B4-BE49-F238E27FC236}">
                    <a16:creationId xmlns:a16="http://schemas.microsoft.com/office/drawing/2014/main" id="{98F2F6CC-7674-B91A-84D6-A5FBE0AFB8EE}"/>
                  </a:ext>
                </a:extLst>
              </p:cNvPr>
              <p:cNvSpPr txBox="1">
                <a:spLocks noRot="1" noChangeAspect="1" noMove="1" noResize="1" noEditPoints="1" noAdjustHandles="1" noChangeArrowheads="1" noChangeShapeType="1" noTextEdit="1"/>
              </p:cNvSpPr>
              <p:nvPr/>
            </p:nvSpPr>
            <p:spPr>
              <a:xfrm>
                <a:off x="200814" y="2356105"/>
                <a:ext cx="425116" cy="461665"/>
              </a:xfrm>
              <a:prstGeom prst="rect">
                <a:avLst/>
              </a:prstGeom>
              <a:blipFill>
                <a:blip r:embed="rId5"/>
                <a:stretch>
                  <a:fillRect l="-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D57599-3340-3EFA-3A28-4E4727BEF98E}"/>
                  </a:ext>
                </a:extLst>
              </p:cNvPr>
              <p:cNvSpPr txBox="1"/>
              <p:nvPr/>
            </p:nvSpPr>
            <p:spPr>
              <a:xfrm>
                <a:off x="200814" y="287424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8" name="TextBox 17">
                <a:extLst>
                  <a:ext uri="{FF2B5EF4-FFF2-40B4-BE49-F238E27FC236}">
                    <a16:creationId xmlns:a16="http://schemas.microsoft.com/office/drawing/2014/main" id="{7AD57599-3340-3EFA-3A28-4E4727BEF98E}"/>
                  </a:ext>
                </a:extLst>
              </p:cNvPr>
              <p:cNvSpPr txBox="1">
                <a:spLocks noRot="1" noChangeAspect="1" noMove="1" noResize="1" noEditPoints="1" noAdjustHandles="1" noChangeArrowheads="1" noChangeShapeType="1" noTextEdit="1"/>
              </p:cNvSpPr>
              <p:nvPr/>
            </p:nvSpPr>
            <p:spPr>
              <a:xfrm>
                <a:off x="200814" y="2874245"/>
                <a:ext cx="425116" cy="461665"/>
              </a:xfrm>
              <a:prstGeom prst="rect">
                <a:avLst/>
              </a:prstGeom>
              <a:blipFill>
                <a:blip r:embed="rId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20FD3C-1783-0C5C-5749-27B68D224541}"/>
                  </a:ext>
                </a:extLst>
              </p:cNvPr>
              <p:cNvSpPr txBox="1"/>
              <p:nvPr/>
            </p:nvSpPr>
            <p:spPr>
              <a:xfrm>
                <a:off x="910568" y="1187157"/>
                <a:ext cx="548483"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19" name="TextBox 18">
                <a:extLst>
                  <a:ext uri="{FF2B5EF4-FFF2-40B4-BE49-F238E27FC236}">
                    <a16:creationId xmlns:a16="http://schemas.microsoft.com/office/drawing/2014/main" id="{1A20FD3C-1783-0C5C-5749-27B68D224541}"/>
                  </a:ext>
                </a:extLst>
              </p:cNvPr>
              <p:cNvSpPr txBox="1">
                <a:spLocks noRot="1" noChangeAspect="1" noMove="1" noResize="1" noEditPoints="1" noAdjustHandles="1" noChangeArrowheads="1" noChangeShapeType="1" noTextEdit="1"/>
              </p:cNvSpPr>
              <p:nvPr/>
            </p:nvSpPr>
            <p:spPr>
              <a:xfrm>
                <a:off x="910568" y="1187157"/>
                <a:ext cx="548483" cy="496674"/>
              </a:xfrm>
              <a:prstGeom prst="rect">
                <a:avLst/>
              </a:prstGeom>
              <a:blipFill>
                <a:blip r:embed="rId7"/>
                <a:stretch>
                  <a:fillRect l="-2222"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7C4EAE6-648E-FE8D-9DF0-69EA65D72744}"/>
                  </a:ext>
                </a:extLst>
              </p:cNvPr>
              <p:cNvSpPr txBox="1"/>
              <p:nvPr/>
            </p:nvSpPr>
            <p:spPr>
              <a:xfrm>
                <a:off x="1788101" y="1724947"/>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20" name="TextBox 19">
                <a:extLst>
                  <a:ext uri="{FF2B5EF4-FFF2-40B4-BE49-F238E27FC236}">
                    <a16:creationId xmlns:a16="http://schemas.microsoft.com/office/drawing/2014/main" id="{77C4EAE6-648E-FE8D-9DF0-69EA65D72744}"/>
                  </a:ext>
                </a:extLst>
              </p:cNvPr>
              <p:cNvSpPr txBox="1">
                <a:spLocks noRot="1" noChangeAspect="1" noMove="1" noResize="1" noEditPoints="1" noAdjustHandles="1" noChangeArrowheads="1" noChangeShapeType="1" noTextEdit="1"/>
              </p:cNvSpPr>
              <p:nvPr/>
            </p:nvSpPr>
            <p:spPr>
              <a:xfrm>
                <a:off x="1788101" y="1724947"/>
                <a:ext cx="551177" cy="461665"/>
              </a:xfrm>
              <a:prstGeom prst="rect">
                <a:avLst/>
              </a:prstGeom>
              <a:blipFill>
                <a:blip r:embed="rId8"/>
                <a:stretch>
                  <a:fillRect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411873E-0018-216F-3BF9-C433BD7777D6}"/>
                  </a:ext>
                </a:extLst>
              </p:cNvPr>
              <p:cNvSpPr txBox="1"/>
              <p:nvPr/>
            </p:nvSpPr>
            <p:spPr>
              <a:xfrm>
                <a:off x="2620433" y="1727692"/>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21" name="TextBox 20">
                <a:extLst>
                  <a:ext uri="{FF2B5EF4-FFF2-40B4-BE49-F238E27FC236}">
                    <a16:creationId xmlns:a16="http://schemas.microsoft.com/office/drawing/2014/main" id="{5411873E-0018-216F-3BF9-C433BD7777D6}"/>
                  </a:ext>
                </a:extLst>
              </p:cNvPr>
              <p:cNvSpPr txBox="1">
                <a:spLocks noRot="1" noChangeAspect="1" noMove="1" noResize="1" noEditPoints="1" noAdjustHandles="1" noChangeArrowheads="1" noChangeShapeType="1" noTextEdit="1"/>
              </p:cNvSpPr>
              <p:nvPr/>
            </p:nvSpPr>
            <p:spPr>
              <a:xfrm>
                <a:off x="2620433" y="1727692"/>
                <a:ext cx="558293" cy="461665"/>
              </a:xfrm>
              <a:prstGeom prst="rect">
                <a:avLst/>
              </a:prstGeom>
              <a:blipFill>
                <a:blip r:embed="rId9"/>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B5355D5-6F3C-633E-897F-62CCBBBB56DB}"/>
                  </a:ext>
                </a:extLst>
              </p:cNvPr>
              <p:cNvSpPr txBox="1"/>
              <p:nvPr/>
            </p:nvSpPr>
            <p:spPr>
              <a:xfrm>
                <a:off x="3459881" y="1724947"/>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22" name="TextBox 21">
                <a:extLst>
                  <a:ext uri="{FF2B5EF4-FFF2-40B4-BE49-F238E27FC236}">
                    <a16:creationId xmlns:a16="http://schemas.microsoft.com/office/drawing/2014/main" id="{FB5355D5-6F3C-633E-897F-62CCBBBB56DB}"/>
                  </a:ext>
                </a:extLst>
              </p:cNvPr>
              <p:cNvSpPr txBox="1">
                <a:spLocks noRot="1" noChangeAspect="1" noMove="1" noResize="1" noEditPoints="1" noAdjustHandles="1" noChangeArrowheads="1" noChangeShapeType="1" noTextEdit="1"/>
              </p:cNvSpPr>
              <p:nvPr/>
            </p:nvSpPr>
            <p:spPr>
              <a:xfrm>
                <a:off x="3459881" y="1724947"/>
                <a:ext cx="540661" cy="461665"/>
              </a:xfrm>
              <a:prstGeom prst="rect">
                <a:avLst/>
              </a:prstGeom>
              <a:blipFill>
                <a:blip r:embed="rId10"/>
                <a:stretch>
                  <a:fillRect l="-3409"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A52D656-9C40-C2B1-0694-D7A8D2AC6BE0}"/>
                  </a:ext>
                </a:extLst>
              </p:cNvPr>
              <p:cNvSpPr txBox="1"/>
              <p:nvPr/>
            </p:nvSpPr>
            <p:spPr>
              <a:xfrm>
                <a:off x="4281697" y="1724947"/>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23" name="TextBox 22">
                <a:extLst>
                  <a:ext uri="{FF2B5EF4-FFF2-40B4-BE49-F238E27FC236}">
                    <a16:creationId xmlns:a16="http://schemas.microsoft.com/office/drawing/2014/main" id="{1A52D656-9C40-C2B1-0694-D7A8D2AC6BE0}"/>
                  </a:ext>
                </a:extLst>
              </p:cNvPr>
              <p:cNvSpPr txBox="1">
                <a:spLocks noRot="1" noChangeAspect="1" noMove="1" noResize="1" noEditPoints="1" noAdjustHandles="1" noChangeArrowheads="1" noChangeShapeType="1" noTextEdit="1"/>
              </p:cNvSpPr>
              <p:nvPr/>
            </p:nvSpPr>
            <p:spPr>
              <a:xfrm>
                <a:off x="4281697" y="1724947"/>
                <a:ext cx="547779" cy="461665"/>
              </a:xfrm>
              <a:prstGeom prst="rect">
                <a:avLst/>
              </a:prstGeom>
              <a:blipFill>
                <a:blip r:embed="rId11"/>
                <a:stretch>
                  <a:fillRect l="-2222"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B5F8CC7-518D-0CD2-ABC7-541279B543A0}"/>
                  </a:ext>
                </a:extLst>
              </p:cNvPr>
              <p:cNvSpPr txBox="1"/>
              <p:nvPr/>
            </p:nvSpPr>
            <p:spPr>
              <a:xfrm>
                <a:off x="5994066" y="1750490"/>
                <a:ext cx="442749"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𝒃</m:t>
                      </m:r>
                    </m:oMath>
                  </m:oMathPara>
                </a14:m>
                <a:endParaRPr lang="en-US" b="1" dirty="0"/>
              </a:p>
            </p:txBody>
          </p:sp>
        </mc:Choice>
        <mc:Fallback xmlns="">
          <p:sp>
            <p:nvSpPr>
              <p:cNvPr id="25" name="TextBox 24">
                <a:extLst>
                  <a:ext uri="{FF2B5EF4-FFF2-40B4-BE49-F238E27FC236}">
                    <a16:creationId xmlns:a16="http://schemas.microsoft.com/office/drawing/2014/main" id="{0B5F8CC7-518D-0CD2-ABC7-541279B543A0}"/>
                  </a:ext>
                </a:extLst>
              </p:cNvPr>
              <p:cNvSpPr txBox="1">
                <a:spLocks noRot="1" noChangeAspect="1" noMove="1" noResize="1" noEditPoints="1" noAdjustHandles="1" noChangeArrowheads="1" noChangeShapeType="1" noTextEdit="1"/>
              </p:cNvSpPr>
              <p:nvPr/>
            </p:nvSpPr>
            <p:spPr>
              <a:xfrm>
                <a:off x="5994066" y="1750490"/>
                <a:ext cx="442749" cy="461665"/>
              </a:xfrm>
              <a:prstGeom prst="rect">
                <a:avLst/>
              </a:prstGeom>
              <a:blipFill>
                <a:blip r:embed="rId12"/>
                <a:stretch>
                  <a:fillRect l="-411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5C0F9A7-DF6F-8038-A789-2E326FBECCD9}"/>
                  </a:ext>
                </a:extLst>
              </p:cNvPr>
              <p:cNvSpPr txBox="1"/>
              <p:nvPr/>
            </p:nvSpPr>
            <p:spPr>
              <a:xfrm>
                <a:off x="1851131" y="235610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 name="TextBox 4">
                <a:extLst>
                  <a:ext uri="{FF2B5EF4-FFF2-40B4-BE49-F238E27FC236}">
                    <a16:creationId xmlns:a16="http://schemas.microsoft.com/office/drawing/2014/main" id="{C5C0F9A7-DF6F-8038-A789-2E326FBECCD9}"/>
                  </a:ext>
                </a:extLst>
              </p:cNvPr>
              <p:cNvSpPr txBox="1">
                <a:spLocks noRot="1" noChangeAspect="1" noMove="1" noResize="1" noEditPoints="1" noAdjustHandles="1" noChangeArrowheads="1" noChangeShapeType="1" noTextEdit="1"/>
              </p:cNvSpPr>
              <p:nvPr/>
            </p:nvSpPr>
            <p:spPr>
              <a:xfrm>
                <a:off x="1851131" y="2356105"/>
                <a:ext cx="425116" cy="461665"/>
              </a:xfrm>
              <a:prstGeom prst="rect">
                <a:avLst/>
              </a:prstGeom>
              <a:blipFill>
                <a:blip r:embed="rId13"/>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61F1C87-8B81-7B5F-2678-CD326CFD17D7}"/>
                  </a:ext>
                </a:extLst>
              </p:cNvPr>
              <p:cNvSpPr txBox="1"/>
              <p:nvPr/>
            </p:nvSpPr>
            <p:spPr>
              <a:xfrm>
                <a:off x="2687021" y="235610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10" name="TextBox 9">
                <a:extLst>
                  <a:ext uri="{FF2B5EF4-FFF2-40B4-BE49-F238E27FC236}">
                    <a16:creationId xmlns:a16="http://schemas.microsoft.com/office/drawing/2014/main" id="{461F1C87-8B81-7B5F-2678-CD326CFD17D7}"/>
                  </a:ext>
                </a:extLst>
              </p:cNvPr>
              <p:cNvSpPr txBox="1">
                <a:spLocks noRot="1" noChangeAspect="1" noMove="1" noResize="1" noEditPoints="1" noAdjustHandles="1" noChangeArrowheads="1" noChangeShapeType="1" noTextEdit="1"/>
              </p:cNvSpPr>
              <p:nvPr/>
            </p:nvSpPr>
            <p:spPr>
              <a:xfrm>
                <a:off x="2687021" y="2356105"/>
                <a:ext cx="425116" cy="461665"/>
              </a:xfrm>
              <a:prstGeom prst="rect">
                <a:avLst/>
              </a:prstGeom>
              <a:blipFill>
                <a:blip r:embed="rId1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F0544F8-6344-2812-1DFE-65337DA3CE67}"/>
                  </a:ext>
                </a:extLst>
              </p:cNvPr>
              <p:cNvSpPr txBox="1"/>
              <p:nvPr/>
            </p:nvSpPr>
            <p:spPr>
              <a:xfrm>
                <a:off x="3357353" y="2356105"/>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1/3</m:t>
                      </m:r>
                    </m:oMath>
                  </m:oMathPara>
                </a14:m>
                <a:endParaRPr lang="en-IN" sz="2400" dirty="0"/>
              </a:p>
            </p:txBody>
          </p:sp>
        </mc:Choice>
        <mc:Fallback xmlns="">
          <p:sp>
            <p:nvSpPr>
              <p:cNvPr id="12" name="TextBox 11">
                <a:extLst>
                  <a:ext uri="{FF2B5EF4-FFF2-40B4-BE49-F238E27FC236}">
                    <a16:creationId xmlns:a16="http://schemas.microsoft.com/office/drawing/2014/main" id="{DF0544F8-6344-2812-1DFE-65337DA3CE67}"/>
                  </a:ext>
                </a:extLst>
              </p:cNvPr>
              <p:cNvSpPr txBox="1">
                <a:spLocks noRot="1" noChangeAspect="1" noMove="1" noResize="1" noEditPoints="1" noAdjustHandles="1" noChangeArrowheads="1" noChangeShapeType="1" noTextEdit="1"/>
              </p:cNvSpPr>
              <p:nvPr/>
            </p:nvSpPr>
            <p:spPr>
              <a:xfrm>
                <a:off x="3357353" y="2356105"/>
                <a:ext cx="745717" cy="461665"/>
              </a:xfrm>
              <a:prstGeom prst="rect">
                <a:avLst/>
              </a:prstGeom>
              <a:blipFill>
                <a:blip r:embed="rId15"/>
                <a:stretch>
                  <a:fillRect l="-1639" b="-18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CF755C-9AC0-5838-C562-D3413A6CE0B0}"/>
                  </a:ext>
                </a:extLst>
              </p:cNvPr>
              <p:cNvSpPr txBox="1"/>
              <p:nvPr/>
            </p:nvSpPr>
            <p:spPr>
              <a:xfrm>
                <a:off x="4343028" y="235610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4" name="TextBox 23">
                <a:extLst>
                  <a:ext uri="{FF2B5EF4-FFF2-40B4-BE49-F238E27FC236}">
                    <a16:creationId xmlns:a16="http://schemas.microsoft.com/office/drawing/2014/main" id="{4DCF755C-9AC0-5838-C562-D3413A6CE0B0}"/>
                  </a:ext>
                </a:extLst>
              </p:cNvPr>
              <p:cNvSpPr txBox="1">
                <a:spLocks noRot="1" noChangeAspect="1" noMove="1" noResize="1" noEditPoints="1" noAdjustHandles="1" noChangeArrowheads="1" noChangeShapeType="1" noTextEdit="1"/>
              </p:cNvSpPr>
              <p:nvPr/>
            </p:nvSpPr>
            <p:spPr>
              <a:xfrm>
                <a:off x="4343028" y="2356105"/>
                <a:ext cx="425116" cy="461665"/>
              </a:xfrm>
              <a:prstGeom prst="rect">
                <a:avLst/>
              </a:prstGeom>
              <a:blipFill>
                <a:blip r:embed="rId1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EF4CAD4-F0E7-2CDF-457F-1A8E51F8F76B}"/>
                  </a:ext>
                </a:extLst>
              </p:cNvPr>
              <p:cNvSpPr txBox="1"/>
              <p:nvPr/>
            </p:nvSpPr>
            <p:spPr>
              <a:xfrm>
                <a:off x="1851131" y="287424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6" name="TextBox 25">
                <a:extLst>
                  <a:ext uri="{FF2B5EF4-FFF2-40B4-BE49-F238E27FC236}">
                    <a16:creationId xmlns:a16="http://schemas.microsoft.com/office/drawing/2014/main" id="{9EF4CAD4-F0E7-2CDF-457F-1A8E51F8F76B}"/>
                  </a:ext>
                </a:extLst>
              </p:cNvPr>
              <p:cNvSpPr txBox="1">
                <a:spLocks noRot="1" noChangeAspect="1" noMove="1" noResize="1" noEditPoints="1" noAdjustHandles="1" noChangeArrowheads="1" noChangeShapeType="1" noTextEdit="1"/>
              </p:cNvSpPr>
              <p:nvPr/>
            </p:nvSpPr>
            <p:spPr>
              <a:xfrm>
                <a:off x="1851131" y="2874245"/>
                <a:ext cx="425116" cy="461665"/>
              </a:xfrm>
              <a:prstGeom prst="rect">
                <a:avLst/>
              </a:prstGeom>
              <a:blipFill>
                <a:blip r:embed="rId17"/>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3D3B661-8F36-CA17-EFFE-6F22A47BF035}"/>
                  </a:ext>
                </a:extLst>
              </p:cNvPr>
              <p:cNvSpPr txBox="1"/>
              <p:nvPr/>
            </p:nvSpPr>
            <p:spPr>
              <a:xfrm>
                <a:off x="2687021" y="287424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7" name="TextBox 26">
                <a:extLst>
                  <a:ext uri="{FF2B5EF4-FFF2-40B4-BE49-F238E27FC236}">
                    <a16:creationId xmlns:a16="http://schemas.microsoft.com/office/drawing/2014/main" id="{93D3B661-8F36-CA17-EFFE-6F22A47BF035}"/>
                  </a:ext>
                </a:extLst>
              </p:cNvPr>
              <p:cNvSpPr txBox="1">
                <a:spLocks noRot="1" noChangeAspect="1" noMove="1" noResize="1" noEditPoints="1" noAdjustHandles="1" noChangeArrowheads="1" noChangeShapeType="1" noTextEdit="1"/>
              </p:cNvSpPr>
              <p:nvPr/>
            </p:nvSpPr>
            <p:spPr>
              <a:xfrm>
                <a:off x="2687021" y="2874245"/>
                <a:ext cx="425116" cy="461665"/>
              </a:xfrm>
              <a:prstGeom prst="rect">
                <a:avLst/>
              </a:prstGeom>
              <a:blipFill>
                <a:blip r:embed="rId18"/>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2678120-E308-FABC-2992-AF417775C16A}"/>
                  </a:ext>
                </a:extLst>
              </p:cNvPr>
              <p:cNvSpPr txBox="1"/>
              <p:nvPr/>
            </p:nvSpPr>
            <p:spPr>
              <a:xfrm>
                <a:off x="3357353" y="2874245"/>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2/3</m:t>
                      </m:r>
                    </m:oMath>
                  </m:oMathPara>
                </a14:m>
                <a:endParaRPr lang="en-IN" sz="2400" dirty="0"/>
              </a:p>
            </p:txBody>
          </p:sp>
        </mc:Choice>
        <mc:Fallback xmlns="">
          <p:sp>
            <p:nvSpPr>
              <p:cNvPr id="28" name="TextBox 27">
                <a:extLst>
                  <a:ext uri="{FF2B5EF4-FFF2-40B4-BE49-F238E27FC236}">
                    <a16:creationId xmlns:a16="http://schemas.microsoft.com/office/drawing/2014/main" id="{32678120-E308-FABC-2992-AF417775C16A}"/>
                  </a:ext>
                </a:extLst>
              </p:cNvPr>
              <p:cNvSpPr txBox="1">
                <a:spLocks noRot="1" noChangeAspect="1" noMove="1" noResize="1" noEditPoints="1" noAdjustHandles="1" noChangeArrowheads="1" noChangeShapeType="1" noTextEdit="1"/>
              </p:cNvSpPr>
              <p:nvPr/>
            </p:nvSpPr>
            <p:spPr>
              <a:xfrm>
                <a:off x="3357353" y="2874245"/>
                <a:ext cx="745717" cy="461665"/>
              </a:xfrm>
              <a:prstGeom prst="rect">
                <a:avLst/>
              </a:prstGeom>
              <a:blipFill>
                <a:blip r:embed="rId19"/>
                <a:stretch>
                  <a:fillRect l="-163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F50A8BB-5872-3C2A-A387-AF47F2DFEE95}"/>
                  </a:ext>
                </a:extLst>
              </p:cNvPr>
              <p:cNvSpPr txBox="1"/>
              <p:nvPr/>
            </p:nvSpPr>
            <p:spPr>
              <a:xfrm>
                <a:off x="4343028" y="287424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9" name="TextBox 28">
                <a:extLst>
                  <a:ext uri="{FF2B5EF4-FFF2-40B4-BE49-F238E27FC236}">
                    <a16:creationId xmlns:a16="http://schemas.microsoft.com/office/drawing/2014/main" id="{CF50A8BB-5872-3C2A-A387-AF47F2DFEE95}"/>
                  </a:ext>
                </a:extLst>
              </p:cNvPr>
              <p:cNvSpPr txBox="1">
                <a:spLocks noRot="1" noChangeAspect="1" noMove="1" noResize="1" noEditPoints="1" noAdjustHandles="1" noChangeArrowheads="1" noChangeShapeType="1" noTextEdit="1"/>
              </p:cNvSpPr>
              <p:nvPr/>
            </p:nvSpPr>
            <p:spPr>
              <a:xfrm>
                <a:off x="4343028" y="2874245"/>
                <a:ext cx="425116" cy="461665"/>
              </a:xfrm>
              <a:prstGeom prst="rect">
                <a:avLst/>
              </a:prstGeom>
              <a:blipFill>
                <a:blip r:embed="rId2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E2CE452-66E6-738F-DCA7-04C92AC577B5}"/>
                  </a:ext>
                </a:extLst>
              </p:cNvPr>
              <p:cNvSpPr txBox="1"/>
              <p:nvPr/>
            </p:nvSpPr>
            <p:spPr>
              <a:xfrm>
                <a:off x="6002882" y="235610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5</m:t>
                      </m:r>
                    </m:oMath>
                  </m:oMathPara>
                </a14:m>
                <a:endParaRPr lang="en-IN" sz="2400" dirty="0"/>
              </a:p>
            </p:txBody>
          </p:sp>
        </mc:Choice>
        <mc:Fallback xmlns="">
          <p:sp>
            <p:nvSpPr>
              <p:cNvPr id="30" name="TextBox 29">
                <a:extLst>
                  <a:ext uri="{FF2B5EF4-FFF2-40B4-BE49-F238E27FC236}">
                    <a16:creationId xmlns:a16="http://schemas.microsoft.com/office/drawing/2014/main" id="{5E2CE452-66E6-738F-DCA7-04C92AC577B5}"/>
                  </a:ext>
                </a:extLst>
              </p:cNvPr>
              <p:cNvSpPr txBox="1">
                <a:spLocks noRot="1" noChangeAspect="1" noMove="1" noResize="1" noEditPoints="1" noAdjustHandles="1" noChangeArrowheads="1" noChangeShapeType="1" noTextEdit="1"/>
              </p:cNvSpPr>
              <p:nvPr/>
            </p:nvSpPr>
            <p:spPr>
              <a:xfrm>
                <a:off x="6002882" y="2356105"/>
                <a:ext cx="425116" cy="461665"/>
              </a:xfrm>
              <a:prstGeom prst="rect">
                <a:avLst/>
              </a:prstGeom>
              <a:blipFill>
                <a:blip r:embed="rId21"/>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207071B-143B-DF53-8E0B-F05D2E0AB25A}"/>
                  </a:ext>
                </a:extLst>
              </p:cNvPr>
              <p:cNvSpPr txBox="1"/>
              <p:nvPr/>
            </p:nvSpPr>
            <p:spPr>
              <a:xfrm>
                <a:off x="6002882" y="287424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m:t>
                      </m:r>
                    </m:oMath>
                  </m:oMathPara>
                </a14:m>
                <a:endParaRPr lang="en-IN" sz="2400" dirty="0"/>
              </a:p>
            </p:txBody>
          </p:sp>
        </mc:Choice>
        <mc:Fallback xmlns="">
          <p:sp>
            <p:nvSpPr>
              <p:cNvPr id="31" name="TextBox 30">
                <a:extLst>
                  <a:ext uri="{FF2B5EF4-FFF2-40B4-BE49-F238E27FC236}">
                    <a16:creationId xmlns:a16="http://schemas.microsoft.com/office/drawing/2014/main" id="{6207071B-143B-DF53-8E0B-F05D2E0AB25A}"/>
                  </a:ext>
                </a:extLst>
              </p:cNvPr>
              <p:cNvSpPr txBox="1">
                <a:spLocks noRot="1" noChangeAspect="1" noMove="1" noResize="1" noEditPoints="1" noAdjustHandles="1" noChangeArrowheads="1" noChangeShapeType="1" noTextEdit="1"/>
              </p:cNvSpPr>
              <p:nvPr/>
            </p:nvSpPr>
            <p:spPr>
              <a:xfrm>
                <a:off x="6002882" y="2874245"/>
                <a:ext cx="425116" cy="461665"/>
              </a:xfrm>
              <a:prstGeom prst="rect">
                <a:avLst/>
              </a:prstGeom>
              <a:blipFill>
                <a:blip r:embed="rId22"/>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E006D54-3317-2EFB-E91F-9705E5B52351}"/>
                  </a:ext>
                </a:extLst>
              </p:cNvPr>
              <p:cNvSpPr txBox="1"/>
              <p:nvPr/>
            </p:nvSpPr>
            <p:spPr>
              <a:xfrm>
                <a:off x="5110631" y="1722861"/>
                <a:ext cx="547778"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3</m:t>
                          </m:r>
                        </m:sub>
                      </m:sSub>
                    </m:oMath>
                  </m:oMathPara>
                </a14:m>
                <a:endParaRPr lang="en-IN" sz="2400" dirty="0"/>
              </a:p>
            </p:txBody>
          </p:sp>
        </mc:Choice>
        <mc:Fallback xmlns="">
          <p:sp>
            <p:nvSpPr>
              <p:cNvPr id="11" name="TextBox 10">
                <a:extLst>
                  <a:ext uri="{FF2B5EF4-FFF2-40B4-BE49-F238E27FC236}">
                    <a16:creationId xmlns:a16="http://schemas.microsoft.com/office/drawing/2014/main" id="{CE006D54-3317-2EFB-E91F-9705E5B52351}"/>
                  </a:ext>
                </a:extLst>
              </p:cNvPr>
              <p:cNvSpPr txBox="1">
                <a:spLocks noRot="1" noChangeAspect="1" noMove="1" noResize="1" noEditPoints="1" noAdjustHandles="1" noChangeArrowheads="1" noChangeShapeType="1" noTextEdit="1"/>
              </p:cNvSpPr>
              <p:nvPr/>
            </p:nvSpPr>
            <p:spPr>
              <a:xfrm>
                <a:off x="5110631" y="1722861"/>
                <a:ext cx="547778" cy="461665"/>
              </a:xfrm>
              <a:prstGeom prst="rect">
                <a:avLst/>
              </a:prstGeom>
              <a:blipFill>
                <a:blip r:embed="rId23"/>
                <a:stretch>
                  <a:fillRect l="-2222"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FE900D-EDD5-EC09-09D3-D077E8CEB337}"/>
                  </a:ext>
                </a:extLst>
              </p:cNvPr>
              <p:cNvSpPr txBox="1"/>
              <p:nvPr/>
            </p:nvSpPr>
            <p:spPr>
              <a:xfrm>
                <a:off x="4897047" y="2356105"/>
                <a:ext cx="97494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−1/3</m:t>
                      </m:r>
                    </m:oMath>
                  </m:oMathPara>
                </a14:m>
                <a:endParaRPr lang="en-IN" sz="2400" dirty="0"/>
              </a:p>
            </p:txBody>
          </p:sp>
        </mc:Choice>
        <mc:Fallback xmlns="">
          <p:sp>
            <p:nvSpPr>
              <p:cNvPr id="13" name="TextBox 12">
                <a:extLst>
                  <a:ext uri="{FF2B5EF4-FFF2-40B4-BE49-F238E27FC236}">
                    <a16:creationId xmlns:a16="http://schemas.microsoft.com/office/drawing/2014/main" id="{BAFE900D-EDD5-EC09-09D3-D077E8CEB337}"/>
                  </a:ext>
                </a:extLst>
              </p:cNvPr>
              <p:cNvSpPr txBox="1">
                <a:spLocks noRot="1" noChangeAspect="1" noMove="1" noResize="1" noEditPoints="1" noAdjustHandles="1" noChangeArrowheads="1" noChangeShapeType="1" noTextEdit="1"/>
              </p:cNvSpPr>
              <p:nvPr/>
            </p:nvSpPr>
            <p:spPr>
              <a:xfrm>
                <a:off x="4897047" y="2356105"/>
                <a:ext cx="974947" cy="461665"/>
              </a:xfrm>
              <a:prstGeom prst="rect">
                <a:avLst/>
              </a:prstGeom>
              <a:blipFill>
                <a:blip r:embed="rId24"/>
                <a:stretch>
                  <a:fillRect b="-18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52905BC-835C-6B5E-E29D-2D468A9DCF8F}"/>
                  </a:ext>
                </a:extLst>
              </p:cNvPr>
              <p:cNvSpPr txBox="1"/>
              <p:nvPr/>
            </p:nvSpPr>
            <p:spPr>
              <a:xfrm>
                <a:off x="4812088" y="2874245"/>
                <a:ext cx="114486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−11/3</m:t>
                      </m:r>
                    </m:oMath>
                  </m:oMathPara>
                </a14:m>
                <a:endParaRPr lang="en-IN" sz="2400" dirty="0"/>
              </a:p>
            </p:txBody>
          </p:sp>
        </mc:Choice>
        <mc:Fallback xmlns="">
          <p:sp>
            <p:nvSpPr>
              <p:cNvPr id="36" name="TextBox 35">
                <a:extLst>
                  <a:ext uri="{FF2B5EF4-FFF2-40B4-BE49-F238E27FC236}">
                    <a16:creationId xmlns:a16="http://schemas.microsoft.com/office/drawing/2014/main" id="{552905BC-835C-6B5E-E29D-2D468A9DCF8F}"/>
                  </a:ext>
                </a:extLst>
              </p:cNvPr>
              <p:cNvSpPr txBox="1">
                <a:spLocks noRot="1" noChangeAspect="1" noMove="1" noResize="1" noEditPoints="1" noAdjustHandles="1" noChangeArrowheads="1" noChangeShapeType="1" noTextEdit="1"/>
              </p:cNvSpPr>
              <p:nvPr/>
            </p:nvSpPr>
            <p:spPr>
              <a:xfrm>
                <a:off x="4812088" y="2874245"/>
                <a:ext cx="1144865" cy="461665"/>
              </a:xfrm>
              <a:prstGeom prst="rect">
                <a:avLst/>
              </a:prstGeom>
              <a:blipFill>
                <a:blip r:embed="rId25"/>
                <a:stretch>
                  <a:fillRect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603456E-858E-B338-A0CD-5A98B4E0F612}"/>
                  </a:ext>
                </a:extLst>
              </p:cNvPr>
              <p:cNvSpPr txBox="1"/>
              <p:nvPr/>
            </p:nvSpPr>
            <p:spPr>
              <a:xfrm>
                <a:off x="909220" y="3364359"/>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43" name="TextBox 42">
                <a:extLst>
                  <a:ext uri="{FF2B5EF4-FFF2-40B4-BE49-F238E27FC236}">
                    <a16:creationId xmlns:a16="http://schemas.microsoft.com/office/drawing/2014/main" id="{0603456E-858E-B338-A0CD-5A98B4E0F612}"/>
                  </a:ext>
                </a:extLst>
              </p:cNvPr>
              <p:cNvSpPr txBox="1">
                <a:spLocks noRot="1" noChangeAspect="1" noMove="1" noResize="1" noEditPoints="1" noAdjustHandles="1" noChangeArrowheads="1" noChangeShapeType="1" noTextEdit="1"/>
              </p:cNvSpPr>
              <p:nvPr/>
            </p:nvSpPr>
            <p:spPr>
              <a:xfrm>
                <a:off x="909220" y="3364359"/>
                <a:ext cx="551177" cy="461665"/>
              </a:xfrm>
              <a:prstGeom prst="rect">
                <a:avLst/>
              </a:prstGeom>
              <a:blipFill>
                <a:blip r:embed="rId26"/>
                <a:stretch>
                  <a:fillRect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318C78-2C24-CC2F-B07C-58B8F040BEB1}"/>
                  </a:ext>
                </a:extLst>
              </p:cNvPr>
              <p:cNvSpPr txBox="1"/>
              <p:nvPr/>
            </p:nvSpPr>
            <p:spPr>
              <a:xfrm>
                <a:off x="200814" y="3364359"/>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m:t>
                      </m:r>
                    </m:oMath>
                  </m:oMathPara>
                </a14:m>
                <a:endParaRPr lang="en-IN" sz="2400" dirty="0"/>
              </a:p>
            </p:txBody>
          </p:sp>
        </mc:Choice>
        <mc:Fallback xmlns="">
          <p:sp>
            <p:nvSpPr>
              <p:cNvPr id="44" name="TextBox 43">
                <a:extLst>
                  <a:ext uri="{FF2B5EF4-FFF2-40B4-BE49-F238E27FC236}">
                    <a16:creationId xmlns:a16="http://schemas.microsoft.com/office/drawing/2014/main" id="{9E318C78-2C24-CC2F-B07C-58B8F040BEB1}"/>
                  </a:ext>
                </a:extLst>
              </p:cNvPr>
              <p:cNvSpPr txBox="1">
                <a:spLocks noRot="1" noChangeAspect="1" noMove="1" noResize="1" noEditPoints="1" noAdjustHandles="1" noChangeArrowheads="1" noChangeShapeType="1" noTextEdit="1"/>
              </p:cNvSpPr>
              <p:nvPr/>
            </p:nvSpPr>
            <p:spPr>
              <a:xfrm>
                <a:off x="200814" y="3364359"/>
                <a:ext cx="425116" cy="461665"/>
              </a:xfrm>
              <a:prstGeom prst="rect">
                <a:avLst/>
              </a:prstGeom>
              <a:blipFill>
                <a:blip r:embed="rId2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30C90D6-9E23-4B1F-0D0F-276CF20EEA9A}"/>
                  </a:ext>
                </a:extLst>
              </p:cNvPr>
              <p:cNvSpPr txBox="1"/>
              <p:nvPr/>
            </p:nvSpPr>
            <p:spPr>
              <a:xfrm>
                <a:off x="1851131" y="3364359"/>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45" name="TextBox 44">
                <a:extLst>
                  <a:ext uri="{FF2B5EF4-FFF2-40B4-BE49-F238E27FC236}">
                    <a16:creationId xmlns:a16="http://schemas.microsoft.com/office/drawing/2014/main" id="{230C90D6-9E23-4B1F-0D0F-276CF20EEA9A}"/>
                  </a:ext>
                </a:extLst>
              </p:cNvPr>
              <p:cNvSpPr txBox="1">
                <a:spLocks noRot="1" noChangeAspect="1" noMove="1" noResize="1" noEditPoints="1" noAdjustHandles="1" noChangeArrowheads="1" noChangeShapeType="1" noTextEdit="1"/>
              </p:cNvSpPr>
              <p:nvPr/>
            </p:nvSpPr>
            <p:spPr>
              <a:xfrm>
                <a:off x="1851131" y="3364359"/>
                <a:ext cx="425116" cy="461665"/>
              </a:xfrm>
              <a:prstGeom prst="rect">
                <a:avLst/>
              </a:prstGeom>
              <a:blipFill>
                <a:blip r:embed="rId28"/>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41E6D9D-7C9E-4918-5901-91B80A19269C}"/>
                  </a:ext>
                </a:extLst>
              </p:cNvPr>
              <p:cNvSpPr txBox="1"/>
              <p:nvPr/>
            </p:nvSpPr>
            <p:spPr>
              <a:xfrm>
                <a:off x="2687021" y="3364359"/>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46" name="TextBox 45">
                <a:extLst>
                  <a:ext uri="{FF2B5EF4-FFF2-40B4-BE49-F238E27FC236}">
                    <a16:creationId xmlns:a16="http://schemas.microsoft.com/office/drawing/2014/main" id="{641E6D9D-7C9E-4918-5901-91B80A19269C}"/>
                  </a:ext>
                </a:extLst>
              </p:cNvPr>
              <p:cNvSpPr txBox="1">
                <a:spLocks noRot="1" noChangeAspect="1" noMove="1" noResize="1" noEditPoints="1" noAdjustHandles="1" noChangeArrowheads="1" noChangeShapeType="1" noTextEdit="1"/>
              </p:cNvSpPr>
              <p:nvPr/>
            </p:nvSpPr>
            <p:spPr>
              <a:xfrm>
                <a:off x="2687021" y="3364359"/>
                <a:ext cx="425116" cy="461665"/>
              </a:xfrm>
              <a:prstGeom prst="rect">
                <a:avLst/>
              </a:prstGeom>
              <a:blipFill>
                <a:blip r:embed="rId2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0C094B4-F8C7-74E8-4727-4A1A2DD6F210}"/>
                  </a:ext>
                </a:extLst>
              </p:cNvPr>
              <p:cNvSpPr txBox="1"/>
              <p:nvPr/>
            </p:nvSpPr>
            <p:spPr>
              <a:xfrm>
                <a:off x="3242738" y="3364359"/>
                <a:ext cx="97494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−1/3</m:t>
                      </m:r>
                    </m:oMath>
                  </m:oMathPara>
                </a14:m>
                <a:endParaRPr lang="en-IN" sz="2400" dirty="0"/>
              </a:p>
            </p:txBody>
          </p:sp>
        </mc:Choice>
        <mc:Fallback xmlns="">
          <p:sp>
            <p:nvSpPr>
              <p:cNvPr id="47" name="TextBox 46">
                <a:extLst>
                  <a:ext uri="{FF2B5EF4-FFF2-40B4-BE49-F238E27FC236}">
                    <a16:creationId xmlns:a16="http://schemas.microsoft.com/office/drawing/2014/main" id="{D0C094B4-F8C7-74E8-4727-4A1A2DD6F210}"/>
                  </a:ext>
                </a:extLst>
              </p:cNvPr>
              <p:cNvSpPr txBox="1">
                <a:spLocks noRot="1" noChangeAspect="1" noMove="1" noResize="1" noEditPoints="1" noAdjustHandles="1" noChangeArrowheads="1" noChangeShapeType="1" noTextEdit="1"/>
              </p:cNvSpPr>
              <p:nvPr/>
            </p:nvSpPr>
            <p:spPr>
              <a:xfrm>
                <a:off x="3242738" y="3364359"/>
                <a:ext cx="974947" cy="461665"/>
              </a:xfrm>
              <a:prstGeom prst="rect">
                <a:avLst/>
              </a:prstGeom>
              <a:blipFill>
                <a:blip r:embed="rId30"/>
                <a:stretch>
                  <a:fillRect b="-18421"/>
                </a:stretch>
              </a:blipFill>
            </p:spPr>
            <p:txBody>
              <a:bodyPr/>
              <a:lstStyle/>
              <a:p>
                <a:r>
                  <a:rPr lang="en-IN">
                    <a:noFill/>
                  </a:rPr>
                  <a:t> </a:t>
                </a:r>
              </a:p>
            </p:txBody>
          </p:sp>
        </mc:Fallback>
      </mc:AlternateContent>
      <p:sp>
        <p:nvSpPr>
          <p:cNvPr id="48" name="TextBox 47">
            <a:extLst>
              <a:ext uri="{FF2B5EF4-FFF2-40B4-BE49-F238E27FC236}">
                <a16:creationId xmlns:a16="http://schemas.microsoft.com/office/drawing/2014/main" id="{097F1D97-51C6-81D8-5C85-E009F0F13BC3}"/>
              </a:ext>
            </a:extLst>
          </p:cNvPr>
          <p:cNvSpPr txBox="1"/>
          <p:nvPr/>
        </p:nvSpPr>
        <p:spPr>
          <a:xfrm>
            <a:off x="4387110" y="3364359"/>
            <a:ext cx="336952" cy="461665"/>
          </a:xfrm>
          <a:prstGeom prst="rect">
            <a:avLst/>
          </a:prstGeom>
          <a:noFill/>
        </p:spPr>
        <p:txBody>
          <a:bodyPr wrap="none" rtlCol="0">
            <a:spAutoFit/>
          </a:bodyPr>
          <a:lstStyle/>
          <a:p>
            <a:pPr algn="ctr"/>
            <a:r>
              <a:rPr lang="en-US" sz="2400" dirty="0"/>
              <a:t>0</a:t>
            </a:r>
            <a:endParaRPr lang="en-IN" sz="2400"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17621D3-6078-F58F-48B7-65D4314A32E8}"/>
                  </a:ext>
                </a:extLst>
              </p:cNvPr>
              <p:cNvSpPr txBox="1"/>
              <p:nvPr/>
            </p:nvSpPr>
            <p:spPr>
              <a:xfrm>
                <a:off x="6002882" y="3364359"/>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m:t>
                      </m:r>
                    </m:oMath>
                  </m:oMathPara>
                </a14:m>
                <a:endParaRPr lang="en-IN" sz="2400" dirty="0"/>
              </a:p>
            </p:txBody>
          </p:sp>
        </mc:Choice>
        <mc:Fallback xmlns="">
          <p:sp>
            <p:nvSpPr>
              <p:cNvPr id="49" name="TextBox 48">
                <a:extLst>
                  <a:ext uri="{FF2B5EF4-FFF2-40B4-BE49-F238E27FC236}">
                    <a16:creationId xmlns:a16="http://schemas.microsoft.com/office/drawing/2014/main" id="{517621D3-6078-F58F-48B7-65D4314A32E8}"/>
                  </a:ext>
                </a:extLst>
              </p:cNvPr>
              <p:cNvSpPr txBox="1">
                <a:spLocks noRot="1" noChangeAspect="1" noMove="1" noResize="1" noEditPoints="1" noAdjustHandles="1" noChangeArrowheads="1" noChangeShapeType="1" noTextEdit="1"/>
              </p:cNvSpPr>
              <p:nvPr/>
            </p:nvSpPr>
            <p:spPr>
              <a:xfrm>
                <a:off x="6002882" y="3364359"/>
                <a:ext cx="425116" cy="461665"/>
              </a:xfrm>
              <a:prstGeom prst="rect">
                <a:avLst/>
              </a:prstGeom>
              <a:blipFill>
                <a:blip r:embed="rId31"/>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BC83A22-1E28-ED75-B0EB-E47C88FB9E40}"/>
                  </a:ext>
                </a:extLst>
              </p:cNvPr>
              <p:cNvSpPr txBox="1"/>
              <p:nvPr/>
            </p:nvSpPr>
            <p:spPr>
              <a:xfrm>
                <a:off x="5011662" y="3364359"/>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4/3</m:t>
                      </m:r>
                    </m:oMath>
                  </m:oMathPara>
                </a14:m>
                <a:endParaRPr lang="en-IN" sz="2400" dirty="0"/>
              </a:p>
            </p:txBody>
          </p:sp>
        </mc:Choice>
        <mc:Fallback xmlns="">
          <p:sp>
            <p:nvSpPr>
              <p:cNvPr id="50" name="TextBox 49">
                <a:extLst>
                  <a:ext uri="{FF2B5EF4-FFF2-40B4-BE49-F238E27FC236}">
                    <a16:creationId xmlns:a16="http://schemas.microsoft.com/office/drawing/2014/main" id="{8BC83A22-1E28-ED75-B0EB-E47C88FB9E40}"/>
                  </a:ext>
                </a:extLst>
              </p:cNvPr>
              <p:cNvSpPr txBox="1">
                <a:spLocks noRot="1" noChangeAspect="1" noMove="1" noResize="1" noEditPoints="1" noAdjustHandles="1" noChangeArrowheads="1" noChangeShapeType="1" noTextEdit="1"/>
              </p:cNvSpPr>
              <p:nvPr/>
            </p:nvSpPr>
            <p:spPr>
              <a:xfrm>
                <a:off x="5011662" y="3364359"/>
                <a:ext cx="745717" cy="461665"/>
              </a:xfrm>
              <a:prstGeom prst="rect">
                <a:avLst/>
              </a:prstGeom>
              <a:blipFill>
                <a:blip r:embed="rId32"/>
                <a:stretch>
                  <a:fillRect l="-163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6C0E2FF-B280-8947-6DD6-82B0B0C7A13D}"/>
                  </a:ext>
                </a:extLst>
              </p:cNvPr>
              <p:cNvSpPr txBox="1"/>
              <p:nvPr/>
            </p:nvSpPr>
            <p:spPr>
              <a:xfrm>
                <a:off x="1851131" y="120466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m:t>
                      </m:r>
                    </m:oMath>
                  </m:oMathPara>
                </a14:m>
                <a:endParaRPr lang="en-IN" sz="2400" dirty="0"/>
              </a:p>
            </p:txBody>
          </p:sp>
        </mc:Choice>
        <mc:Fallback xmlns="">
          <p:sp>
            <p:nvSpPr>
              <p:cNvPr id="53" name="TextBox 52">
                <a:extLst>
                  <a:ext uri="{FF2B5EF4-FFF2-40B4-BE49-F238E27FC236}">
                    <a16:creationId xmlns:a16="http://schemas.microsoft.com/office/drawing/2014/main" id="{E6C0E2FF-B280-8947-6DD6-82B0B0C7A13D}"/>
                  </a:ext>
                </a:extLst>
              </p:cNvPr>
              <p:cNvSpPr txBox="1">
                <a:spLocks noRot="1" noChangeAspect="1" noMove="1" noResize="1" noEditPoints="1" noAdjustHandles="1" noChangeArrowheads="1" noChangeShapeType="1" noTextEdit="1"/>
              </p:cNvSpPr>
              <p:nvPr/>
            </p:nvSpPr>
            <p:spPr>
              <a:xfrm>
                <a:off x="1851131" y="1204662"/>
                <a:ext cx="425116" cy="461665"/>
              </a:xfrm>
              <a:prstGeom prst="rect">
                <a:avLst/>
              </a:prstGeom>
              <a:blipFill>
                <a:blip r:embed="rId33"/>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9D37C6B4-1847-7B6C-DF0D-D17C0C53F145}"/>
                  </a:ext>
                </a:extLst>
              </p:cNvPr>
              <p:cNvSpPr txBox="1"/>
              <p:nvPr/>
            </p:nvSpPr>
            <p:spPr>
              <a:xfrm>
                <a:off x="2687021" y="120466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5</m:t>
                      </m:r>
                    </m:oMath>
                  </m:oMathPara>
                </a14:m>
                <a:endParaRPr lang="en-IN" sz="2400" dirty="0"/>
              </a:p>
            </p:txBody>
          </p:sp>
        </mc:Choice>
        <mc:Fallback xmlns="">
          <p:sp>
            <p:nvSpPr>
              <p:cNvPr id="54" name="TextBox 53">
                <a:extLst>
                  <a:ext uri="{FF2B5EF4-FFF2-40B4-BE49-F238E27FC236}">
                    <a16:creationId xmlns:a16="http://schemas.microsoft.com/office/drawing/2014/main" id="{9D37C6B4-1847-7B6C-DF0D-D17C0C53F145}"/>
                  </a:ext>
                </a:extLst>
              </p:cNvPr>
              <p:cNvSpPr txBox="1">
                <a:spLocks noRot="1" noChangeAspect="1" noMove="1" noResize="1" noEditPoints="1" noAdjustHandles="1" noChangeArrowheads="1" noChangeShapeType="1" noTextEdit="1"/>
              </p:cNvSpPr>
              <p:nvPr/>
            </p:nvSpPr>
            <p:spPr>
              <a:xfrm>
                <a:off x="2687021" y="1204662"/>
                <a:ext cx="425116" cy="461665"/>
              </a:xfrm>
              <a:prstGeom prst="rect">
                <a:avLst/>
              </a:prstGeom>
              <a:blipFill>
                <a:blip r:embed="rId34"/>
                <a:stretch>
                  <a:fillRect l="-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DF84806-1392-0AE3-C36E-7C2BF8C14BCF}"/>
                  </a:ext>
                </a:extLst>
              </p:cNvPr>
              <p:cNvSpPr txBox="1"/>
              <p:nvPr/>
            </p:nvSpPr>
            <p:spPr>
              <a:xfrm>
                <a:off x="3517653" y="120466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5" name="TextBox 54">
                <a:extLst>
                  <a:ext uri="{FF2B5EF4-FFF2-40B4-BE49-F238E27FC236}">
                    <a16:creationId xmlns:a16="http://schemas.microsoft.com/office/drawing/2014/main" id="{9DF84806-1392-0AE3-C36E-7C2BF8C14BCF}"/>
                  </a:ext>
                </a:extLst>
              </p:cNvPr>
              <p:cNvSpPr txBox="1">
                <a:spLocks noRot="1" noChangeAspect="1" noMove="1" noResize="1" noEditPoints="1" noAdjustHandles="1" noChangeArrowheads="1" noChangeShapeType="1" noTextEdit="1"/>
              </p:cNvSpPr>
              <p:nvPr/>
            </p:nvSpPr>
            <p:spPr>
              <a:xfrm>
                <a:off x="3517653" y="1204662"/>
                <a:ext cx="425116" cy="461665"/>
              </a:xfrm>
              <a:prstGeom prst="rect">
                <a:avLst/>
              </a:prstGeom>
              <a:blipFill>
                <a:blip r:embed="rId3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70801F1-3347-3107-75E3-3B3A77B98D85}"/>
                  </a:ext>
                </a:extLst>
              </p:cNvPr>
              <p:cNvSpPr txBox="1"/>
              <p:nvPr/>
            </p:nvSpPr>
            <p:spPr>
              <a:xfrm>
                <a:off x="4343027" y="120466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6" name="TextBox 55">
                <a:extLst>
                  <a:ext uri="{FF2B5EF4-FFF2-40B4-BE49-F238E27FC236}">
                    <a16:creationId xmlns:a16="http://schemas.microsoft.com/office/drawing/2014/main" id="{370801F1-3347-3107-75E3-3B3A77B98D85}"/>
                  </a:ext>
                </a:extLst>
              </p:cNvPr>
              <p:cNvSpPr txBox="1">
                <a:spLocks noRot="1" noChangeAspect="1" noMove="1" noResize="1" noEditPoints="1" noAdjustHandles="1" noChangeArrowheads="1" noChangeShapeType="1" noTextEdit="1"/>
              </p:cNvSpPr>
              <p:nvPr/>
            </p:nvSpPr>
            <p:spPr>
              <a:xfrm>
                <a:off x="4343027" y="1204662"/>
                <a:ext cx="425116" cy="461665"/>
              </a:xfrm>
              <a:prstGeom prst="rect">
                <a:avLst/>
              </a:prstGeom>
              <a:blipFill>
                <a:blip r:embed="rId3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83D04AE-FFB0-2C1B-12B2-0162601A8DCC}"/>
                  </a:ext>
                </a:extLst>
              </p:cNvPr>
              <p:cNvSpPr txBox="1"/>
              <p:nvPr/>
            </p:nvSpPr>
            <p:spPr>
              <a:xfrm>
                <a:off x="5171962" y="120466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8" name="TextBox 57">
                <a:extLst>
                  <a:ext uri="{FF2B5EF4-FFF2-40B4-BE49-F238E27FC236}">
                    <a16:creationId xmlns:a16="http://schemas.microsoft.com/office/drawing/2014/main" id="{783D04AE-FFB0-2C1B-12B2-0162601A8DCC}"/>
                  </a:ext>
                </a:extLst>
              </p:cNvPr>
              <p:cNvSpPr txBox="1">
                <a:spLocks noRot="1" noChangeAspect="1" noMove="1" noResize="1" noEditPoints="1" noAdjustHandles="1" noChangeArrowheads="1" noChangeShapeType="1" noTextEdit="1"/>
              </p:cNvSpPr>
              <p:nvPr/>
            </p:nvSpPr>
            <p:spPr>
              <a:xfrm>
                <a:off x="5171962" y="1204662"/>
                <a:ext cx="425116" cy="461665"/>
              </a:xfrm>
              <a:prstGeom prst="rect">
                <a:avLst/>
              </a:prstGeom>
              <a:blipFill>
                <a:blip r:embed="rId37"/>
                <a:stretch>
                  <a:fillRect l="-2857"/>
                </a:stretch>
              </a:blipFill>
            </p:spPr>
            <p:txBody>
              <a:bodyPr/>
              <a:lstStyle/>
              <a:p>
                <a:r>
                  <a:rPr lang="en-IN">
                    <a:noFill/>
                  </a:rPr>
                  <a:t> </a:t>
                </a:r>
              </a:p>
            </p:txBody>
          </p:sp>
        </mc:Fallback>
      </mc:AlternateContent>
      <p:cxnSp>
        <p:nvCxnSpPr>
          <p:cNvPr id="59" name="Straight Connector 58">
            <a:extLst>
              <a:ext uri="{FF2B5EF4-FFF2-40B4-BE49-F238E27FC236}">
                <a16:creationId xmlns:a16="http://schemas.microsoft.com/office/drawing/2014/main" id="{0EA91152-8176-662C-A052-60977A9DFBDA}"/>
              </a:ext>
            </a:extLst>
          </p:cNvPr>
          <p:cNvCxnSpPr>
            <a:cxnSpLocks/>
          </p:cNvCxnSpPr>
          <p:nvPr/>
        </p:nvCxnSpPr>
        <p:spPr>
          <a:xfrm>
            <a:off x="40952" y="3890752"/>
            <a:ext cx="640080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199F8FC-E1DF-F20D-3A28-24773AC9EBE9}"/>
                  </a:ext>
                </a:extLst>
              </p:cNvPr>
              <p:cNvSpPr txBox="1"/>
              <p:nvPr/>
            </p:nvSpPr>
            <p:spPr>
              <a:xfrm>
                <a:off x="910920" y="3981340"/>
                <a:ext cx="550087"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𝒁</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60" name="TextBox 59">
                <a:extLst>
                  <a:ext uri="{FF2B5EF4-FFF2-40B4-BE49-F238E27FC236}">
                    <a16:creationId xmlns:a16="http://schemas.microsoft.com/office/drawing/2014/main" id="{4199F8FC-E1DF-F20D-3A28-24773AC9EBE9}"/>
                  </a:ext>
                </a:extLst>
              </p:cNvPr>
              <p:cNvSpPr txBox="1">
                <a:spLocks noRot="1" noChangeAspect="1" noMove="1" noResize="1" noEditPoints="1" noAdjustHandles="1" noChangeArrowheads="1" noChangeShapeType="1" noTextEdit="1"/>
              </p:cNvSpPr>
              <p:nvPr/>
            </p:nvSpPr>
            <p:spPr>
              <a:xfrm>
                <a:off x="910920" y="3981340"/>
                <a:ext cx="550087" cy="496674"/>
              </a:xfrm>
              <a:prstGeom prst="rect">
                <a:avLst/>
              </a:prstGeom>
              <a:blipFill>
                <a:blip r:embed="rId38"/>
                <a:stretch>
                  <a:fillRect l="-2198"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56A97D7-181B-B8CD-4E14-4D06C8AD1CE3}"/>
                  </a:ext>
                </a:extLst>
              </p:cNvPr>
              <p:cNvSpPr txBox="1"/>
              <p:nvPr/>
            </p:nvSpPr>
            <p:spPr>
              <a:xfrm>
                <a:off x="1851131" y="4016349"/>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m:t>
                      </m:r>
                    </m:oMath>
                  </m:oMathPara>
                </a14:m>
                <a:endParaRPr lang="en-IN" sz="2400" dirty="0"/>
              </a:p>
            </p:txBody>
          </p:sp>
        </mc:Choice>
        <mc:Fallback xmlns="">
          <p:sp>
            <p:nvSpPr>
              <p:cNvPr id="61" name="TextBox 60">
                <a:extLst>
                  <a:ext uri="{FF2B5EF4-FFF2-40B4-BE49-F238E27FC236}">
                    <a16:creationId xmlns:a16="http://schemas.microsoft.com/office/drawing/2014/main" id="{F56A97D7-181B-B8CD-4E14-4D06C8AD1CE3}"/>
                  </a:ext>
                </a:extLst>
              </p:cNvPr>
              <p:cNvSpPr txBox="1">
                <a:spLocks noRot="1" noChangeAspect="1" noMove="1" noResize="1" noEditPoints="1" noAdjustHandles="1" noChangeArrowheads="1" noChangeShapeType="1" noTextEdit="1"/>
              </p:cNvSpPr>
              <p:nvPr/>
            </p:nvSpPr>
            <p:spPr>
              <a:xfrm>
                <a:off x="1851131" y="4016349"/>
                <a:ext cx="425116" cy="461665"/>
              </a:xfrm>
              <a:prstGeom prst="rect">
                <a:avLst/>
              </a:prstGeom>
              <a:blipFill>
                <a:blip r:embed="rId39"/>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9640DBB5-136E-46D2-9876-3D8A9CA285DD}"/>
                  </a:ext>
                </a:extLst>
              </p:cNvPr>
              <p:cNvSpPr txBox="1"/>
              <p:nvPr/>
            </p:nvSpPr>
            <p:spPr>
              <a:xfrm>
                <a:off x="2687021" y="399884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5</m:t>
                      </m:r>
                    </m:oMath>
                  </m:oMathPara>
                </a14:m>
                <a:endParaRPr lang="en-IN" sz="2400" dirty="0"/>
              </a:p>
            </p:txBody>
          </p:sp>
        </mc:Choice>
        <mc:Fallback xmlns="">
          <p:sp>
            <p:nvSpPr>
              <p:cNvPr id="62" name="TextBox 61">
                <a:extLst>
                  <a:ext uri="{FF2B5EF4-FFF2-40B4-BE49-F238E27FC236}">
                    <a16:creationId xmlns:a16="http://schemas.microsoft.com/office/drawing/2014/main" id="{9640DBB5-136E-46D2-9876-3D8A9CA285DD}"/>
                  </a:ext>
                </a:extLst>
              </p:cNvPr>
              <p:cNvSpPr txBox="1">
                <a:spLocks noRot="1" noChangeAspect="1" noMove="1" noResize="1" noEditPoints="1" noAdjustHandles="1" noChangeArrowheads="1" noChangeShapeType="1" noTextEdit="1"/>
              </p:cNvSpPr>
              <p:nvPr/>
            </p:nvSpPr>
            <p:spPr>
              <a:xfrm>
                <a:off x="2687021" y="3998845"/>
                <a:ext cx="425116" cy="461665"/>
              </a:xfrm>
              <a:prstGeom prst="rect">
                <a:avLst/>
              </a:prstGeom>
              <a:blipFill>
                <a:blip r:embed="rId40"/>
                <a:stretch>
                  <a:fillRect l="-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1C58F23-3ED5-7B9C-0F2F-A7B287B17B80}"/>
                  </a:ext>
                </a:extLst>
              </p:cNvPr>
              <p:cNvSpPr txBox="1"/>
              <p:nvPr/>
            </p:nvSpPr>
            <p:spPr>
              <a:xfrm>
                <a:off x="3517653" y="399884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63" name="TextBox 62">
                <a:extLst>
                  <a:ext uri="{FF2B5EF4-FFF2-40B4-BE49-F238E27FC236}">
                    <a16:creationId xmlns:a16="http://schemas.microsoft.com/office/drawing/2014/main" id="{F1C58F23-3ED5-7B9C-0F2F-A7B287B17B80}"/>
                  </a:ext>
                </a:extLst>
              </p:cNvPr>
              <p:cNvSpPr txBox="1">
                <a:spLocks noRot="1" noChangeAspect="1" noMove="1" noResize="1" noEditPoints="1" noAdjustHandles="1" noChangeArrowheads="1" noChangeShapeType="1" noTextEdit="1"/>
              </p:cNvSpPr>
              <p:nvPr/>
            </p:nvSpPr>
            <p:spPr>
              <a:xfrm>
                <a:off x="3517653" y="3998845"/>
                <a:ext cx="425116" cy="461665"/>
              </a:xfrm>
              <a:prstGeom prst="rect">
                <a:avLst/>
              </a:prstGeom>
              <a:blipFill>
                <a:blip r:embed="rId41"/>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0F71FF6-FB56-3A0D-A3B1-DCB8B8652179}"/>
                  </a:ext>
                </a:extLst>
              </p:cNvPr>
              <p:cNvSpPr txBox="1"/>
              <p:nvPr/>
            </p:nvSpPr>
            <p:spPr>
              <a:xfrm>
                <a:off x="4387110" y="399884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64" name="TextBox 63">
                <a:extLst>
                  <a:ext uri="{FF2B5EF4-FFF2-40B4-BE49-F238E27FC236}">
                    <a16:creationId xmlns:a16="http://schemas.microsoft.com/office/drawing/2014/main" id="{80F71FF6-FB56-3A0D-A3B1-DCB8B8652179}"/>
                  </a:ext>
                </a:extLst>
              </p:cNvPr>
              <p:cNvSpPr txBox="1">
                <a:spLocks noRot="1" noChangeAspect="1" noMove="1" noResize="1" noEditPoints="1" noAdjustHandles="1" noChangeArrowheads="1" noChangeShapeType="1" noTextEdit="1"/>
              </p:cNvSpPr>
              <p:nvPr/>
            </p:nvSpPr>
            <p:spPr>
              <a:xfrm>
                <a:off x="4387110" y="3998845"/>
                <a:ext cx="425116" cy="461665"/>
              </a:xfrm>
              <a:prstGeom prst="rect">
                <a:avLst/>
              </a:prstGeom>
              <a:blipFill>
                <a:blip r:embed="rId42"/>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8434678-F074-0D8B-84B3-7FF101C61C1B}"/>
                  </a:ext>
                </a:extLst>
              </p:cNvPr>
              <p:cNvSpPr txBox="1"/>
              <p:nvPr/>
            </p:nvSpPr>
            <p:spPr>
              <a:xfrm>
                <a:off x="5896283" y="3998844"/>
                <a:ext cx="62388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1" i="1" smtClean="0">
                          <a:solidFill>
                            <a:srgbClr val="C00000"/>
                          </a:solidFill>
                          <a:effectLst/>
                          <a:latin typeface="Cambria Math" panose="02040503050406030204" pitchFamily="18" charset="0"/>
                        </a:rPr>
                        <m:t>𝟑</m:t>
                      </m:r>
                      <m:r>
                        <a:rPr lang="en-US" sz="2400" b="1" i="0" smtClean="0">
                          <a:solidFill>
                            <a:srgbClr val="C00000"/>
                          </a:solidFill>
                          <a:effectLst/>
                          <a:latin typeface="Cambria Math" panose="02040503050406030204" pitchFamily="18" charset="0"/>
                        </a:rPr>
                        <m:t>𝟑</m:t>
                      </m:r>
                    </m:oMath>
                  </m:oMathPara>
                </a14:m>
                <a:endParaRPr lang="en-IN" sz="2400" b="1" dirty="0">
                  <a:solidFill>
                    <a:srgbClr val="C00000"/>
                  </a:solidFill>
                  <a:effectLst/>
                </a:endParaRPr>
              </a:p>
            </p:txBody>
          </p:sp>
        </mc:Choice>
        <mc:Fallback xmlns="">
          <p:sp>
            <p:nvSpPr>
              <p:cNvPr id="65" name="TextBox 64">
                <a:extLst>
                  <a:ext uri="{FF2B5EF4-FFF2-40B4-BE49-F238E27FC236}">
                    <a16:creationId xmlns:a16="http://schemas.microsoft.com/office/drawing/2014/main" id="{78434678-F074-0D8B-84B3-7FF101C61C1B}"/>
                  </a:ext>
                </a:extLst>
              </p:cNvPr>
              <p:cNvSpPr txBox="1">
                <a:spLocks noRot="1" noChangeAspect="1" noMove="1" noResize="1" noEditPoints="1" noAdjustHandles="1" noChangeArrowheads="1" noChangeShapeType="1" noTextEdit="1"/>
              </p:cNvSpPr>
              <p:nvPr/>
            </p:nvSpPr>
            <p:spPr>
              <a:xfrm>
                <a:off x="5896283" y="3998844"/>
                <a:ext cx="623889" cy="461665"/>
              </a:xfrm>
              <a:prstGeom prst="rect">
                <a:avLst/>
              </a:prstGeom>
              <a:blipFill>
                <a:blip r:embed="rId43"/>
                <a:stretch>
                  <a:fillRect l="-194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61D9FE8-6686-9548-00DE-7639AA7942A4}"/>
                  </a:ext>
                </a:extLst>
              </p:cNvPr>
              <p:cNvSpPr txBox="1"/>
              <p:nvPr/>
            </p:nvSpPr>
            <p:spPr>
              <a:xfrm>
                <a:off x="5171962" y="399884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66" name="TextBox 65">
                <a:extLst>
                  <a:ext uri="{FF2B5EF4-FFF2-40B4-BE49-F238E27FC236}">
                    <a16:creationId xmlns:a16="http://schemas.microsoft.com/office/drawing/2014/main" id="{F61D9FE8-6686-9548-00DE-7639AA7942A4}"/>
                  </a:ext>
                </a:extLst>
              </p:cNvPr>
              <p:cNvSpPr txBox="1">
                <a:spLocks noRot="1" noChangeAspect="1" noMove="1" noResize="1" noEditPoints="1" noAdjustHandles="1" noChangeArrowheads="1" noChangeShapeType="1" noTextEdit="1"/>
              </p:cNvSpPr>
              <p:nvPr/>
            </p:nvSpPr>
            <p:spPr>
              <a:xfrm>
                <a:off x="5171962" y="3998844"/>
                <a:ext cx="425116" cy="461665"/>
              </a:xfrm>
              <a:prstGeom prst="rect">
                <a:avLst/>
              </a:prstGeom>
              <a:blipFill>
                <a:blip r:embed="rId4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01507F6-2909-5257-88CD-0BA4063BC619}"/>
                  </a:ext>
                </a:extLst>
              </p:cNvPr>
              <p:cNvSpPr txBox="1"/>
              <p:nvPr/>
            </p:nvSpPr>
            <p:spPr>
              <a:xfrm>
                <a:off x="501166" y="4511624"/>
                <a:ext cx="1209434"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solidFill>
                                <a:srgbClr val="0070C0"/>
                              </a:solidFill>
                              <a:latin typeface="Cambria Math" panose="02040503050406030204" pitchFamily="18" charset="0"/>
                            </a:rPr>
                          </m:ctrlPr>
                        </m:sSubPr>
                        <m:e>
                          <m:sSub>
                            <m:sSubPr>
                              <m:ctrlPr>
                                <a:rPr lang="en-US" sz="2400" b="1" i="1" dirty="0" smtClean="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𝑪</m:t>
                              </m:r>
                            </m:e>
                            <m:sub>
                              <m:r>
                                <a:rPr lang="en-US" sz="2400" b="1" i="1" dirty="0" smtClean="0">
                                  <a:solidFill>
                                    <a:srgbClr val="0070C0"/>
                                  </a:solidFill>
                                  <a:latin typeface="Cambria Math" panose="02040503050406030204" pitchFamily="18" charset="0"/>
                                </a:rPr>
                                <m:t>𝒋</m:t>
                              </m:r>
                            </m:sub>
                          </m:sSub>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𝒋</m:t>
                          </m:r>
                        </m:sub>
                      </m:sSub>
                    </m:oMath>
                  </m:oMathPara>
                </a14:m>
                <a:endParaRPr lang="en-US" b="1" dirty="0"/>
              </a:p>
            </p:txBody>
          </p:sp>
        </mc:Choice>
        <mc:Fallback xmlns="">
          <p:sp>
            <p:nvSpPr>
              <p:cNvPr id="67" name="TextBox 66">
                <a:extLst>
                  <a:ext uri="{FF2B5EF4-FFF2-40B4-BE49-F238E27FC236}">
                    <a16:creationId xmlns:a16="http://schemas.microsoft.com/office/drawing/2014/main" id="{101507F6-2909-5257-88CD-0BA4063BC619}"/>
                  </a:ext>
                </a:extLst>
              </p:cNvPr>
              <p:cNvSpPr txBox="1">
                <a:spLocks noRot="1" noChangeAspect="1" noMove="1" noResize="1" noEditPoints="1" noAdjustHandles="1" noChangeArrowheads="1" noChangeShapeType="1" noTextEdit="1"/>
              </p:cNvSpPr>
              <p:nvPr/>
            </p:nvSpPr>
            <p:spPr>
              <a:xfrm>
                <a:off x="501166" y="4511624"/>
                <a:ext cx="1209434" cy="496674"/>
              </a:xfrm>
              <a:prstGeom prst="rect">
                <a:avLst/>
              </a:prstGeom>
              <a:blipFill>
                <a:blip r:embed="rId45"/>
                <a:stretch>
                  <a:fillRect l="-503"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CD9D982-89A9-99CC-1049-AA2D27097262}"/>
                  </a:ext>
                </a:extLst>
              </p:cNvPr>
              <p:cNvSpPr txBox="1"/>
              <p:nvPr/>
            </p:nvSpPr>
            <p:spPr>
              <a:xfrm>
                <a:off x="1851131" y="4552551"/>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2" name="TextBox 71">
                <a:extLst>
                  <a:ext uri="{FF2B5EF4-FFF2-40B4-BE49-F238E27FC236}">
                    <a16:creationId xmlns:a16="http://schemas.microsoft.com/office/drawing/2014/main" id="{6CD9D982-89A9-99CC-1049-AA2D27097262}"/>
                  </a:ext>
                </a:extLst>
              </p:cNvPr>
              <p:cNvSpPr txBox="1">
                <a:spLocks noRot="1" noChangeAspect="1" noMove="1" noResize="1" noEditPoints="1" noAdjustHandles="1" noChangeArrowheads="1" noChangeShapeType="1" noTextEdit="1"/>
              </p:cNvSpPr>
              <p:nvPr/>
            </p:nvSpPr>
            <p:spPr>
              <a:xfrm>
                <a:off x="1851131" y="4552551"/>
                <a:ext cx="425116" cy="461665"/>
              </a:xfrm>
              <a:prstGeom prst="rect">
                <a:avLst/>
              </a:prstGeom>
              <a:blipFill>
                <a:blip r:embed="rId46"/>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DF372A5E-CD55-E7B8-4F17-D014AD8F7610}"/>
                  </a:ext>
                </a:extLst>
              </p:cNvPr>
              <p:cNvSpPr txBox="1"/>
              <p:nvPr/>
            </p:nvSpPr>
            <p:spPr>
              <a:xfrm>
                <a:off x="2687021" y="4535047"/>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3" name="TextBox 72">
                <a:extLst>
                  <a:ext uri="{FF2B5EF4-FFF2-40B4-BE49-F238E27FC236}">
                    <a16:creationId xmlns:a16="http://schemas.microsoft.com/office/drawing/2014/main" id="{DF372A5E-CD55-E7B8-4F17-D014AD8F7610}"/>
                  </a:ext>
                </a:extLst>
              </p:cNvPr>
              <p:cNvSpPr txBox="1">
                <a:spLocks noRot="1" noChangeAspect="1" noMove="1" noResize="1" noEditPoints="1" noAdjustHandles="1" noChangeArrowheads="1" noChangeShapeType="1" noTextEdit="1"/>
              </p:cNvSpPr>
              <p:nvPr/>
            </p:nvSpPr>
            <p:spPr>
              <a:xfrm>
                <a:off x="2687021" y="4535047"/>
                <a:ext cx="425116" cy="461665"/>
              </a:xfrm>
              <a:prstGeom prst="rect">
                <a:avLst/>
              </a:prstGeom>
              <a:blipFill>
                <a:blip r:embed="rId4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7FF82F0B-C051-CFFC-DDCD-AD1DD206D40F}"/>
                  </a:ext>
                </a:extLst>
              </p:cNvPr>
              <p:cNvSpPr txBox="1"/>
              <p:nvPr/>
            </p:nvSpPr>
            <p:spPr>
              <a:xfrm>
                <a:off x="3403037" y="4535047"/>
                <a:ext cx="65434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−1</m:t>
                      </m:r>
                    </m:oMath>
                  </m:oMathPara>
                </a14:m>
                <a:endParaRPr lang="en-IN" sz="2400" dirty="0">
                  <a:solidFill>
                    <a:srgbClr val="0070C0"/>
                  </a:solidFill>
                </a:endParaRPr>
              </a:p>
            </p:txBody>
          </p:sp>
        </mc:Choice>
        <mc:Fallback xmlns="">
          <p:sp>
            <p:nvSpPr>
              <p:cNvPr id="74" name="TextBox 73">
                <a:extLst>
                  <a:ext uri="{FF2B5EF4-FFF2-40B4-BE49-F238E27FC236}">
                    <a16:creationId xmlns:a16="http://schemas.microsoft.com/office/drawing/2014/main" id="{7FF82F0B-C051-CFFC-DDCD-AD1DD206D40F}"/>
                  </a:ext>
                </a:extLst>
              </p:cNvPr>
              <p:cNvSpPr txBox="1">
                <a:spLocks noRot="1" noChangeAspect="1" noMove="1" noResize="1" noEditPoints="1" noAdjustHandles="1" noChangeArrowheads="1" noChangeShapeType="1" noTextEdit="1"/>
              </p:cNvSpPr>
              <p:nvPr/>
            </p:nvSpPr>
            <p:spPr>
              <a:xfrm>
                <a:off x="3403037" y="4535047"/>
                <a:ext cx="654346" cy="461665"/>
              </a:xfrm>
              <a:prstGeom prst="rect">
                <a:avLst/>
              </a:prstGeom>
              <a:blipFill>
                <a:blip r:embed="rId4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DC6EED4-6175-15D1-342F-6628431570EB}"/>
                  </a:ext>
                </a:extLst>
              </p:cNvPr>
              <p:cNvSpPr txBox="1"/>
              <p:nvPr/>
            </p:nvSpPr>
            <p:spPr>
              <a:xfrm>
                <a:off x="4387110" y="4535047"/>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5" name="TextBox 74">
                <a:extLst>
                  <a:ext uri="{FF2B5EF4-FFF2-40B4-BE49-F238E27FC236}">
                    <a16:creationId xmlns:a16="http://schemas.microsoft.com/office/drawing/2014/main" id="{ADC6EED4-6175-15D1-342F-6628431570EB}"/>
                  </a:ext>
                </a:extLst>
              </p:cNvPr>
              <p:cNvSpPr txBox="1">
                <a:spLocks noRot="1" noChangeAspect="1" noMove="1" noResize="1" noEditPoints="1" noAdjustHandles="1" noChangeArrowheads="1" noChangeShapeType="1" noTextEdit="1"/>
              </p:cNvSpPr>
              <p:nvPr/>
            </p:nvSpPr>
            <p:spPr>
              <a:xfrm>
                <a:off x="4387110" y="4535047"/>
                <a:ext cx="425116" cy="461665"/>
              </a:xfrm>
              <a:prstGeom prst="rect">
                <a:avLst/>
              </a:prstGeom>
              <a:blipFill>
                <a:blip r:embed="rId49"/>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CCDF56F1-103D-C64F-8BB5-36310489C5CA}"/>
                  </a:ext>
                </a:extLst>
              </p:cNvPr>
              <p:cNvSpPr txBox="1"/>
              <p:nvPr/>
            </p:nvSpPr>
            <p:spPr>
              <a:xfrm>
                <a:off x="5057348" y="4535046"/>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−1</m:t>
                      </m:r>
                    </m:oMath>
                  </m:oMathPara>
                </a14:m>
                <a:endParaRPr lang="en-IN" sz="2400" dirty="0">
                  <a:solidFill>
                    <a:srgbClr val="0070C0"/>
                  </a:solidFill>
                </a:endParaRPr>
              </a:p>
            </p:txBody>
          </p:sp>
        </mc:Choice>
        <mc:Fallback xmlns="">
          <p:sp>
            <p:nvSpPr>
              <p:cNvPr id="76" name="TextBox 75">
                <a:extLst>
                  <a:ext uri="{FF2B5EF4-FFF2-40B4-BE49-F238E27FC236}">
                    <a16:creationId xmlns:a16="http://schemas.microsoft.com/office/drawing/2014/main" id="{CCDF56F1-103D-C64F-8BB5-36310489C5CA}"/>
                  </a:ext>
                </a:extLst>
              </p:cNvPr>
              <p:cNvSpPr txBox="1">
                <a:spLocks noRot="1" noChangeAspect="1" noMove="1" noResize="1" noEditPoints="1" noAdjustHandles="1" noChangeArrowheads="1" noChangeShapeType="1" noTextEdit="1"/>
              </p:cNvSpPr>
              <p:nvPr/>
            </p:nvSpPr>
            <p:spPr>
              <a:xfrm>
                <a:off x="5057348" y="4535046"/>
                <a:ext cx="654345" cy="461665"/>
              </a:xfrm>
              <a:prstGeom prst="rect">
                <a:avLst/>
              </a:prstGeom>
              <a:blipFill>
                <a:blip r:embed="rId5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6" name="Content Placeholder 2">
                <a:extLst>
                  <a:ext uri="{FF2B5EF4-FFF2-40B4-BE49-F238E27FC236}">
                    <a16:creationId xmlns:a16="http://schemas.microsoft.com/office/drawing/2014/main" id="{47CFF618-8EB4-4B34-2C8E-F78D9F74271D}"/>
                  </a:ext>
                </a:extLst>
              </p:cNvPr>
              <p:cNvSpPr txBox="1">
                <a:spLocks/>
              </p:cNvSpPr>
              <p:nvPr/>
            </p:nvSpPr>
            <p:spPr>
              <a:xfrm>
                <a:off x="6989038" y="1204662"/>
                <a:ext cx="5082404" cy="5284217"/>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Hence, the Optimal Solution is: </a:t>
                </a: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=4</m:t>
                      </m:r>
                    </m:oMath>
                  </m:oMathPara>
                </a14:m>
                <a:endParaRPr lang="en-IN" dirty="0">
                  <a:solidFill>
                    <a:schemeClr val="tx1"/>
                  </a:solidFill>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=5</m:t>
                      </m:r>
                    </m:oMath>
                  </m:oMathPara>
                </a14:m>
                <a:endParaRPr lang="en-IN" dirty="0">
                  <a:solidFill>
                    <a:schemeClr val="tx1"/>
                  </a:solidFill>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=0</m:t>
                      </m:r>
                    </m:oMath>
                  </m:oMathPara>
                </a14:m>
                <a:endParaRPr lang="en-US" dirty="0">
                  <a:solidFill>
                    <a:schemeClr val="tx1"/>
                  </a:solidFill>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=4</m:t>
                      </m:r>
                    </m:oMath>
                  </m:oMathPara>
                </a14:m>
                <a:endParaRPr lang="en-US" dirty="0">
                  <a:solidFill>
                    <a:schemeClr val="tx1"/>
                  </a:solidFill>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3</m:t>
                          </m:r>
                        </m:sub>
                      </m:sSub>
                      <m:r>
                        <a:rPr lang="en-US" b="0" i="1" smtClean="0">
                          <a:solidFill>
                            <a:schemeClr val="tx1"/>
                          </a:solidFill>
                          <a:latin typeface="Cambria Math" panose="02040503050406030204" pitchFamily="18" charset="0"/>
                        </a:rPr>
                        <m:t>=0</m:t>
                      </m:r>
                    </m:oMath>
                  </m:oMathPara>
                </a14:m>
                <a:endParaRPr lang="en-IN" dirty="0">
                  <a:solidFill>
                    <a:schemeClr val="tx1"/>
                  </a:solidFill>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𝑚𝑎𝑥</m:t>
                          </m:r>
                        </m:sub>
                      </m:sSub>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3</m:t>
                          </m:r>
                        </m:sub>
                      </m:sSub>
                    </m:oMath>
                  </m:oMathPara>
                </a14:m>
                <a:endParaRPr lang="en-IN" dirty="0"/>
              </a:p>
              <a:p>
                <a:pPr marL="0" indent="0">
                  <a:lnSpc>
                    <a:spcPct val="120000"/>
                  </a:lnSpc>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a:latin typeface="Cambria Math" panose="02040503050406030204" pitchFamily="18" charset="0"/>
                            </a:rPr>
                            <m:t>𝒎𝒂𝒙</m:t>
                          </m:r>
                        </m:sub>
                      </m:sSub>
                      <m:r>
                        <a:rPr lang="en-US" b="1" i="1">
                          <a:latin typeface="Cambria Math" panose="02040503050406030204" pitchFamily="18" charset="0"/>
                        </a:rPr>
                        <m:t>=</m:t>
                      </m:r>
                      <m:r>
                        <a:rPr lang="en-US" b="1" i="1" smtClean="0">
                          <a:latin typeface="Cambria Math" panose="02040503050406030204" pitchFamily="18" charset="0"/>
                        </a:rPr>
                        <m:t>𝟑𝟑</m:t>
                      </m:r>
                    </m:oMath>
                  </m:oMathPara>
                </a14:m>
                <a:endParaRPr lang="en-IN" b="1" dirty="0">
                  <a:solidFill>
                    <a:srgbClr val="0070C0"/>
                  </a:solidFill>
                </a:endParaRPr>
              </a:p>
            </p:txBody>
          </p:sp>
        </mc:Choice>
        <mc:Fallback xmlns="">
          <p:sp>
            <p:nvSpPr>
              <p:cNvPr id="136" name="Content Placeholder 2">
                <a:extLst>
                  <a:ext uri="{FF2B5EF4-FFF2-40B4-BE49-F238E27FC236}">
                    <a16:creationId xmlns:a16="http://schemas.microsoft.com/office/drawing/2014/main" id="{47CFF618-8EB4-4B34-2C8E-F78D9F74271D}"/>
                  </a:ext>
                </a:extLst>
              </p:cNvPr>
              <p:cNvSpPr txBox="1">
                <a:spLocks noRot="1" noChangeAspect="1" noMove="1" noResize="1" noEditPoints="1" noAdjustHandles="1" noChangeArrowheads="1" noChangeShapeType="1" noTextEdit="1"/>
              </p:cNvSpPr>
              <p:nvPr/>
            </p:nvSpPr>
            <p:spPr>
              <a:xfrm>
                <a:off x="6989038" y="1204662"/>
                <a:ext cx="5082404" cy="5284217"/>
              </a:xfrm>
              <a:prstGeom prst="rect">
                <a:avLst/>
              </a:prstGeom>
              <a:blipFill>
                <a:blip r:embed="rId51"/>
                <a:stretch>
                  <a:fillRect l="-1679" t="-1501"/>
                </a:stretch>
              </a:blipFill>
            </p:spPr>
            <p:txBody>
              <a:bodyPr/>
              <a:lstStyle/>
              <a:p>
                <a:r>
                  <a:rPr lang="en-IN">
                    <a:noFill/>
                  </a:rPr>
                  <a:t> </a:t>
                </a:r>
              </a:p>
            </p:txBody>
          </p:sp>
        </mc:Fallback>
      </mc:AlternateContent>
      <p:sp>
        <p:nvSpPr>
          <p:cNvPr id="6" name="Title 5">
            <a:extLst>
              <a:ext uri="{FF2B5EF4-FFF2-40B4-BE49-F238E27FC236}">
                <a16:creationId xmlns:a16="http://schemas.microsoft.com/office/drawing/2014/main" id="{D3090A76-49A8-AAAD-6EAB-CC07BD931B5B}"/>
              </a:ext>
            </a:extLst>
          </p:cNvPr>
          <p:cNvSpPr>
            <a:spLocks noGrp="1"/>
          </p:cNvSpPr>
          <p:nvPr>
            <p:ph type="title"/>
          </p:nvPr>
        </p:nvSpPr>
        <p:spPr/>
        <p:txBody>
          <a:bodyPr/>
          <a:lstStyle/>
          <a:p>
            <a:r>
              <a:rPr lang="en-US" dirty="0"/>
              <a:t>Problem – 6 </a:t>
            </a:r>
            <a:r>
              <a:rPr lang="en-US" dirty="0">
                <a:solidFill>
                  <a:srgbClr val="C00000"/>
                </a:solidFill>
              </a:rPr>
              <a:t>Simplex Method</a:t>
            </a:r>
            <a:endParaRPr lang="en-IN" dirty="0">
              <a:solidFill>
                <a:srgbClr val="C00000"/>
              </a:solidFill>
            </a:endParaRPr>
          </a:p>
        </p:txBody>
      </p:sp>
    </p:spTree>
    <p:extLst>
      <p:ext uri="{BB962C8B-B14F-4D97-AF65-F5344CB8AC3E}">
        <p14:creationId xmlns:p14="http://schemas.microsoft.com/office/powerpoint/2010/main" val="33633330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6A57-8F46-C385-D6A8-3A95C067FF7E}"/>
              </a:ext>
            </a:extLst>
          </p:cNvPr>
          <p:cNvSpPr>
            <a:spLocks noGrp="1"/>
          </p:cNvSpPr>
          <p:nvPr>
            <p:ph type="title"/>
          </p:nvPr>
        </p:nvSpPr>
        <p:spPr/>
        <p:txBody>
          <a:bodyPr/>
          <a:lstStyle/>
          <a:p>
            <a:r>
              <a:rPr lang="en-US" dirty="0"/>
              <a:t>Problem – 7 </a:t>
            </a:r>
            <a:r>
              <a:rPr lang="en-US" dirty="0">
                <a:solidFill>
                  <a:schemeClr val="accent6"/>
                </a:solidFill>
              </a:rPr>
              <a:t>Simplex Method</a:t>
            </a:r>
            <a:r>
              <a:rPr lang="en-US" dirty="0"/>
              <a:t> </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204DCA-B633-3439-2882-E6B0579B5E34}"/>
                  </a:ext>
                </a:extLst>
              </p:cNvPr>
              <p:cNvSpPr>
                <a:spLocks noGrp="1"/>
              </p:cNvSpPr>
              <p:nvPr>
                <p:ph idx="1"/>
              </p:nvPr>
            </p:nvSpPr>
            <p:spPr/>
            <p:txBody>
              <a:bodyPr/>
              <a:lstStyle/>
              <a:p>
                <a:pPr>
                  <a:lnSpc>
                    <a:spcPct val="107000"/>
                  </a:lnSpc>
                  <a:spcAft>
                    <a:spcPts val="800"/>
                  </a:spcAft>
                </a:pPr>
                <a:r>
                  <a:rPr lang="en-IN" dirty="0">
                    <a:effectLst/>
                    <a:latin typeface="+mj-lt"/>
                    <a:ea typeface="Calibri" panose="020F0502020204030204" pitchFamily="34" charset="0"/>
                    <a:cs typeface="Calibri" panose="020F0502020204030204" pitchFamily="34" charset="0"/>
                  </a:rPr>
                  <a:t>Use Simplex method to solve the following linear programming problem:</a:t>
                </a:r>
                <a:endParaRPr lang="en-IN" dirty="0">
                  <a:effectLst/>
                  <a:latin typeface="+mj-lt"/>
                  <a:ea typeface="Calibri" panose="020F0502020204030204" pitchFamily="34" charset="0"/>
                  <a:cs typeface="Shruti" panose="020B0502040204020203" pitchFamily="34" charset="0"/>
                </a:endParaRPr>
              </a:p>
              <a:p>
                <a:pPr marL="0" indent="0" algn="ctr">
                  <a:lnSpc>
                    <a:spcPct val="115000"/>
                  </a:lnSpc>
                  <a:buNone/>
                </a:pPr>
                <a:r>
                  <a:rPr lang="en-US" dirty="0">
                    <a:effectLst/>
                    <a:latin typeface="+mj-lt"/>
                    <a:ea typeface="Roboto Condensed" panose="02000000000000000000" pitchFamily="2" charset="0"/>
                    <a:cs typeface="Roboto Condensed" panose="02000000000000000000" pitchFamily="2" charset="0"/>
                  </a:rPr>
                  <a:t>Minimize</a:t>
                </a:r>
                <a:r>
                  <a:rPr lang="en-US" dirty="0">
                    <a:effectLst/>
                    <a:latin typeface="Calibri" panose="020F0502020204030204" pitchFamily="34" charset="0"/>
                    <a:ea typeface="Roboto Condensed" panose="02000000000000000000" pitchFamily="2" charset="0"/>
                    <a:cs typeface="Roboto Condensed" panose="02000000000000000000" pitchFamily="2" charset="0"/>
                  </a:rPr>
                  <a:t> </a:t>
                </a:r>
                <a14:m>
                  <m:oMath xmlns:m="http://schemas.openxmlformats.org/officeDocument/2006/math">
                    <m:r>
                      <a:rPr lang="en-US" i="1">
                        <a:effectLst/>
                        <a:latin typeface="Cambria Math" panose="02040503050406030204" pitchFamily="18" charset="0"/>
                        <a:ea typeface="Roboto Condensed" panose="02000000000000000000" pitchFamily="2" charset="0"/>
                        <a:cs typeface="Calibri" panose="020F0502020204030204" pitchFamily="34" charset="0"/>
                      </a:rPr>
                      <m:t>𝑍</m:t>
                    </m:r>
                    <m:r>
                      <a:rPr lang="en-US" i="1">
                        <a:effectLst/>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1</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−3</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2</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+3</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3</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oMath>
                </a14:m>
                <a:endParaRPr lang="en-IN" dirty="0">
                  <a:effectLst/>
                  <a:latin typeface="Trebuchet MS" panose="020B0603020202020204" pitchFamily="34" charset="0"/>
                  <a:ea typeface="Roboto Condensed" panose="02000000000000000000" pitchFamily="2" charset="0"/>
                  <a:cs typeface="Roboto Condensed" panose="02000000000000000000" pitchFamily="2" charset="0"/>
                </a:endParaRPr>
              </a:p>
              <a:p>
                <a:pPr marL="0" indent="0" algn="just">
                  <a:lnSpc>
                    <a:spcPct val="115000"/>
                  </a:lnSpc>
                  <a:buNone/>
                </a:pPr>
                <a:r>
                  <a:rPr lang="en-US" dirty="0">
                    <a:effectLst/>
                    <a:latin typeface="+mj-lt"/>
                    <a:ea typeface="Roboto Condensed" panose="02000000000000000000" pitchFamily="2" charset="0"/>
                    <a:cs typeface="Roboto Condensed" panose="02000000000000000000" pitchFamily="2" charset="0"/>
                  </a:rPr>
                  <a:t>Subject to,</a:t>
                </a:r>
                <a:endParaRPr lang="en-IN" dirty="0">
                  <a:effectLst/>
                  <a:latin typeface="+mj-lt"/>
                  <a:ea typeface="Roboto Condensed" panose="02000000000000000000" pitchFamily="2" charset="0"/>
                  <a:cs typeface="Roboto Condensed" panose="02000000000000000000" pitchFamily="2" charset="0"/>
                </a:endParaRPr>
              </a:p>
              <a:p>
                <a:pPr marL="0" indent="0" algn="just">
                  <a:lnSpc>
                    <a:spcPct val="115000"/>
                  </a:lnSpc>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ea typeface="Roboto Condensed" panose="02000000000000000000" pitchFamily="2" charset="0"/>
                          <a:cs typeface="Calibri" panose="020F0502020204030204" pitchFamily="34" charset="0"/>
                        </a:rPr>
                        <m:t> 3</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1</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2</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+2</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3</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≤7,</m:t>
                      </m:r>
                    </m:oMath>
                  </m:oMathPara>
                </a14:m>
                <a:endParaRPr lang="en-IN" dirty="0">
                  <a:effectLst/>
                  <a:latin typeface="Trebuchet MS" panose="020B0603020202020204" pitchFamily="34" charset="0"/>
                  <a:ea typeface="Roboto Condensed" panose="02000000000000000000" pitchFamily="2" charset="0"/>
                  <a:cs typeface="Roboto Condensed" panose="02000000000000000000" pitchFamily="2" charset="0"/>
                </a:endParaRPr>
              </a:p>
              <a:p>
                <a:pPr marL="0" indent="0" algn="just">
                  <a:lnSpc>
                    <a:spcPct val="115000"/>
                  </a:lnSpc>
                  <a:buNone/>
                </a:pPr>
                <a14:m>
                  <m:oMathPara xmlns:m="http://schemas.openxmlformats.org/officeDocument/2006/math">
                    <m:oMathParaPr>
                      <m:jc m:val="centerGroup"/>
                    </m:oMathParaPr>
                    <m:oMath xmlns:m="http://schemas.openxmlformats.org/officeDocument/2006/math">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2</m:t>
                          </m:r>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1</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4</m:t>
                          </m:r>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2</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≥−12,</m:t>
                      </m:r>
                    </m:oMath>
                  </m:oMathPara>
                </a14:m>
                <a:endParaRPr lang="en-IN" dirty="0">
                  <a:effectLst/>
                  <a:latin typeface="Trebuchet MS" panose="020B0603020202020204" pitchFamily="34" charset="0"/>
                  <a:ea typeface="Roboto Condensed" panose="02000000000000000000" pitchFamily="2" charset="0"/>
                  <a:cs typeface="Roboto Condensed" panose="02000000000000000000" pitchFamily="2" charset="0"/>
                </a:endParaRPr>
              </a:p>
              <a:p>
                <a:pPr marL="0" indent="0" algn="just">
                  <a:lnSpc>
                    <a:spcPct val="115000"/>
                  </a:lnSpc>
                  <a:buNone/>
                </a:pPr>
                <a14:m>
                  <m:oMathPara xmlns:m="http://schemas.openxmlformats.org/officeDocument/2006/math">
                    <m:oMathParaPr>
                      <m:jc m:val="centerGroup"/>
                    </m:oMathParaPr>
                    <m:oMath xmlns:m="http://schemas.openxmlformats.org/officeDocument/2006/math">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−4</m:t>
                          </m:r>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1</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+3</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2</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+8</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3</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≤10,</m:t>
                      </m:r>
                    </m:oMath>
                  </m:oMathPara>
                </a14:m>
                <a:endParaRPr lang="en-IN" dirty="0">
                  <a:effectLst/>
                  <a:latin typeface="Trebuchet MS" panose="020B0603020202020204" pitchFamily="34" charset="0"/>
                  <a:ea typeface="Roboto Condensed" panose="02000000000000000000" pitchFamily="2" charset="0"/>
                  <a:cs typeface="Roboto Condensed" panose="02000000000000000000" pitchFamily="2" charset="0"/>
                </a:endParaRPr>
              </a:p>
              <a:p>
                <a:pPr marL="0" indent="0">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ea typeface="Calibri" panose="020F0502020204030204" pitchFamily="34" charset="0"/>
                          <a:cs typeface="Calibri" panose="020F0502020204030204" pitchFamily="34" charset="0"/>
                        </a:rPr>
                        <m:t> </m:t>
                      </m:r>
                      <m:sSub>
                        <m:sSubPr>
                          <m:ctrlPr>
                            <a:rPr lang="en-IN" i="1">
                              <a:effectLst/>
                              <a:latin typeface="Cambria Math" panose="02040503050406030204" pitchFamily="18" charset="0"/>
                              <a:cs typeface="Calibri" panose="020F0502020204030204" pitchFamily="34" charset="0"/>
                            </a:rPr>
                          </m:ctrlPr>
                        </m:sSubPr>
                        <m:e>
                          <m:r>
                            <a:rPr lang="en-IN" i="1">
                              <a:effectLst/>
                              <a:latin typeface="Cambria Math" panose="02040503050406030204" pitchFamily="18" charset="0"/>
                              <a:ea typeface="Calibri" panose="020F0502020204030204" pitchFamily="34" charset="0"/>
                              <a:cs typeface="Calibri" panose="020F0502020204030204" pitchFamily="34" charset="0"/>
                            </a:rPr>
                            <m:t>𝑥</m:t>
                          </m:r>
                        </m:e>
                        <m:sub>
                          <m:r>
                            <a:rPr lang="en-IN" i="1">
                              <a:effectLst/>
                              <a:latin typeface="Cambria Math" panose="02040503050406030204" pitchFamily="18" charset="0"/>
                              <a:ea typeface="Calibri" panose="020F0502020204030204" pitchFamily="34" charset="0"/>
                              <a:cs typeface="Calibri" panose="020F0502020204030204" pitchFamily="34" charset="0"/>
                            </a:rPr>
                            <m:t>1</m:t>
                          </m:r>
                        </m:sub>
                      </m:sSub>
                      <m:r>
                        <a:rPr lang="en-IN" i="1">
                          <a:effectLst/>
                          <a:latin typeface="Cambria Math" panose="02040503050406030204" pitchFamily="18" charset="0"/>
                          <a:ea typeface="Calibri" panose="020F0502020204030204" pitchFamily="34" charset="0"/>
                          <a:cs typeface="Calibri" panose="020F0502020204030204" pitchFamily="34" charset="0"/>
                        </a:rPr>
                        <m:t>,</m:t>
                      </m:r>
                      <m:sSub>
                        <m:sSubPr>
                          <m:ctrlPr>
                            <a:rPr lang="en-IN" i="1">
                              <a:effectLst/>
                              <a:latin typeface="Cambria Math" panose="02040503050406030204" pitchFamily="18" charset="0"/>
                              <a:cs typeface="Calibri" panose="020F0502020204030204" pitchFamily="34" charset="0"/>
                            </a:rPr>
                          </m:ctrlPr>
                        </m:sSubPr>
                        <m:e>
                          <m:r>
                            <a:rPr lang="en-IN" i="1">
                              <a:effectLst/>
                              <a:latin typeface="Cambria Math" panose="02040503050406030204" pitchFamily="18" charset="0"/>
                              <a:ea typeface="Calibri" panose="020F0502020204030204" pitchFamily="34" charset="0"/>
                              <a:cs typeface="Calibri" panose="020F0502020204030204" pitchFamily="34" charset="0"/>
                            </a:rPr>
                            <m:t>𝑥</m:t>
                          </m:r>
                        </m:e>
                        <m:sub>
                          <m:r>
                            <a:rPr lang="en-IN" i="1">
                              <a:effectLst/>
                              <a:latin typeface="Cambria Math" panose="02040503050406030204" pitchFamily="18" charset="0"/>
                              <a:ea typeface="Calibri" panose="020F0502020204030204" pitchFamily="34" charset="0"/>
                              <a:cs typeface="Calibri" panose="020F0502020204030204" pitchFamily="34" charset="0"/>
                            </a:rPr>
                            <m:t>2</m:t>
                          </m:r>
                        </m:sub>
                      </m:sSub>
                      <m:r>
                        <a:rPr lang="en-IN" i="1">
                          <a:effectLst/>
                          <a:latin typeface="Cambria Math" panose="02040503050406030204" pitchFamily="18" charset="0"/>
                          <a:ea typeface="Calibri" panose="020F0502020204030204" pitchFamily="34" charset="0"/>
                          <a:cs typeface="Calibri" panose="020F0502020204030204" pitchFamily="34" charset="0"/>
                        </a:rPr>
                        <m:t>,</m:t>
                      </m:r>
                      <m:sSub>
                        <m:sSubPr>
                          <m:ctrlPr>
                            <a:rPr lang="en-IN" i="1">
                              <a:effectLst/>
                              <a:latin typeface="Cambria Math" panose="02040503050406030204" pitchFamily="18" charset="0"/>
                              <a:cs typeface="Calibri" panose="020F0502020204030204" pitchFamily="34" charset="0"/>
                            </a:rPr>
                          </m:ctrlPr>
                        </m:sSubPr>
                        <m:e>
                          <m:r>
                            <a:rPr lang="en-IN" i="1">
                              <a:effectLst/>
                              <a:latin typeface="Cambria Math" panose="02040503050406030204" pitchFamily="18" charset="0"/>
                              <a:ea typeface="Calibri" panose="020F0502020204030204" pitchFamily="34" charset="0"/>
                              <a:cs typeface="Calibri" panose="020F0502020204030204" pitchFamily="34" charset="0"/>
                            </a:rPr>
                            <m:t>𝑥</m:t>
                          </m:r>
                        </m:e>
                        <m:sub>
                          <m:r>
                            <a:rPr lang="en-IN" i="1">
                              <a:effectLst/>
                              <a:latin typeface="Cambria Math" panose="02040503050406030204" pitchFamily="18" charset="0"/>
                              <a:ea typeface="Calibri" panose="020F0502020204030204" pitchFamily="34" charset="0"/>
                              <a:cs typeface="Calibri" panose="020F0502020204030204" pitchFamily="34" charset="0"/>
                            </a:rPr>
                            <m:t>3</m:t>
                          </m:r>
                        </m:sub>
                      </m:sSub>
                      <m:r>
                        <a:rPr lang="en-IN" i="1">
                          <a:effectLst/>
                          <a:latin typeface="Cambria Math" panose="02040503050406030204" pitchFamily="18" charset="0"/>
                          <a:ea typeface="Calibri" panose="020F0502020204030204" pitchFamily="34" charset="0"/>
                          <a:cs typeface="Calibri" panose="020F0502020204030204" pitchFamily="34" charset="0"/>
                        </a:rPr>
                        <m:t>≥0.</m:t>
                      </m:r>
                    </m:oMath>
                  </m:oMathPara>
                </a14:m>
                <a:endParaRPr lang="en-IN" dirty="0"/>
              </a:p>
              <a:p>
                <a:pPr marL="0" indent="0">
                  <a:buNone/>
                </a:pPr>
                <a:r>
                  <a:rPr lang="en-US" dirty="0">
                    <a:solidFill>
                      <a:srgbClr val="C00000"/>
                    </a:solidFill>
                  </a:rPr>
                  <a:t>Step-1 : Mathematical Form </a:t>
                </a:r>
              </a:p>
              <a:p>
                <a:r>
                  <a:rPr lang="en-IN" dirty="0"/>
                  <a:t>Problem is already given in the mathematical form. </a:t>
                </a:r>
              </a:p>
              <a:p>
                <a:pPr marL="0" indent="0">
                  <a:buNone/>
                </a:pPr>
                <a:endParaRPr lang="en-IN" dirty="0"/>
              </a:p>
            </p:txBody>
          </p:sp>
        </mc:Choice>
        <mc:Fallback xmlns="">
          <p:sp>
            <p:nvSpPr>
              <p:cNvPr id="3" name="Content Placeholder 2">
                <a:extLst>
                  <a:ext uri="{FF2B5EF4-FFF2-40B4-BE49-F238E27FC236}">
                    <a16:creationId xmlns:a16="http://schemas.microsoft.com/office/drawing/2014/main" id="{A0204DCA-B633-3439-2882-E6B0579B5E34}"/>
                  </a:ext>
                </a:extLst>
              </p:cNvPr>
              <p:cNvSpPr>
                <a:spLocks noGrp="1" noRot="1" noChangeAspect="1" noMove="1" noResize="1" noEditPoints="1" noAdjustHandles="1" noChangeArrowheads="1" noChangeShapeType="1" noTextEdit="1"/>
              </p:cNvSpPr>
              <p:nvPr>
                <p:ph idx="1"/>
              </p:nvPr>
            </p:nvSpPr>
            <p:spPr>
              <a:blipFill>
                <a:blip r:embed="rId2"/>
                <a:stretch>
                  <a:fillRect l="-818" t="-763"/>
                </a:stretch>
              </a:blipFill>
            </p:spPr>
            <p:txBody>
              <a:bodyPr/>
              <a:lstStyle/>
              <a:p>
                <a:r>
                  <a:rPr lang="en-IN">
                    <a:noFill/>
                  </a:rPr>
                  <a:t> </a:t>
                </a:r>
              </a:p>
            </p:txBody>
          </p:sp>
        </mc:Fallback>
      </mc:AlternateContent>
    </p:spTree>
    <p:extLst>
      <p:ext uri="{BB962C8B-B14F-4D97-AF65-F5344CB8AC3E}">
        <p14:creationId xmlns:p14="http://schemas.microsoft.com/office/powerpoint/2010/main" val="7331678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92FA5-9E6F-5F4B-A499-045C7119B9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B8827F-0804-81EA-D4D9-696DB5784697}"/>
              </a:ext>
            </a:extLst>
          </p:cNvPr>
          <p:cNvSpPr>
            <a:spLocks noGrp="1"/>
          </p:cNvSpPr>
          <p:nvPr>
            <p:ph type="title"/>
          </p:nvPr>
        </p:nvSpPr>
        <p:spPr/>
        <p:txBody>
          <a:bodyPr/>
          <a:lstStyle/>
          <a:p>
            <a:r>
              <a:rPr lang="en-US" dirty="0"/>
              <a:t>Problem – 7 </a:t>
            </a:r>
            <a:r>
              <a:rPr lang="en-US" dirty="0">
                <a:solidFill>
                  <a:schemeClr val="accent6"/>
                </a:solidFill>
              </a:rPr>
              <a:t>Simplex Method</a:t>
            </a:r>
            <a:endParaRPr lang="en-IN" dirty="0"/>
          </a:p>
        </p:txBody>
      </p:sp>
      <p:sp>
        <p:nvSpPr>
          <p:cNvPr id="3" name="Content Placeholder 2">
            <a:extLst>
              <a:ext uri="{FF2B5EF4-FFF2-40B4-BE49-F238E27FC236}">
                <a16:creationId xmlns:a16="http://schemas.microsoft.com/office/drawing/2014/main" id="{1324AD9F-E5ED-3ABF-A882-109AC79CD990}"/>
              </a:ext>
            </a:extLst>
          </p:cNvPr>
          <p:cNvSpPr>
            <a:spLocks noGrp="1"/>
          </p:cNvSpPr>
          <p:nvPr>
            <p:ph idx="1"/>
          </p:nvPr>
        </p:nvSpPr>
        <p:spPr>
          <a:xfrm>
            <a:off x="6728301" y="863444"/>
            <a:ext cx="5073116" cy="430825"/>
          </a:xfrm>
        </p:spPr>
        <p:txBody>
          <a:bodyPr/>
          <a:lstStyle/>
          <a:p>
            <a:pPr marL="0" indent="0">
              <a:buNone/>
            </a:pPr>
            <a:r>
              <a:rPr lang="en-US" dirty="0">
                <a:solidFill>
                  <a:srgbClr val="C00000"/>
                </a:solidFill>
              </a:rPr>
              <a:t>Step-3 : Initial Basic Feasible Solution</a:t>
            </a:r>
          </a:p>
          <a:p>
            <a:endParaRPr lang="en-IN" dirty="0">
              <a:solidFill>
                <a:srgbClr val="C00000"/>
              </a:solidFill>
            </a:endParaRPr>
          </a:p>
        </p:txBody>
      </p:sp>
      <mc:AlternateContent xmlns:mc="http://schemas.openxmlformats.org/markup-compatibility/2006" xmlns:a14="http://schemas.microsoft.com/office/drawing/2010/main">
        <mc:Choice Requires="a14">
          <p:sp>
            <p:nvSpPr>
              <p:cNvPr id="4" name="Content Placeholder 4">
                <a:extLst>
                  <a:ext uri="{FF2B5EF4-FFF2-40B4-BE49-F238E27FC236}">
                    <a16:creationId xmlns:a16="http://schemas.microsoft.com/office/drawing/2014/main" id="{C493C96F-8499-AAAD-DA4F-16F1657D9944}"/>
                  </a:ext>
                </a:extLst>
              </p:cNvPr>
              <p:cNvSpPr txBox="1">
                <a:spLocks/>
              </p:cNvSpPr>
              <p:nvPr/>
            </p:nvSpPr>
            <p:spPr>
              <a:xfrm>
                <a:off x="6728302" y="1359558"/>
                <a:ext cx="5073118" cy="514398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Substituting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=0</m:t>
                    </m:r>
                  </m:oMath>
                </a14:m>
                <a:r>
                  <a:rPr lang="en-IN" dirty="0"/>
                  <a:t> in the constraints to get the </a:t>
                </a:r>
                <a:r>
                  <a:rPr lang="en-IN" dirty="0">
                    <a:solidFill>
                      <a:srgbClr val="0070C0"/>
                    </a:solidFill>
                  </a:rPr>
                  <a:t>Basic Variables</a:t>
                </a:r>
                <a:r>
                  <a:rPr lang="en-IN"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oMath>
                </a14:m>
                <a:r>
                  <a:rPr lang="en-IN"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oMath>
                </a14:m>
                <a:r>
                  <a:rPr lang="en-IN"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oMath>
                </a14:m>
                <a:r>
                  <a:rPr lang="en-US" dirty="0"/>
                  <a:t>.</a:t>
                </a:r>
              </a:p>
              <a:p>
                <a:pPr marL="282575" indent="0">
                  <a:buNone/>
                </a:pPr>
                <a:r>
                  <a:rPr lang="en-IN" dirty="0"/>
                  <a:t>Therefore,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7</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12</m:t>
                      </m:r>
                    </m:oMath>
                  </m:oMathPara>
                </a14:m>
                <a:endParaRPr lang="en-IN"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3</m:t>
                          </m:r>
                        </m:sub>
                      </m:sSub>
                      <m:r>
                        <a:rPr lang="en-US" b="0" i="1" smtClean="0">
                          <a:latin typeface="Cambria Math" panose="02040503050406030204" pitchFamily="18" charset="0"/>
                        </a:rPr>
                        <m:t>=10</m:t>
                      </m:r>
                    </m:oMath>
                  </m:oMathPara>
                </a14:m>
                <a:endParaRPr lang="en-IN" dirty="0"/>
              </a:p>
              <a:p>
                <a:pPr marL="282575" indent="0">
                  <a:buNone/>
                </a:pPr>
                <a:r>
                  <a:rPr lang="en-IN" dirty="0"/>
                  <a:t>and hence,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=0</m:t>
                      </m:r>
                    </m:oMath>
                  </m:oMathPara>
                </a14:m>
                <a:endParaRPr lang="en-IN" dirty="0"/>
              </a:p>
              <a:p>
                <a:endParaRPr lang="en-US" dirty="0"/>
              </a:p>
              <a:p>
                <a:endParaRPr lang="en-IN" dirty="0"/>
              </a:p>
            </p:txBody>
          </p:sp>
        </mc:Choice>
        <mc:Fallback xmlns="">
          <p:sp>
            <p:nvSpPr>
              <p:cNvPr id="4" name="Content Placeholder 4">
                <a:extLst>
                  <a:ext uri="{FF2B5EF4-FFF2-40B4-BE49-F238E27FC236}">
                    <a16:creationId xmlns:a16="http://schemas.microsoft.com/office/drawing/2014/main" id="{C493C96F-8499-AAAD-DA4F-16F1657D9944}"/>
                  </a:ext>
                </a:extLst>
              </p:cNvPr>
              <p:cNvSpPr txBox="1">
                <a:spLocks noRot="1" noChangeAspect="1" noMove="1" noResize="1" noEditPoints="1" noAdjustHandles="1" noChangeArrowheads="1" noChangeShapeType="1" noTextEdit="1"/>
              </p:cNvSpPr>
              <p:nvPr/>
            </p:nvSpPr>
            <p:spPr>
              <a:xfrm>
                <a:off x="6728302" y="1359558"/>
                <a:ext cx="5073118" cy="5143982"/>
              </a:xfrm>
              <a:prstGeom prst="rect">
                <a:avLst/>
              </a:prstGeom>
              <a:blipFill>
                <a:blip r:embed="rId2"/>
                <a:stretch>
                  <a:fillRect l="-1683" t="-1540" r="-1803"/>
                </a:stretch>
              </a:blipFill>
            </p:spPr>
            <p:txBody>
              <a:bodyPr/>
              <a:lstStyle/>
              <a:p>
                <a:r>
                  <a:rPr lang="en-IN">
                    <a:noFill/>
                  </a:rPr>
                  <a:t> </a:t>
                </a:r>
              </a:p>
            </p:txBody>
          </p:sp>
        </mc:Fallback>
      </mc:AlternateContent>
      <p:cxnSp>
        <p:nvCxnSpPr>
          <p:cNvPr id="20" name="Straight Connector 19">
            <a:extLst>
              <a:ext uri="{FF2B5EF4-FFF2-40B4-BE49-F238E27FC236}">
                <a16:creationId xmlns:a16="http://schemas.microsoft.com/office/drawing/2014/main" id="{04B427F1-0E6D-DA78-1629-12632017D644}"/>
              </a:ext>
            </a:extLst>
          </p:cNvPr>
          <p:cNvCxnSpPr>
            <a:cxnSpLocks/>
          </p:cNvCxnSpPr>
          <p:nvPr/>
        </p:nvCxnSpPr>
        <p:spPr>
          <a:xfrm rot="16200000" flipV="1">
            <a:off x="3604161" y="3668900"/>
            <a:ext cx="566928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8506811B-21BB-D908-21C3-3FA65C418F35}"/>
                  </a:ext>
                </a:extLst>
              </p:cNvPr>
              <p:cNvSpPr txBox="1">
                <a:spLocks/>
              </p:cNvSpPr>
              <p:nvPr/>
            </p:nvSpPr>
            <p:spPr>
              <a:xfrm>
                <a:off x="142961" y="863444"/>
                <a:ext cx="6295839" cy="576315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lang="en-US" dirty="0">
                    <a:solidFill>
                      <a:srgbClr val="C00000"/>
                    </a:solidFill>
                  </a:rPr>
                  <a:t>Step-2 : Standard Form</a:t>
                </a:r>
              </a:p>
              <a:p>
                <a:r>
                  <a:rPr lang="en-US" dirty="0"/>
                  <a:t>RHS of 2</a:t>
                </a:r>
                <a:r>
                  <a:rPr lang="en-US" baseline="30000" dirty="0"/>
                  <a:t>nd</a:t>
                </a:r>
                <a:r>
                  <a:rPr lang="en-US" dirty="0"/>
                  <a:t> constraint is negative, i.e.</a:t>
                </a:r>
              </a:p>
              <a:p>
                <a:pPr marL="0" indent="0">
                  <a:buNone/>
                </a:pPr>
                <a14:m>
                  <m:oMathPara xmlns:m="http://schemas.openxmlformats.org/officeDocument/2006/math">
                    <m:oMathParaPr>
                      <m:jc m:val="centerGroup"/>
                    </m:oMathParaPr>
                    <m:oMath xmlns:m="http://schemas.openxmlformats.org/officeDocument/2006/math">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2</m:t>
                          </m:r>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1</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4</m:t>
                          </m:r>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2</m:t>
                          </m:r>
                        </m:sub>
                      </m:sSub>
                      <m:r>
                        <a:rPr lang="en-US" i="1" smtClean="0">
                          <a:latin typeface="Cambria Math" panose="02040503050406030204" pitchFamily="18" charset="0"/>
                          <a:ea typeface="Cambria Math" panose="02040503050406030204" pitchFamily="18" charset="0"/>
                          <a:cs typeface="Calibri" panose="020F0502020204030204" pitchFamily="34" charset="0"/>
                        </a:rPr>
                        <m:t>≥</m:t>
                      </m:r>
                      <m:r>
                        <a:rPr lang="en-US" b="0" i="1" smtClean="0">
                          <a:latin typeface="Cambria Math" panose="02040503050406030204" pitchFamily="18" charset="0"/>
                          <a:ea typeface="Cambria Math" panose="02040503050406030204" pitchFamily="18" charset="0"/>
                          <a:cs typeface="Calibri" panose="020F0502020204030204" pitchFamily="34" charset="0"/>
                        </a:rPr>
                        <m:t>−</m:t>
                      </m:r>
                      <m:r>
                        <a:rPr lang="en-US" i="1">
                          <a:latin typeface="Cambria Math" panose="02040503050406030204" pitchFamily="18" charset="0"/>
                          <a:ea typeface="Cambria Math" panose="02040503050406030204" pitchFamily="18" charset="0"/>
                          <a:cs typeface="Calibri" panose="020F0502020204030204" pitchFamily="34" charset="0"/>
                        </a:rPr>
                        <m:t>12</m:t>
                      </m:r>
                    </m:oMath>
                  </m:oMathPara>
                </a14:m>
                <a:endParaRPr lang="en-US" dirty="0"/>
              </a:p>
              <a:p>
                <a:r>
                  <a:rPr lang="en-US" dirty="0"/>
                  <a:t>So make it non-negative by multiplying with </a:t>
                </a:r>
                <a14:m>
                  <m:oMath xmlns:m="http://schemas.openxmlformats.org/officeDocument/2006/math">
                    <m:r>
                      <a:rPr lang="en-US" b="0" i="1" smtClean="0">
                        <a:latin typeface="Cambria Math" panose="02040503050406030204" pitchFamily="18" charset="0"/>
                      </a:rPr>
                      <m:t>−1</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−2</m:t>
                          </m:r>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1</m:t>
                          </m:r>
                        </m:sub>
                      </m:sSub>
                      <m:r>
                        <a:rPr lang="en-US" i="1">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4</m:t>
                          </m:r>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2</m:t>
                          </m:r>
                        </m:sub>
                      </m:sSub>
                      <m:r>
                        <a:rPr lang="en-US" i="1" smtClean="0">
                          <a:latin typeface="Cambria Math" panose="02040503050406030204" pitchFamily="18" charset="0"/>
                          <a:ea typeface="Cambria Math" panose="02040503050406030204" pitchFamily="18" charset="0"/>
                          <a:cs typeface="Calibri" panose="020F0502020204030204" pitchFamily="34" charset="0"/>
                        </a:rPr>
                        <m:t>≤</m:t>
                      </m:r>
                      <m:r>
                        <a:rPr lang="en-US" b="0" i="1" smtClean="0">
                          <a:latin typeface="Cambria Math" panose="02040503050406030204" pitchFamily="18" charset="0"/>
                          <a:ea typeface="Cambria Math" panose="02040503050406030204" pitchFamily="18" charset="0"/>
                          <a:cs typeface="Calibri" panose="020F0502020204030204" pitchFamily="34" charset="0"/>
                        </a:rPr>
                        <m:t>12</m:t>
                      </m:r>
                    </m:oMath>
                  </m:oMathPara>
                </a14:m>
                <a:endParaRPr lang="en-US" dirty="0"/>
              </a:p>
              <a:p>
                <a:r>
                  <a:rPr lang="en-US" dirty="0"/>
                  <a:t>The problem in </a:t>
                </a:r>
                <a:r>
                  <a:rPr lang="en-US" b="1" dirty="0"/>
                  <a:t>standard form </a:t>
                </a:r>
                <a:r>
                  <a:rPr lang="en-US" dirty="0"/>
                  <a:t>can be written as </a:t>
                </a:r>
              </a:p>
              <a:p>
                <a:pPr marL="282575" indent="0">
                  <a:buNone/>
                </a:pPr>
                <a:r>
                  <a:rPr lang="en-US" dirty="0"/>
                  <a:t>Minimize,</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3</m:t>
                          </m:r>
                        </m:sub>
                      </m:sSub>
                    </m:oMath>
                  </m:oMathPara>
                </a14:m>
                <a:endParaRPr lang="en-IN" dirty="0"/>
              </a:p>
              <a:p>
                <a:pPr marL="282575" indent="0">
                  <a:buNone/>
                </a:pPr>
                <a:r>
                  <a:rPr lang="en-US" dirty="0"/>
                  <a:t>Subject to constraints</a:t>
                </a:r>
              </a:p>
              <a:p>
                <a:pPr marL="1546225" indent="0" algn="l">
                  <a:spcAft>
                    <a:spcPts val="600"/>
                  </a:spcAft>
                  <a:buNone/>
                </a:pPr>
                <a14:m>
                  <m:oMathPara xmlns:m="http://schemas.openxmlformats.org/officeDocument/2006/math">
                    <m:oMathParaPr>
                      <m:jc m:val="left"/>
                    </m:oMathParaPr>
                    <m:oMath xmlns:m="http://schemas.openxmlformats.org/officeDocument/2006/math">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3</m:t>
                          </m:r>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1</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2</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+2</m:t>
                      </m:r>
                      <m:sSub>
                        <m:sSubPr>
                          <m:ctrlPr>
                            <a:rPr lang="en-US" b="0" i="1" smtClean="0">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𝑥</m:t>
                          </m:r>
                        </m:e>
                        <m:sub>
                          <m:r>
                            <a:rPr lang="en-US" b="0" i="1" smtClean="0">
                              <a:latin typeface="Cambria Math" panose="02040503050406030204" pitchFamily="18" charset="0"/>
                              <a:ea typeface="Roboto Condensed" panose="02000000000000000000" pitchFamily="2" charset="0"/>
                              <a:cs typeface="Calibri" panose="020F0502020204030204" pitchFamily="34" charset="0"/>
                            </a:rPr>
                            <m:t>3</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m:t>
                      </m:r>
                      <m:sSub>
                        <m:sSubPr>
                          <m:ctrlPr>
                            <a:rPr lang="en-US" b="0" i="1" smtClean="0">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𝑆</m:t>
                          </m:r>
                        </m:e>
                        <m:sub>
                          <m:r>
                            <a:rPr lang="en-US" b="0" i="1" smtClean="0">
                              <a:latin typeface="Cambria Math" panose="02040503050406030204" pitchFamily="18" charset="0"/>
                              <a:ea typeface="Roboto Condensed" panose="02000000000000000000" pitchFamily="2" charset="0"/>
                              <a:cs typeface="Calibri" panose="020F0502020204030204" pitchFamily="34" charset="0"/>
                            </a:rPr>
                            <m:t>1</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=7</m:t>
                      </m:r>
                    </m:oMath>
                  </m:oMathPara>
                </a14:m>
                <a:endParaRPr lang="en-US" i="1" dirty="0">
                  <a:latin typeface="Cambria Math" panose="02040503050406030204" pitchFamily="18" charset="0"/>
                  <a:ea typeface="Roboto Condensed" panose="02000000000000000000" pitchFamily="2" charset="0"/>
                  <a:cs typeface="Calibri" panose="020F0502020204030204" pitchFamily="34" charset="0"/>
                </a:endParaRPr>
              </a:p>
              <a:p>
                <a:pPr marL="1546225" indent="0" algn="l">
                  <a:spcAft>
                    <a:spcPts val="600"/>
                  </a:spcAft>
                  <a:buNone/>
                </a:pPr>
                <a14:m>
                  <m:oMathPara xmlns:m="http://schemas.openxmlformats.org/officeDocument/2006/math">
                    <m:oMathParaPr>
                      <m:jc m:val="left"/>
                    </m:oMathParaPr>
                    <m:oMath xmlns:m="http://schemas.openxmlformats.org/officeDocument/2006/math">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−2</m:t>
                          </m:r>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1</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4</m:t>
                          </m:r>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2</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m:t>
                      </m:r>
                      <m:sSub>
                        <m:sSubPr>
                          <m:ctrlPr>
                            <a:rPr lang="en-US" b="0" i="1" smtClean="0">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𝑆</m:t>
                          </m:r>
                        </m:e>
                        <m:sub>
                          <m:r>
                            <a:rPr lang="en-US" b="0" i="1" smtClean="0">
                              <a:latin typeface="Cambria Math" panose="02040503050406030204" pitchFamily="18" charset="0"/>
                              <a:ea typeface="Roboto Condensed" panose="02000000000000000000" pitchFamily="2" charset="0"/>
                              <a:cs typeface="Calibri" panose="020F0502020204030204" pitchFamily="34" charset="0"/>
                            </a:rPr>
                            <m:t>2</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=12</m:t>
                      </m:r>
                    </m:oMath>
                  </m:oMathPara>
                </a14:m>
                <a:endParaRPr lang="en-US" dirty="0"/>
              </a:p>
              <a:p>
                <a:pPr marL="1546225" indent="0" algn="l">
                  <a:spcAft>
                    <a:spcPts val="600"/>
                  </a:spcAft>
                  <a:buNone/>
                </a:pPr>
                <a14:m>
                  <m:oMathPara xmlns:m="http://schemas.openxmlformats.org/officeDocument/2006/math">
                    <m:oMathParaPr>
                      <m:jc m:val="left"/>
                    </m:oMathParaPr>
                    <m:oMath xmlns:m="http://schemas.openxmlformats.org/officeDocument/2006/math">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−4</m:t>
                          </m:r>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1</m:t>
                          </m:r>
                        </m:sub>
                      </m:sSub>
                      <m:r>
                        <a:rPr lang="en-US" i="1">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3</m:t>
                          </m:r>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2</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+8</m:t>
                      </m:r>
                      <m:sSub>
                        <m:sSubPr>
                          <m:ctrlPr>
                            <a:rPr lang="en-US" b="0" i="1" smtClean="0">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𝑥</m:t>
                          </m:r>
                        </m:e>
                        <m:sub>
                          <m:r>
                            <a:rPr lang="en-US" b="0" i="1" smtClean="0">
                              <a:latin typeface="Cambria Math" panose="02040503050406030204" pitchFamily="18" charset="0"/>
                              <a:ea typeface="Roboto Condensed" panose="02000000000000000000" pitchFamily="2" charset="0"/>
                              <a:cs typeface="Calibri" panose="020F0502020204030204" pitchFamily="34" charset="0"/>
                            </a:rPr>
                            <m:t>3</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m:t>
                      </m:r>
                      <m:sSub>
                        <m:sSubPr>
                          <m:ctrlPr>
                            <a:rPr lang="en-US" b="0" i="1" smtClean="0">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𝑆</m:t>
                          </m:r>
                        </m:e>
                        <m:sub>
                          <m:r>
                            <a:rPr lang="en-US" b="0" i="1" smtClean="0">
                              <a:latin typeface="Cambria Math" panose="02040503050406030204" pitchFamily="18" charset="0"/>
                              <a:ea typeface="Roboto Condensed" panose="02000000000000000000" pitchFamily="2" charset="0"/>
                              <a:cs typeface="Calibri" panose="020F0502020204030204" pitchFamily="34" charset="0"/>
                            </a:rPr>
                            <m:t>3</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=10</m:t>
                      </m:r>
                    </m:oMath>
                  </m:oMathPara>
                </a14:m>
                <a:endParaRPr lang="en-US" dirty="0"/>
              </a:p>
              <a:p>
                <a:pPr marL="282575"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≥0</m:t>
                      </m:r>
                    </m:oMath>
                  </m:oMathPara>
                </a14:m>
                <a:endParaRPr lang="en-IN" dirty="0">
                  <a:solidFill>
                    <a:schemeClr val="tx2"/>
                  </a:solidFill>
                </a:endParaRPr>
              </a:p>
            </p:txBody>
          </p:sp>
        </mc:Choice>
        <mc:Fallback xmlns="">
          <p:sp>
            <p:nvSpPr>
              <p:cNvPr id="7" name="Content Placeholder 2">
                <a:extLst>
                  <a:ext uri="{FF2B5EF4-FFF2-40B4-BE49-F238E27FC236}">
                    <a16:creationId xmlns:a16="http://schemas.microsoft.com/office/drawing/2014/main" id="{8506811B-21BB-D908-21C3-3FA65C418F35}"/>
                  </a:ext>
                </a:extLst>
              </p:cNvPr>
              <p:cNvSpPr txBox="1">
                <a:spLocks noRot="1" noChangeAspect="1" noMove="1" noResize="1" noEditPoints="1" noAdjustHandles="1" noChangeArrowheads="1" noChangeShapeType="1" noTextEdit="1"/>
              </p:cNvSpPr>
              <p:nvPr/>
            </p:nvSpPr>
            <p:spPr>
              <a:xfrm>
                <a:off x="142961" y="863444"/>
                <a:ext cx="6295839" cy="5763156"/>
              </a:xfrm>
              <a:prstGeom prst="rect">
                <a:avLst/>
              </a:prstGeom>
              <a:blipFill>
                <a:blip r:embed="rId3"/>
                <a:stretch>
                  <a:fillRect l="-1452" t="-1376"/>
                </a:stretch>
              </a:blipFill>
            </p:spPr>
            <p:txBody>
              <a:bodyPr/>
              <a:lstStyle/>
              <a:p>
                <a:r>
                  <a:rPr lang="en-IN">
                    <a:noFill/>
                  </a:rPr>
                  <a:t> </a:t>
                </a:r>
              </a:p>
            </p:txBody>
          </p:sp>
        </mc:Fallback>
      </mc:AlternateContent>
    </p:spTree>
    <p:extLst>
      <p:ext uri="{BB962C8B-B14F-4D97-AF65-F5344CB8AC3E}">
        <p14:creationId xmlns:p14="http://schemas.microsoft.com/office/powerpoint/2010/main" val="317955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500"/>
                                        <p:tgtEl>
                                          <p:spTgt spid="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xEl>
                                              <p:pRg st="9" end="9"/>
                                            </p:txEl>
                                          </p:spTgt>
                                        </p:tgtEl>
                                        <p:attrNameLst>
                                          <p:attrName>style.visibility</p:attrName>
                                        </p:attrNameLst>
                                      </p:cBhvr>
                                      <p:to>
                                        <p:strVal val="visible"/>
                                      </p:to>
                                    </p:set>
                                    <p:animEffect transition="in" filter="fade">
                                      <p:cBhvr>
                                        <p:cTn id="52" dur="500"/>
                                        <p:tgtEl>
                                          <p:spTgt spid="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Effect transition="in" filter="fade">
                                      <p:cBhvr>
                                        <p:cTn id="57" dur="500"/>
                                        <p:tgtEl>
                                          <p:spTgt spid="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xEl>
                                              <p:pRg st="11" end="11"/>
                                            </p:txEl>
                                          </p:spTgt>
                                        </p:tgtEl>
                                        <p:attrNameLst>
                                          <p:attrName>style.visibility</p:attrName>
                                        </p:attrNameLst>
                                      </p:cBhvr>
                                      <p:to>
                                        <p:strVal val="visible"/>
                                      </p:to>
                                    </p:set>
                                    <p:animEffect transition="in" filter="fade">
                                      <p:cBhvr>
                                        <p:cTn id="62" dur="500"/>
                                        <p:tgtEl>
                                          <p:spTgt spid="7">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
                                            <p:txEl>
                                              <p:pRg st="12" end="12"/>
                                            </p:txEl>
                                          </p:spTgt>
                                        </p:tgtEl>
                                        <p:attrNameLst>
                                          <p:attrName>style.visibility</p:attrName>
                                        </p:attrNameLst>
                                      </p:cBhvr>
                                      <p:to>
                                        <p:strVal val="visible"/>
                                      </p:to>
                                    </p:set>
                                    <p:animEffect transition="in" filter="fade">
                                      <p:cBhvr>
                                        <p:cTn id="67" dur="500"/>
                                        <p:tgtEl>
                                          <p:spTgt spid="7">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up)">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0" end="0"/>
                                            </p:txEl>
                                          </p:spTgt>
                                        </p:tgtEl>
                                        <p:attrNameLst>
                                          <p:attrName>style.visibility</p:attrName>
                                        </p:attrNameLst>
                                      </p:cBhvr>
                                      <p:to>
                                        <p:strVal val="visible"/>
                                      </p:to>
                                    </p:set>
                                    <p:animEffect transition="in" filter="fade">
                                      <p:cBhvr>
                                        <p:cTn id="77" dur="500"/>
                                        <p:tgtEl>
                                          <p:spTgt spid="3">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
                                            <p:txEl>
                                              <p:pRg st="0" end="0"/>
                                            </p:txEl>
                                          </p:spTgt>
                                        </p:tgtEl>
                                        <p:attrNameLst>
                                          <p:attrName>style.visibility</p:attrName>
                                        </p:attrNameLst>
                                      </p:cBhvr>
                                      <p:to>
                                        <p:strVal val="visible"/>
                                      </p:to>
                                    </p:set>
                                    <p:animEffect transition="in" filter="fade">
                                      <p:cBhvr>
                                        <p:cTn id="82" dur="500"/>
                                        <p:tgtEl>
                                          <p:spTgt spid="4">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animEffect transition="in" filter="fade">
                                      <p:cBhvr>
                                        <p:cTn id="87" dur="500"/>
                                        <p:tgtEl>
                                          <p:spTgt spid="4">
                                            <p:txEl>
                                              <p:pRg st="1" end="1"/>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
                                            <p:txEl>
                                              <p:pRg st="2" end="2"/>
                                            </p:txEl>
                                          </p:spTgt>
                                        </p:tgtEl>
                                        <p:attrNameLst>
                                          <p:attrName>style.visibility</p:attrName>
                                        </p:attrNameLst>
                                      </p:cBhvr>
                                      <p:to>
                                        <p:strVal val="visible"/>
                                      </p:to>
                                    </p:set>
                                    <p:animEffect transition="in" filter="fade">
                                      <p:cBhvr>
                                        <p:cTn id="92" dur="500"/>
                                        <p:tgtEl>
                                          <p:spTgt spid="4">
                                            <p:txEl>
                                              <p:pRg st="2" end="2"/>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
                                            <p:txEl>
                                              <p:pRg st="3" end="3"/>
                                            </p:txEl>
                                          </p:spTgt>
                                        </p:tgtEl>
                                        <p:attrNameLst>
                                          <p:attrName>style.visibility</p:attrName>
                                        </p:attrNameLst>
                                      </p:cBhvr>
                                      <p:to>
                                        <p:strVal val="visible"/>
                                      </p:to>
                                    </p:set>
                                    <p:animEffect transition="in" filter="fade">
                                      <p:cBhvr>
                                        <p:cTn id="97" dur="500"/>
                                        <p:tgtEl>
                                          <p:spTgt spid="4">
                                            <p:txEl>
                                              <p:pRg st="3" end="3"/>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
                                            <p:txEl>
                                              <p:pRg st="4" end="4"/>
                                            </p:txEl>
                                          </p:spTgt>
                                        </p:tgtEl>
                                        <p:attrNameLst>
                                          <p:attrName>style.visibility</p:attrName>
                                        </p:attrNameLst>
                                      </p:cBhvr>
                                      <p:to>
                                        <p:strVal val="visible"/>
                                      </p:to>
                                    </p:set>
                                    <p:animEffect transition="in" filter="fade">
                                      <p:cBhvr>
                                        <p:cTn id="102" dur="500"/>
                                        <p:tgtEl>
                                          <p:spTgt spid="4">
                                            <p:txEl>
                                              <p:pRg st="4" end="4"/>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4">
                                            <p:txEl>
                                              <p:pRg st="5" end="5"/>
                                            </p:txEl>
                                          </p:spTgt>
                                        </p:tgtEl>
                                        <p:attrNameLst>
                                          <p:attrName>style.visibility</p:attrName>
                                        </p:attrNameLst>
                                      </p:cBhvr>
                                      <p:to>
                                        <p:strVal val="visible"/>
                                      </p:to>
                                    </p:set>
                                    <p:animEffect transition="in" filter="fade">
                                      <p:cBhvr>
                                        <p:cTn id="107" dur="500"/>
                                        <p:tgtEl>
                                          <p:spTgt spid="4">
                                            <p:txEl>
                                              <p:pRg st="5" end="5"/>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
                                            <p:txEl>
                                              <p:pRg st="6" end="6"/>
                                            </p:txEl>
                                          </p:spTgt>
                                        </p:tgtEl>
                                        <p:attrNameLst>
                                          <p:attrName>style.visibility</p:attrName>
                                        </p:attrNameLst>
                                      </p:cBhvr>
                                      <p:to>
                                        <p:strVal val="visible"/>
                                      </p:to>
                                    </p:set>
                                    <p:animEffect transition="in" filter="fade">
                                      <p:cBhvr>
                                        <p:cTn id="11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C36FD-4BF8-245F-920B-4825773C7173}"/>
              </a:ext>
            </a:extLst>
          </p:cNvPr>
          <p:cNvSpPr>
            <a:spLocks noGrp="1"/>
          </p:cNvSpPr>
          <p:nvPr>
            <p:ph type="title"/>
          </p:nvPr>
        </p:nvSpPr>
        <p:spPr/>
        <p:txBody>
          <a:bodyPr/>
          <a:lstStyle/>
          <a:p>
            <a:r>
              <a:rPr lang="en-US" dirty="0"/>
              <a:t>Phases of Operation Research</a:t>
            </a:r>
            <a:endParaRPr lang="en-IN" dirty="0"/>
          </a:p>
        </p:txBody>
      </p:sp>
      <p:sp>
        <p:nvSpPr>
          <p:cNvPr id="3" name="Content Placeholder 2">
            <a:extLst>
              <a:ext uri="{FF2B5EF4-FFF2-40B4-BE49-F238E27FC236}">
                <a16:creationId xmlns:a16="http://schemas.microsoft.com/office/drawing/2014/main" id="{D1D549D3-A5B5-0960-A367-498195702631}"/>
              </a:ext>
            </a:extLst>
          </p:cNvPr>
          <p:cNvSpPr>
            <a:spLocks noGrp="1"/>
          </p:cNvSpPr>
          <p:nvPr>
            <p:ph idx="1"/>
          </p:nvPr>
        </p:nvSpPr>
        <p:spPr>
          <a:xfrm>
            <a:off x="131180" y="863444"/>
            <a:ext cx="11914639" cy="5658651"/>
          </a:xfrm>
        </p:spPr>
        <p:txBody>
          <a:bodyPr/>
          <a:lstStyle/>
          <a:p>
            <a:pPr marL="342900" lvl="0" indent="-342900" algn="just">
              <a:lnSpc>
                <a:spcPct val="115000"/>
              </a:lnSpc>
              <a:spcBef>
                <a:spcPts val="600"/>
              </a:spcBef>
              <a:buFont typeface="+mj-lt"/>
              <a:buAutoNum type="arabicPeriod"/>
            </a:pPr>
            <a:r>
              <a:rPr lang="en-US" b="1" dirty="0">
                <a:effectLst/>
                <a:latin typeface="+mj-lt"/>
                <a:ea typeface="Roboto" panose="02000000000000000000" pitchFamily="2" charset="0"/>
                <a:cs typeface="Shruti" panose="020B0502040204020203" pitchFamily="34" charset="0"/>
              </a:rPr>
              <a:t>Definition of the problem </a:t>
            </a:r>
            <a:r>
              <a:rPr lang="en-US" dirty="0">
                <a:effectLst/>
                <a:latin typeface="+mj-lt"/>
                <a:ea typeface="Roboto" panose="02000000000000000000" pitchFamily="2" charset="0"/>
                <a:cs typeface="Shruti" panose="020B0502040204020203" pitchFamily="34" charset="0"/>
              </a:rPr>
              <a:t>– </a:t>
            </a:r>
            <a:r>
              <a:rPr lang="en-US" dirty="0">
                <a:effectLst/>
                <a:latin typeface="Roboto Condensed Light" panose="02000000000000000000" pitchFamily="2" charset="0"/>
                <a:ea typeface="Roboto Condensed Light" panose="02000000000000000000" pitchFamily="2" charset="0"/>
                <a:cs typeface="Shruti" panose="020B0502040204020203" pitchFamily="34" charset="0"/>
              </a:rPr>
              <a:t>Identify objective and constraints</a:t>
            </a:r>
            <a:endParaRPr lang="en-IN" dirty="0">
              <a:effectLst/>
              <a:latin typeface="Roboto Condensed Light" panose="02000000000000000000" pitchFamily="2" charset="0"/>
              <a:ea typeface="Roboto Condensed Light" panose="02000000000000000000" pitchFamily="2" charset="0"/>
              <a:cs typeface="Shruti" panose="020B0502040204020203" pitchFamily="34" charset="0"/>
            </a:endParaRPr>
          </a:p>
          <a:p>
            <a:pPr marL="342900" lvl="0" indent="-342900">
              <a:lnSpc>
                <a:spcPct val="115000"/>
              </a:lnSpc>
              <a:buFont typeface="+mj-lt"/>
              <a:buAutoNum type="arabicPeriod"/>
            </a:pPr>
            <a:r>
              <a:rPr lang="en-US" b="1" dirty="0">
                <a:effectLst/>
                <a:latin typeface="+mj-lt"/>
                <a:ea typeface="Roboto" panose="02000000000000000000" pitchFamily="2" charset="0"/>
                <a:cs typeface="Shruti" panose="020B0502040204020203" pitchFamily="34" charset="0"/>
              </a:rPr>
              <a:t>Construction of the model </a:t>
            </a:r>
            <a:r>
              <a:rPr lang="en-US" dirty="0">
                <a:ea typeface="Roboto" panose="02000000000000000000" pitchFamily="2" charset="0"/>
                <a:cs typeface="Shruti" panose="020B0502040204020203" pitchFamily="34" charset="0"/>
              </a:rPr>
              <a:t>– </a:t>
            </a:r>
            <a:r>
              <a:rPr lang="en-US" dirty="0">
                <a:latin typeface="Roboto Condensed Light" panose="02000000000000000000" pitchFamily="2" charset="0"/>
                <a:ea typeface="Roboto Condensed Light" panose="02000000000000000000" pitchFamily="2" charset="0"/>
                <a:cs typeface="Shruti" panose="020B0502040204020203" pitchFamily="34" charset="0"/>
              </a:rPr>
              <a:t>Develop mathematical model</a:t>
            </a:r>
          </a:p>
          <a:p>
            <a:pPr marL="342900" lvl="0" indent="-342900">
              <a:lnSpc>
                <a:spcPct val="115000"/>
              </a:lnSpc>
              <a:buFont typeface="+mj-lt"/>
              <a:buAutoNum type="arabicPeriod"/>
            </a:pPr>
            <a:r>
              <a:rPr lang="en-US" b="1" dirty="0">
                <a:effectLst/>
                <a:latin typeface="+mj-lt"/>
                <a:ea typeface="Roboto" panose="02000000000000000000" pitchFamily="2" charset="0"/>
                <a:cs typeface="Shruti" panose="020B0502040204020203" pitchFamily="34" charset="0"/>
              </a:rPr>
              <a:t>Solution of the model </a:t>
            </a:r>
            <a:r>
              <a:rPr lang="en-US" dirty="0">
                <a:ea typeface="Roboto" panose="02000000000000000000" pitchFamily="2" charset="0"/>
                <a:cs typeface="Shruti" panose="020B0502040204020203" pitchFamily="34" charset="0"/>
              </a:rPr>
              <a:t>– </a:t>
            </a:r>
            <a:r>
              <a:rPr lang="en-US" dirty="0">
                <a:latin typeface="Roboto Condensed Light" panose="02000000000000000000" pitchFamily="2" charset="0"/>
                <a:ea typeface="Roboto Condensed Light" panose="02000000000000000000" pitchFamily="2" charset="0"/>
                <a:cs typeface="Shruti" panose="020B0502040204020203" pitchFamily="34" charset="0"/>
              </a:rPr>
              <a:t>Apply OR techniques</a:t>
            </a:r>
            <a:endParaRPr lang="en-IN" dirty="0">
              <a:effectLst/>
              <a:latin typeface="+mj-lt"/>
              <a:ea typeface="Roboto" panose="02000000000000000000" pitchFamily="2" charset="0"/>
              <a:cs typeface="Shruti" panose="020B0502040204020203" pitchFamily="34" charset="0"/>
            </a:endParaRPr>
          </a:p>
          <a:p>
            <a:pPr marL="342900" lvl="0" indent="-342900">
              <a:lnSpc>
                <a:spcPct val="115000"/>
              </a:lnSpc>
              <a:buFont typeface="+mj-lt"/>
              <a:buAutoNum type="arabicPeriod"/>
            </a:pPr>
            <a:r>
              <a:rPr lang="en-US" b="1" dirty="0">
                <a:effectLst/>
                <a:latin typeface="+mj-lt"/>
                <a:ea typeface="Roboto" panose="02000000000000000000" pitchFamily="2" charset="0"/>
                <a:cs typeface="Shruti" panose="020B0502040204020203" pitchFamily="34" charset="0"/>
              </a:rPr>
              <a:t>Validation of the model</a:t>
            </a:r>
            <a:r>
              <a:rPr lang="en-US" b="1" dirty="0">
                <a:latin typeface="+mj-lt"/>
                <a:ea typeface="Roboto" panose="02000000000000000000" pitchFamily="2" charset="0"/>
                <a:cs typeface="Shruti" panose="020B0502040204020203" pitchFamily="34" charset="0"/>
              </a:rPr>
              <a:t> </a:t>
            </a:r>
            <a:r>
              <a:rPr lang="en-US" dirty="0">
                <a:ea typeface="Roboto" panose="02000000000000000000" pitchFamily="2" charset="0"/>
                <a:cs typeface="Shruti" panose="020B0502040204020203" pitchFamily="34" charset="0"/>
              </a:rPr>
              <a:t>– </a:t>
            </a:r>
            <a:r>
              <a:rPr lang="en-US" dirty="0">
                <a:latin typeface="Roboto Condensed Light" panose="02000000000000000000" pitchFamily="2" charset="0"/>
                <a:ea typeface="Roboto Condensed Light" panose="02000000000000000000" pitchFamily="2" charset="0"/>
                <a:cs typeface="Shruti" panose="020B0502040204020203" pitchFamily="34" charset="0"/>
              </a:rPr>
              <a:t>Check model with real data</a:t>
            </a:r>
            <a:endParaRPr lang="en-IN" dirty="0">
              <a:effectLst/>
              <a:latin typeface="+mj-lt"/>
              <a:ea typeface="Roboto" panose="02000000000000000000" pitchFamily="2" charset="0"/>
              <a:cs typeface="Shruti" panose="020B0502040204020203" pitchFamily="34" charset="0"/>
            </a:endParaRPr>
          </a:p>
          <a:p>
            <a:pPr marL="342900" lvl="0" indent="-342900">
              <a:lnSpc>
                <a:spcPct val="115000"/>
              </a:lnSpc>
              <a:spcAft>
                <a:spcPts val="1000"/>
              </a:spcAft>
              <a:buFont typeface="+mj-lt"/>
              <a:buAutoNum type="arabicPeriod"/>
            </a:pPr>
            <a:r>
              <a:rPr lang="en-US" b="1" dirty="0">
                <a:effectLst/>
                <a:latin typeface="+mj-lt"/>
                <a:ea typeface="Roboto" panose="02000000000000000000" pitchFamily="2" charset="0"/>
                <a:cs typeface="Shruti" panose="020B0502040204020203" pitchFamily="34" charset="0"/>
              </a:rPr>
              <a:t>Implementation of the solution </a:t>
            </a:r>
            <a:r>
              <a:rPr lang="en-US" dirty="0">
                <a:ea typeface="Roboto" panose="02000000000000000000" pitchFamily="2" charset="0"/>
                <a:cs typeface="Shruti" panose="020B0502040204020203" pitchFamily="34" charset="0"/>
              </a:rPr>
              <a:t>– </a:t>
            </a:r>
            <a:r>
              <a:rPr lang="en-US" dirty="0">
                <a:latin typeface="Roboto Condensed Light" panose="02000000000000000000" pitchFamily="2" charset="0"/>
                <a:ea typeface="Roboto Condensed Light" panose="02000000000000000000" pitchFamily="2" charset="0"/>
                <a:cs typeface="Shruti" panose="020B0502040204020203" pitchFamily="34" charset="0"/>
              </a:rPr>
              <a:t>Apply the solution in real-world</a:t>
            </a:r>
            <a:endParaRPr lang="en-IN" dirty="0">
              <a:effectLst/>
              <a:latin typeface="+mj-lt"/>
              <a:ea typeface="Roboto" panose="02000000000000000000" pitchFamily="2" charset="0"/>
              <a:cs typeface="Shruti" panose="020B0502040204020203" pitchFamily="34" charset="0"/>
            </a:endParaRPr>
          </a:p>
        </p:txBody>
      </p:sp>
    </p:spTree>
    <p:extLst>
      <p:ext uri="{BB962C8B-B14F-4D97-AF65-F5344CB8AC3E}">
        <p14:creationId xmlns:p14="http://schemas.microsoft.com/office/powerpoint/2010/main" val="147160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EA8CC-5023-38C6-F60E-19DD419FDC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75378D-445F-A28B-6112-3C0B48379C89}"/>
              </a:ext>
            </a:extLst>
          </p:cNvPr>
          <p:cNvSpPr>
            <a:spLocks noGrp="1"/>
          </p:cNvSpPr>
          <p:nvPr>
            <p:ph type="title"/>
          </p:nvPr>
        </p:nvSpPr>
        <p:spPr/>
        <p:txBody>
          <a:bodyPr/>
          <a:lstStyle/>
          <a:p>
            <a:r>
              <a:rPr lang="en-US" dirty="0"/>
              <a:t>Problem – 7 </a:t>
            </a:r>
            <a:r>
              <a:rPr lang="en-US" dirty="0">
                <a:solidFill>
                  <a:schemeClr val="accent6"/>
                </a:solidFill>
              </a:rPr>
              <a:t>Simplex Method</a:t>
            </a:r>
            <a:endParaRPr lang="en-IN" dirty="0"/>
          </a:p>
        </p:txBody>
      </p:sp>
      <p:sp>
        <p:nvSpPr>
          <p:cNvPr id="4" name="Content Placeholder 2">
            <a:extLst>
              <a:ext uri="{FF2B5EF4-FFF2-40B4-BE49-F238E27FC236}">
                <a16:creationId xmlns:a16="http://schemas.microsoft.com/office/drawing/2014/main" id="{1CC60DE0-0C66-7DB5-7245-80E0AC1ADC50}"/>
              </a:ext>
            </a:extLst>
          </p:cNvPr>
          <p:cNvSpPr>
            <a:spLocks noGrp="1"/>
          </p:cNvSpPr>
          <p:nvPr>
            <p:ph idx="1"/>
          </p:nvPr>
        </p:nvSpPr>
        <p:spPr>
          <a:xfrm>
            <a:off x="131181" y="863444"/>
            <a:ext cx="8598412" cy="425121"/>
          </a:xfrm>
        </p:spPr>
        <p:txBody>
          <a:bodyPr/>
          <a:lstStyle/>
          <a:p>
            <a:pPr marL="0" indent="0">
              <a:buNone/>
            </a:pPr>
            <a:r>
              <a:rPr lang="en-US" dirty="0">
                <a:solidFill>
                  <a:srgbClr val="C00000"/>
                </a:solidFill>
              </a:rPr>
              <a:t>Step-4 : Prepare a Simplex Table &amp; Perform Optimality Test</a:t>
            </a:r>
          </a:p>
        </p:txBody>
      </p:sp>
      <mc:AlternateContent xmlns:mc="http://schemas.openxmlformats.org/markup-compatibility/2006" xmlns:a14="http://schemas.microsoft.com/office/drawing/2010/main">
        <mc:Choice Requires="a14">
          <p:sp>
            <p:nvSpPr>
              <p:cNvPr id="6" name="Content Placeholder 4">
                <a:extLst>
                  <a:ext uri="{FF2B5EF4-FFF2-40B4-BE49-F238E27FC236}">
                    <a16:creationId xmlns:a16="http://schemas.microsoft.com/office/drawing/2014/main" id="{A2395440-C374-2E7B-A350-B86AC470C55C}"/>
                  </a:ext>
                </a:extLst>
              </p:cNvPr>
              <p:cNvSpPr txBox="1">
                <a:spLocks/>
              </p:cNvSpPr>
              <p:nvPr/>
            </p:nvSpPr>
            <p:spPr>
              <a:xfrm>
                <a:off x="8164906" y="898651"/>
                <a:ext cx="4029666" cy="5060697"/>
              </a:xfrm>
              <a:prstGeom prst="rect">
                <a:avLst/>
              </a:prstGeom>
              <a:solidFill>
                <a:schemeClr val="accent6">
                  <a:lumMod val="20000"/>
                  <a:lumOff val="80000"/>
                </a:schemeClr>
              </a:solidFill>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000" b="1" u="sng" dirty="0"/>
                  <a:t>Standard Form</a:t>
                </a:r>
              </a:p>
              <a:p>
                <a:r>
                  <a:rPr lang="en-IN" sz="2000" dirty="0">
                    <a:solidFill>
                      <a:schemeClr val="tx2"/>
                    </a:solidFill>
                  </a:rPr>
                  <a:t>Objective Function</a:t>
                </a:r>
              </a:p>
              <a:p>
                <a:pPr marL="0" indent="0">
                  <a:buNone/>
                </a:pPr>
                <a:r>
                  <a:rPr lang="en-US" sz="2000" dirty="0"/>
                  <a:t>Minimize,</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𝑍</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sub>
                      </m:sSub>
                      <m:r>
                        <a:rPr lang="en-US" sz="1800" i="1">
                          <a:latin typeface="Cambria Math" panose="02040503050406030204" pitchFamily="18" charset="0"/>
                        </a:rPr>
                        <m:t>−3</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2</m:t>
                          </m:r>
                        </m:sub>
                      </m:sSub>
                      <m:r>
                        <a:rPr lang="en-US" sz="1800" i="1">
                          <a:latin typeface="Cambria Math" panose="02040503050406030204" pitchFamily="18" charset="0"/>
                        </a:rPr>
                        <m:t>+3</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3</m:t>
                          </m:r>
                        </m:sub>
                      </m:sSub>
                      <m:r>
                        <a:rPr lang="en-US" sz="1800" i="1">
                          <a:latin typeface="Cambria Math" panose="02040503050406030204" pitchFamily="18" charset="0"/>
                        </a:rPr>
                        <m:t>+0</m:t>
                      </m:r>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1</m:t>
                          </m:r>
                        </m:sub>
                      </m:sSub>
                      <m:r>
                        <a:rPr lang="en-US" sz="1800" i="1">
                          <a:latin typeface="Cambria Math" panose="02040503050406030204" pitchFamily="18" charset="0"/>
                        </a:rPr>
                        <m:t>+0</m:t>
                      </m:r>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2</m:t>
                          </m:r>
                        </m:sub>
                      </m:sSub>
                      <m:r>
                        <a:rPr lang="en-US" sz="1800" i="1">
                          <a:latin typeface="Cambria Math" panose="02040503050406030204" pitchFamily="18" charset="0"/>
                        </a:rPr>
                        <m:t>+0</m:t>
                      </m:r>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3</m:t>
                          </m:r>
                        </m:sub>
                      </m:sSub>
                    </m:oMath>
                  </m:oMathPara>
                </a14:m>
                <a:endParaRPr lang="en-IN" sz="1800" dirty="0"/>
              </a:p>
              <a:p>
                <a:pPr>
                  <a:buClr>
                    <a:schemeClr val="accent6"/>
                  </a:buClr>
                </a:pPr>
                <a:r>
                  <a:rPr lang="en-US" sz="2000" dirty="0">
                    <a:solidFill>
                      <a:schemeClr val="tx2"/>
                    </a:solidFill>
                  </a:rPr>
                  <a:t>Subject to Constraints</a:t>
                </a:r>
              </a:p>
              <a:p>
                <a:pPr marL="0" indent="0">
                  <a:buClr>
                    <a:schemeClr val="accent6"/>
                  </a:buClr>
                  <a:buNone/>
                </a:pPr>
                <a14:m>
                  <m:oMathPara xmlns:m="http://schemas.openxmlformats.org/officeDocument/2006/math">
                    <m:oMathParaPr>
                      <m:jc m:val="centerGroup"/>
                    </m:oMathParaPr>
                    <m:oMath xmlns:m="http://schemas.openxmlformats.org/officeDocument/2006/math">
                      <m:sSub>
                        <m:sSubPr>
                          <m:ctrlPr>
                            <a:rPr lang="en-IN"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3</m:t>
                          </m:r>
                          <m:r>
                            <a:rPr lang="en-US" sz="2000" i="1">
                              <a:latin typeface="Cambria Math" panose="02040503050406030204" pitchFamily="18" charset="0"/>
                              <a:ea typeface="Roboto Condensed" panose="02000000000000000000" pitchFamily="2" charset="0"/>
                              <a:cs typeface="Calibri" panose="020F0502020204030204" pitchFamily="34" charset="0"/>
                            </a:rPr>
                            <m:t>𝑥</m:t>
                          </m:r>
                        </m:e>
                        <m:sub>
                          <m:r>
                            <a:rPr lang="en-US" sz="2000" i="1">
                              <a:latin typeface="Cambria Math" panose="02040503050406030204" pitchFamily="18" charset="0"/>
                              <a:ea typeface="Roboto Condensed" panose="02000000000000000000" pitchFamily="2" charset="0"/>
                              <a:cs typeface="Calibri" panose="020F0502020204030204" pitchFamily="34" charset="0"/>
                            </a:rPr>
                            <m:t>1</m:t>
                          </m:r>
                        </m:sub>
                      </m:sSub>
                      <m:r>
                        <a:rPr lang="en-US" sz="2000" i="1">
                          <a:latin typeface="Cambria Math" panose="02040503050406030204" pitchFamily="18" charset="0"/>
                          <a:ea typeface="Roboto Condensed" panose="02000000000000000000" pitchFamily="2" charset="0"/>
                          <a:cs typeface="Calibri" panose="020F0502020204030204" pitchFamily="34" charset="0"/>
                        </a:rPr>
                        <m:t>−</m:t>
                      </m:r>
                      <m:sSub>
                        <m:sSubPr>
                          <m:ctrlPr>
                            <a:rPr lang="en-IN"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𝑥</m:t>
                          </m:r>
                        </m:e>
                        <m:sub>
                          <m:r>
                            <a:rPr lang="en-US" sz="2000" i="1">
                              <a:latin typeface="Cambria Math" panose="02040503050406030204" pitchFamily="18" charset="0"/>
                              <a:ea typeface="Roboto Condensed" panose="02000000000000000000" pitchFamily="2" charset="0"/>
                              <a:cs typeface="Calibri" panose="020F0502020204030204" pitchFamily="34" charset="0"/>
                            </a:rPr>
                            <m:t>2</m:t>
                          </m:r>
                        </m:sub>
                      </m:sSub>
                      <m:r>
                        <a:rPr lang="en-US" sz="2000" i="1">
                          <a:latin typeface="Cambria Math" panose="02040503050406030204" pitchFamily="18" charset="0"/>
                          <a:ea typeface="Roboto Condensed" panose="02000000000000000000" pitchFamily="2" charset="0"/>
                          <a:cs typeface="Calibri" panose="020F0502020204030204" pitchFamily="34" charset="0"/>
                        </a:rPr>
                        <m:t>+2</m:t>
                      </m:r>
                      <m:sSub>
                        <m:sSubPr>
                          <m:ctrlPr>
                            <a:rPr lang="en-US"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𝑥</m:t>
                          </m:r>
                        </m:e>
                        <m:sub>
                          <m:r>
                            <a:rPr lang="en-US" sz="2000" i="1">
                              <a:latin typeface="Cambria Math" panose="02040503050406030204" pitchFamily="18" charset="0"/>
                              <a:ea typeface="Roboto Condensed" panose="02000000000000000000" pitchFamily="2" charset="0"/>
                              <a:cs typeface="Calibri" panose="020F0502020204030204" pitchFamily="34" charset="0"/>
                            </a:rPr>
                            <m:t>3</m:t>
                          </m:r>
                        </m:sub>
                      </m:sSub>
                      <m:r>
                        <a:rPr lang="en-US" sz="2000" i="1">
                          <a:latin typeface="Cambria Math" panose="02040503050406030204" pitchFamily="18" charset="0"/>
                          <a:ea typeface="Roboto Condensed" panose="02000000000000000000" pitchFamily="2" charset="0"/>
                          <a:cs typeface="Calibri" panose="020F0502020204030204" pitchFamily="34" charset="0"/>
                        </a:rPr>
                        <m:t>+</m:t>
                      </m:r>
                      <m:sSub>
                        <m:sSubPr>
                          <m:ctrlPr>
                            <a:rPr lang="en-US"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𝑆</m:t>
                          </m:r>
                        </m:e>
                        <m:sub>
                          <m:r>
                            <a:rPr lang="en-US" sz="2000" i="1">
                              <a:latin typeface="Cambria Math" panose="02040503050406030204" pitchFamily="18" charset="0"/>
                              <a:ea typeface="Roboto Condensed" panose="02000000000000000000" pitchFamily="2" charset="0"/>
                              <a:cs typeface="Calibri" panose="020F0502020204030204" pitchFamily="34" charset="0"/>
                            </a:rPr>
                            <m:t>1</m:t>
                          </m:r>
                        </m:sub>
                      </m:sSub>
                      <m:r>
                        <a:rPr lang="en-US" sz="2000" i="1">
                          <a:latin typeface="Cambria Math" panose="02040503050406030204" pitchFamily="18" charset="0"/>
                          <a:ea typeface="Roboto Condensed" panose="02000000000000000000" pitchFamily="2" charset="0"/>
                          <a:cs typeface="Calibri" panose="020F0502020204030204" pitchFamily="34" charset="0"/>
                        </a:rPr>
                        <m:t>=7</m:t>
                      </m:r>
                    </m:oMath>
                  </m:oMathPara>
                </a14:m>
                <a:endParaRPr lang="en-US" sz="2000" i="1" dirty="0">
                  <a:latin typeface="Cambria Math" panose="02040503050406030204" pitchFamily="18" charset="0"/>
                  <a:ea typeface="Roboto Condensed" panose="02000000000000000000" pitchFamily="2" charset="0"/>
                  <a:cs typeface="Calibri" panose="020F0502020204030204" pitchFamily="34" charset="0"/>
                </a:endParaRPr>
              </a:p>
              <a:p>
                <a:pPr marL="0" indent="0">
                  <a:buClr>
                    <a:schemeClr val="accent6"/>
                  </a:buClr>
                  <a:buNone/>
                </a:pPr>
                <a14:m>
                  <m:oMathPara xmlns:m="http://schemas.openxmlformats.org/officeDocument/2006/math">
                    <m:oMathParaPr>
                      <m:jc m:val="centerGroup"/>
                    </m:oMathParaPr>
                    <m:oMath xmlns:m="http://schemas.openxmlformats.org/officeDocument/2006/math">
                      <m:sSub>
                        <m:sSubPr>
                          <m:ctrlPr>
                            <a:rPr lang="en-IN"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−2</m:t>
                          </m:r>
                          <m:r>
                            <a:rPr lang="en-US" sz="2000" i="1">
                              <a:latin typeface="Cambria Math" panose="02040503050406030204" pitchFamily="18" charset="0"/>
                              <a:ea typeface="Roboto Condensed" panose="02000000000000000000" pitchFamily="2" charset="0"/>
                              <a:cs typeface="Calibri" panose="020F0502020204030204" pitchFamily="34" charset="0"/>
                            </a:rPr>
                            <m:t>𝑥</m:t>
                          </m:r>
                        </m:e>
                        <m:sub>
                          <m:r>
                            <a:rPr lang="en-US" sz="2000" i="1">
                              <a:latin typeface="Cambria Math" panose="02040503050406030204" pitchFamily="18" charset="0"/>
                              <a:ea typeface="Roboto Condensed" panose="02000000000000000000" pitchFamily="2" charset="0"/>
                              <a:cs typeface="Calibri" panose="020F0502020204030204" pitchFamily="34" charset="0"/>
                            </a:rPr>
                            <m:t>1</m:t>
                          </m:r>
                        </m:sub>
                      </m:sSub>
                      <m:r>
                        <a:rPr lang="en-US" sz="2000" i="1">
                          <a:latin typeface="Cambria Math" panose="02040503050406030204" pitchFamily="18" charset="0"/>
                          <a:ea typeface="Roboto Condensed" panose="02000000000000000000" pitchFamily="2" charset="0"/>
                          <a:cs typeface="Calibri" panose="020F0502020204030204" pitchFamily="34" charset="0"/>
                        </a:rPr>
                        <m:t>−</m:t>
                      </m:r>
                      <m:sSub>
                        <m:sSubPr>
                          <m:ctrlPr>
                            <a:rPr lang="en-IN"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4</m:t>
                          </m:r>
                          <m:r>
                            <a:rPr lang="en-US" sz="2000" i="1">
                              <a:latin typeface="Cambria Math" panose="02040503050406030204" pitchFamily="18" charset="0"/>
                              <a:ea typeface="Roboto Condensed" panose="02000000000000000000" pitchFamily="2" charset="0"/>
                              <a:cs typeface="Calibri" panose="020F0502020204030204" pitchFamily="34" charset="0"/>
                            </a:rPr>
                            <m:t>𝑥</m:t>
                          </m:r>
                        </m:e>
                        <m:sub>
                          <m:r>
                            <a:rPr lang="en-US" sz="2000" i="1">
                              <a:latin typeface="Cambria Math" panose="02040503050406030204" pitchFamily="18" charset="0"/>
                              <a:ea typeface="Roboto Condensed" panose="02000000000000000000" pitchFamily="2" charset="0"/>
                              <a:cs typeface="Calibri" panose="020F0502020204030204" pitchFamily="34" charset="0"/>
                            </a:rPr>
                            <m:t>2</m:t>
                          </m:r>
                        </m:sub>
                      </m:sSub>
                      <m:r>
                        <a:rPr lang="en-US" sz="2000" i="1">
                          <a:latin typeface="Cambria Math" panose="02040503050406030204" pitchFamily="18" charset="0"/>
                          <a:ea typeface="Roboto Condensed" panose="02000000000000000000" pitchFamily="2" charset="0"/>
                          <a:cs typeface="Calibri" panose="020F0502020204030204" pitchFamily="34" charset="0"/>
                        </a:rPr>
                        <m:t>+</m:t>
                      </m:r>
                      <m:sSub>
                        <m:sSubPr>
                          <m:ctrlPr>
                            <a:rPr lang="en-US"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𝑆</m:t>
                          </m:r>
                        </m:e>
                        <m:sub>
                          <m:r>
                            <a:rPr lang="en-US" sz="2000" i="1">
                              <a:latin typeface="Cambria Math" panose="02040503050406030204" pitchFamily="18" charset="0"/>
                              <a:ea typeface="Roboto Condensed" panose="02000000000000000000" pitchFamily="2" charset="0"/>
                              <a:cs typeface="Calibri" panose="020F0502020204030204" pitchFamily="34" charset="0"/>
                            </a:rPr>
                            <m:t>2</m:t>
                          </m:r>
                        </m:sub>
                      </m:sSub>
                      <m:r>
                        <a:rPr lang="en-US" sz="2000" i="1">
                          <a:latin typeface="Cambria Math" panose="02040503050406030204" pitchFamily="18" charset="0"/>
                          <a:ea typeface="Roboto Condensed" panose="02000000000000000000" pitchFamily="2" charset="0"/>
                          <a:cs typeface="Calibri" panose="020F0502020204030204" pitchFamily="34" charset="0"/>
                        </a:rPr>
                        <m:t>=12</m:t>
                      </m:r>
                    </m:oMath>
                  </m:oMathPara>
                </a14:m>
                <a:endParaRPr lang="en-US" sz="2000" i="1" dirty="0">
                  <a:latin typeface="Cambria Math" panose="02040503050406030204" pitchFamily="18" charset="0"/>
                  <a:ea typeface="Roboto Condensed" panose="02000000000000000000" pitchFamily="2" charset="0"/>
                  <a:cs typeface="Calibri" panose="020F0502020204030204" pitchFamily="34" charset="0"/>
                </a:endParaRPr>
              </a:p>
              <a:p>
                <a:pPr marL="0" indent="0">
                  <a:buClr>
                    <a:schemeClr val="accent6"/>
                  </a:buClr>
                  <a:buNone/>
                </a:pPr>
                <a14:m>
                  <m:oMathPara xmlns:m="http://schemas.openxmlformats.org/officeDocument/2006/math">
                    <m:oMathParaPr>
                      <m:jc m:val="centerGroup"/>
                    </m:oMathParaPr>
                    <m:oMath xmlns:m="http://schemas.openxmlformats.org/officeDocument/2006/math">
                      <m:sSub>
                        <m:sSubPr>
                          <m:ctrlPr>
                            <a:rPr lang="en-IN"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−4</m:t>
                          </m:r>
                          <m:r>
                            <a:rPr lang="en-US" sz="2000" i="1">
                              <a:latin typeface="Cambria Math" panose="02040503050406030204" pitchFamily="18" charset="0"/>
                              <a:ea typeface="Roboto Condensed" panose="02000000000000000000" pitchFamily="2" charset="0"/>
                              <a:cs typeface="Calibri" panose="020F0502020204030204" pitchFamily="34" charset="0"/>
                            </a:rPr>
                            <m:t>𝑥</m:t>
                          </m:r>
                        </m:e>
                        <m:sub>
                          <m:r>
                            <a:rPr lang="en-US" sz="2000" i="1">
                              <a:latin typeface="Cambria Math" panose="02040503050406030204" pitchFamily="18" charset="0"/>
                              <a:ea typeface="Roboto Condensed" panose="02000000000000000000" pitchFamily="2" charset="0"/>
                              <a:cs typeface="Calibri" panose="020F0502020204030204" pitchFamily="34" charset="0"/>
                            </a:rPr>
                            <m:t>1</m:t>
                          </m:r>
                        </m:sub>
                      </m:sSub>
                      <m:r>
                        <a:rPr lang="en-US" sz="2000" i="1">
                          <a:latin typeface="Cambria Math" panose="02040503050406030204" pitchFamily="18" charset="0"/>
                          <a:ea typeface="Roboto Condensed" panose="02000000000000000000" pitchFamily="2" charset="0"/>
                          <a:cs typeface="Calibri" panose="020F0502020204030204" pitchFamily="34" charset="0"/>
                        </a:rPr>
                        <m:t>+</m:t>
                      </m:r>
                      <m:sSub>
                        <m:sSubPr>
                          <m:ctrlPr>
                            <a:rPr lang="en-IN"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3</m:t>
                          </m:r>
                          <m:r>
                            <a:rPr lang="en-US" sz="2000" i="1">
                              <a:latin typeface="Cambria Math" panose="02040503050406030204" pitchFamily="18" charset="0"/>
                              <a:ea typeface="Roboto Condensed" panose="02000000000000000000" pitchFamily="2" charset="0"/>
                              <a:cs typeface="Calibri" panose="020F0502020204030204" pitchFamily="34" charset="0"/>
                            </a:rPr>
                            <m:t>𝑥</m:t>
                          </m:r>
                        </m:e>
                        <m:sub>
                          <m:r>
                            <a:rPr lang="en-US" sz="2000" i="1">
                              <a:latin typeface="Cambria Math" panose="02040503050406030204" pitchFamily="18" charset="0"/>
                              <a:ea typeface="Roboto Condensed" panose="02000000000000000000" pitchFamily="2" charset="0"/>
                              <a:cs typeface="Calibri" panose="020F0502020204030204" pitchFamily="34" charset="0"/>
                            </a:rPr>
                            <m:t>2</m:t>
                          </m:r>
                        </m:sub>
                      </m:sSub>
                      <m:r>
                        <a:rPr lang="en-US" sz="2000" i="1">
                          <a:latin typeface="Cambria Math" panose="02040503050406030204" pitchFamily="18" charset="0"/>
                          <a:ea typeface="Roboto Condensed" panose="02000000000000000000" pitchFamily="2" charset="0"/>
                          <a:cs typeface="Calibri" panose="020F0502020204030204" pitchFamily="34" charset="0"/>
                        </a:rPr>
                        <m:t>+8</m:t>
                      </m:r>
                      <m:sSub>
                        <m:sSubPr>
                          <m:ctrlPr>
                            <a:rPr lang="en-US"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𝑥</m:t>
                          </m:r>
                        </m:e>
                        <m:sub>
                          <m:r>
                            <a:rPr lang="en-US" sz="2000" i="1">
                              <a:latin typeface="Cambria Math" panose="02040503050406030204" pitchFamily="18" charset="0"/>
                              <a:ea typeface="Roboto Condensed" panose="02000000000000000000" pitchFamily="2" charset="0"/>
                              <a:cs typeface="Calibri" panose="020F0502020204030204" pitchFamily="34" charset="0"/>
                            </a:rPr>
                            <m:t>3</m:t>
                          </m:r>
                        </m:sub>
                      </m:sSub>
                      <m:r>
                        <a:rPr lang="en-US" sz="2000" i="1">
                          <a:latin typeface="Cambria Math" panose="02040503050406030204" pitchFamily="18" charset="0"/>
                          <a:ea typeface="Roboto Condensed" panose="02000000000000000000" pitchFamily="2" charset="0"/>
                          <a:cs typeface="Calibri" panose="020F0502020204030204" pitchFamily="34" charset="0"/>
                        </a:rPr>
                        <m:t>+</m:t>
                      </m:r>
                      <m:sSub>
                        <m:sSubPr>
                          <m:ctrlPr>
                            <a:rPr lang="en-US"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𝑆</m:t>
                          </m:r>
                        </m:e>
                        <m:sub>
                          <m:r>
                            <a:rPr lang="en-US" sz="2000" i="1">
                              <a:latin typeface="Cambria Math" panose="02040503050406030204" pitchFamily="18" charset="0"/>
                              <a:ea typeface="Roboto Condensed" panose="02000000000000000000" pitchFamily="2" charset="0"/>
                              <a:cs typeface="Calibri" panose="020F0502020204030204" pitchFamily="34" charset="0"/>
                            </a:rPr>
                            <m:t>3</m:t>
                          </m:r>
                        </m:sub>
                      </m:sSub>
                      <m:r>
                        <a:rPr lang="en-US" sz="2000" i="1">
                          <a:latin typeface="Cambria Math" panose="02040503050406030204" pitchFamily="18" charset="0"/>
                          <a:ea typeface="Roboto Condensed" panose="02000000000000000000" pitchFamily="2" charset="0"/>
                          <a:cs typeface="Calibri" panose="020F0502020204030204" pitchFamily="34" charset="0"/>
                        </a:rPr>
                        <m:t>=10</m:t>
                      </m:r>
                    </m:oMath>
                  </m:oMathPara>
                </a14:m>
                <a:endParaRPr lang="en-US" sz="2000" dirty="0"/>
              </a:p>
              <a:p>
                <a:pPr>
                  <a:buClr>
                    <a:schemeClr val="accent6"/>
                  </a:buClr>
                </a:pPr>
                <a:r>
                  <a:rPr lang="en-US" sz="2000" dirty="0">
                    <a:solidFill>
                      <a:schemeClr val="tx2"/>
                    </a:solidFill>
                  </a:rPr>
                  <a:t>Non-negativity Constraint</a:t>
                </a:r>
              </a:p>
              <a:p>
                <a:pPr marL="0" indent="0">
                  <a:buNone/>
                </a:pPr>
                <a:r>
                  <a:rPr lang="en-US" sz="2000" dirty="0"/>
                  <a:t>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3</m:t>
                        </m:r>
                      </m:sub>
                    </m:sSub>
                    <m:r>
                      <a:rPr lang="en-US" sz="2000" i="1">
                        <a:latin typeface="Cambria Math" panose="02040503050406030204" pitchFamily="18" charset="0"/>
                      </a:rPr>
                      <m:t>≥0</m:t>
                    </m:r>
                  </m:oMath>
                </a14:m>
                <a:endParaRPr lang="en-IN" sz="2000" dirty="0">
                  <a:solidFill>
                    <a:schemeClr val="tx2"/>
                  </a:solidFill>
                </a:endParaRPr>
              </a:p>
              <a:p>
                <a:pPr marL="0" indent="0">
                  <a:buNone/>
                </a:pPr>
                <a:r>
                  <a:rPr lang="en-IN" sz="2000" b="1" u="sng" dirty="0"/>
                  <a:t>Initial Basic Feasible Solution</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b="0" i="1" smtClean="0">
                          <a:latin typeface="Cambria Math" panose="02040503050406030204" pitchFamily="18" charset="0"/>
                        </a:rPr>
                        <m:t>7</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b="0" i="1" smtClean="0">
                          <a:latin typeface="Cambria Math" panose="02040503050406030204" pitchFamily="18" charset="0"/>
                        </a:rPr>
                        <m:t>12</m:t>
                      </m:r>
                    </m:oMath>
                  </m:oMathPara>
                </a14:m>
                <a:endParaRPr lang="en-IN" sz="2000" dirty="0"/>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=10</m:t>
                      </m:r>
                    </m:oMath>
                  </m:oMathPara>
                </a14:m>
                <a:endParaRPr lang="en-IN"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=0</m:t>
                      </m:r>
                    </m:oMath>
                  </m:oMathPara>
                </a14:m>
                <a:endParaRPr lang="en-IN" sz="2000" dirty="0"/>
              </a:p>
            </p:txBody>
          </p:sp>
        </mc:Choice>
        <mc:Fallback xmlns="">
          <p:sp>
            <p:nvSpPr>
              <p:cNvPr id="6" name="Content Placeholder 4">
                <a:extLst>
                  <a:ext uri="{FF2B5EF4-FFF2-40B4-BE49-F238E27FC236}">
                    <a16:creationId xmlns:a16="http://schemas.microsoft.com/office/drawing/2014/main" id="{A2395440-C374-2E7B-A350-B86AC470C55C}"/>
                  </a:ext>
                </a:extLst>
              </p:cNvPr>
              <p:cNvSpPr txBox="1">
                <a:spLocks noRot="1" noChangeAspect="1" noMove="1" noResize="1" noEditPoints="1" noAdjustHandles="1" noChangeArrowheads="1" noChangeShapeType="1" noTextEdit="1"/>
              </p:cNvSpPr>
              <p:nvPr/>
            </p:nvSpPr>
            <p:spPr>
              <a:xfrm>
                <a:off x="8164906" y="898651"/>
                <a:ext cx="4029666" cy="5060697"/>
              </a:xfrm>
              <a:prstGeom prst="rect">
                <a:avLst/>
              </a:prstGeom>
              <a:blipFill>
                <a:blip r:embed="rId2"/>
                <a:stretch>
                  <a:fillRect l="-1513" t="-1083"/>
                </a:stretch>
              </a:blipFill>
            </p:spPr>
            <p:txBody>
              <a:bodyPr/>
              <a:lstStyle/>
              <a:p>
                <a:r>
                  <a:rPr lang="en-IN">
                    <a:noFill/>
                  </a:rPr>
                  <a:t> </a:t>
                </a:r>
              </a:p>
            </p:txBody>
          </p:sp>
        </mc:Fallback>
      </mc:AlternateContent>
      <p:sp>
        <p:nvSpPr>
          <p:cNvPr id="7" name="Content Placeholder 4">
            <a:extLst>
              <a:ext uri="{FF2B5EF4-FFF2-40B4-BE49-F238E27FC236}">
                <a16:creationId xmlns:a16="http://schemas.microsoft.com/office/drawing/2014/main" id="{6B70F7C9-AD44-4D7F-6888-DE49996AD0A7}"/>
              </a:ext>
            </a:extLst>
          </p:cNvPr>
          <p:cNvSpPr txBox="1">
            <a:spLocks/>
          </p:cNvSpPr>
          <p:nvPr/>
        </p:nvSpPr>
        <p:spPr>
          <a:xfrm>
            <a:off x="8729592" y="1705705"/>
            <a:ext cx="5819677"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dirty="0"/>
          </a:p>
        </p:txBody>
      </p:sp>
      <p:cxnSp>
        <p:nvCxnSpPr>
          <p:cNvPr id="3" name="Straight Connector 2">
            <a:extLst>
              <a:ext uri="{FF2B5EF4-FFF2-40B4-BE49-F238E27FC236}">
                <a16:creationId xmlns:a16="http://schemas.microsoft.com/office/drawing/2014/main" id="{55A1FDDF-611F-9E54-0836-7F2EB6E1137B}"/>
              </a:ext>
            </a:extLst>
          </p:cNvPr>
          <p:cNvCxnSpPr>
            <a:cxnSpLocks/>
          </p:cNvCxnSpPr>
          <p:nvPr/>
        </p:nvCxnSpPr>
        <p:spPr>
          <a:xfrm>
            <a:off x="161604" y="2055281"/>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0B291D8-4036-E0B3-EFD5-7B3CC692295B}"/>
              </a:ext>
            </a:extLst>
          </p:cNvPr>
          <p:cNvSpPr txBox="1"/>
          <p:nvPr/>
        </p:nvSpPr>
        <p:spPr>
          <a:xfrm>
            <a:off x="725220" y="2096022"/>
            <a:ext cx="857927" cy="461665"/>
          </a:xfrm>
          <a:prstGeom prst="rect">
            <a:avLst/>
          </a:prstGeom>
          <a:noFill/>
        </p:spPr>
        <p:txBody>
          <a:bodyPr wrap="none" rtlCol="0">
            <a:spAutoFit/>
          </a:bodyPr>
          <a:lstStyle/>
          <a:p>
            <a:pPr algn="ctr"/>
            <a:r>
              <a:rPr lang="en-US" sz="2400" b="1" dirty="0"/>
              <a:t>Basis</a:t>
            </a:r>
            <a:endParaRPr lang="en-US" b="1" dirty="0"/>
          </a:p>
        </p:txBody>
      </p:sp>
      <p:cxnSp>
        <p:nvCxnSpPr>
          <p:cNvPr id="9" name="Straight Connector 8">
            <a:extLst>
              <a:ext uri="{FF2B5EF4-FFF2-40B4-BE49-F238E27FC236}">
                <a16:creationId xmlns:a16="http://schemas.microsoft.com/office/drawing/2014/main" id="{899168E2-3972-5E36-1428-D80E4B2EDB12}"/>
              </a:ext>
            </a:extLst>
          </p:cNvPr>
          <p:cNvCxnSpPr>
            <a:cxnSpLocks/>
          </p:cNvCxnSpPr>
          <p:nvPr/>
        </p:nvCxnSpPr>
        <p:spPr>
          <a:xfrm>
            <a:off x="161604" y="2588476"/>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B9E9C3-9AA0-ECE3-14D2-2E49A23F3ACB}"/>
                  </a:ext>
                </a:extLst>
              </p:cNvPr>
              <p:cNvSpPr txBox="1"/>
              <p:nvPr/>
            </p:nvSpPr>
            <p:spPr>
              <a:xfrm>
                <a:off x="883853" y="2696570"/>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14" name="TextBox 13">
                <a:extLst>
                  <a:ext uri="{FF2B5EF4-FFF2-40B4-BE49-F238E27FC236}">
                    <a16:creationId xmlns:a16="http://schemas.microsoft.com/office/drawing/2014/main" id="{F6B9E9C3-9AA0-ECE3-14D2-2E49A23F3ACB}"/>
                  </a:ext>
                </a:extLst>
              </p:cNvPr>
              <p:cNvSpPr txBox="1">
                <a:spLocks noRot="1" noChangeAspect="1" noMove="1" noResize="1" noEditPoints="1" noAdjustHandles="1" noChangeArrowheads="1" noChangeShapeType="1" noTextEdit="1"/>
              </p:cNvSpPr>
              <p:nvPr/>
            </p:nvSpPr>
            <p:spPr>
              <a:xfrm>
                <a:off x="883853" y="2696570"/>
                <a:ext cx="540661" cy="461665"/>
              </a:xfrm>
              <a:prstGeom prst="rect">
                <a:avLst/>
              </a:prstGeom>
              <a:blipFill>
                <a:blip r:embed="rId3"/>
                <a:stretch>
                  <a:fillRect l="-2247"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E8DF2E5-F0EA-1967-D655-0A90162D126E}"/>
                  </a:ext>
                </a:extLst>
              </p:cNvPr>
              <p:cNvSpPr txBox="1"/>
              <p:nvPr/>
            </p:nvSpPr>
            <p:spPr>
              <a:xfrm>
                <a:off x="880294" y="3214710"/>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15" name="TextBox 14">
                <a:extLst>
                  <a:ext uri="{FF2B5EF4-FFF2-40B4-BE49-F238E27FC236}">
                    <a16:creationId xmlns:a16="http://schemas.microsoft.com/office/drawing/2014/main" id="{DE8DF2E5-F0EA-1967-D655-0A90162D126E}"/>
                  </a:ext>
                </a:extLst>
              </p:cNvPr>
              <p:cNvSpPr txBox="1">
                <a:spLocks noRot="1" noChangeAspect="1" noMove="1" noResize="1" noEditPoints="1" noAdjustHandles="1" noChangeArrowheads="1" noChangeShapeType="1" noTextEdit="1"/>
              </p:cNvSpPr>
              <p:nvPr/>
            </p:nvSpPr>
            <p:spPr>
              <a:xfrm>
                <a:off x="880294" y="3214710"/>
                <a:ext cx="547779" cy="461665"/>
              </a:xfrm>
              <a:prstGeom prst="rect">
                <a:avLst/>
              </a:prstGeom>
              <a:blipFill>
                <a:blip r:embed="rId4"/>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A4F9B08-971F-9344-397F-DECA5BE1BC46}"/>
                  </a:ext>
                </a:extLst>
              </p:cNvPr>
              <p:cNvSpPr txBox="1"/>
              <p:nvPr/>
            </p:nvSpPr>
            <p:spPr>
              <a:xfrm>
                <a:off x="174273" y="2065412"/>
                <a:ext cx="622222"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𝑩</m:t>
                          </m:r>
                        </m:sub>
                      </m:sSub>
                    </m:oMath>
                  </m:oMathPara>
                </a14:m>
                <a:endParaRPr lang="en-US" b="1" dirty="0"/>
              </a:p>
            </p:txBody>
          </p:sp>
        </mc:Choice>
        <mc:Fallback xmlns="">
          <p:sp>
            <p:nvSpPr>
              <p:cNvPr id="16" name="TextBox 15">
                <a:extLst>
                  <a:ext uri="{FF2B5EF4-FFF2-40B4-BE49-F238E27FC236}">
                    <a16:creationId xmlns:a16="http://schemas.microsoft.com/office/drawing/2014/main" id="{1A4F9B08-971F-9344-397F-DECA5BE1BC46}"/>
                  </a:ext>
                </a:extLst>
              </p:cNvPr>
              <p:cNvSpPr txBox="1">
                <a:spLocks noRot="1" noChangeAspect="1" noMove="1" noResize="1" noEditPoints="1" noAdjustHandles="1" noChangeArrowheads="1" noChangeShapeType="1" noTextEdit="1"/>
              </p:cNvSpPr>
              <p:nvPr/>
            </p:nvSpPr>
            <p:spPr>
              <a:xfrm>
                <a:off x="174273" y="2065412"/>
                <a:ext cx="622222" cy="461665"/>
              </a:xfrm>
              <a:prstGeom prst="rect">
                <a:avLst/>
              </a:prstGeom>
              <a:blipFill>
                <a:blip r:embed="rId5"/>
                <a:stretch>
                  <a:fillRect l="-2941"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97F215A-0E0C-D2A6-0401-C0A16B7477E4}"/>
                  </a:ext>
                </a:extLst>
              </p:cNvPr>
              <p:cNvSpPr txBox="1"/>
              <p:nvPr/>
            </p:nvSpPr>
            <p:spPr>
              <a:xfrm>
                <a:off x="272826" y="269657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7" name="TextBox 16">
                <a:extLst>
                  <a:ext uri="{FF2B5EF4-FFF2-40B4-BE49-F238E27FC236}">
                    <a16:creationId xmlns:a16="http://schemas.microsoft.com/office/drawing/2014/main" id="{F97F215A-0E0C-D2A6-0401-C0A16B7477E4}"/>
                  </a:ext>
                </a:extLst>
              </p:cNvPr>
              <p:cNvSpPr txBox="1">
                <a:spLocks noRot="1" noChangeAspect="1" noMove="1" noResize="1" noEditPoints="1" noAdjustHandles="1" noChangeArrowheads="1" noChangeShapeType="1" noTextEdit="1"/>
              </p:cNvSpPr>
              <p:nvPr/>
            </p:nvSpPr>
            <p:spPr>
              <a:xfrm>
                <a:off x="272826" y="2696570"/>
                <a:ext cx="425116" cy="461665"/>
              </a:xfrm>
              <a:prstGeom prst="rect">
                <a:avLst/>
              </a:prstGeom>
              <a:blipFill>
                <a:blip r:embed="rId6"/>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A714A43-F1FF-38DE-6F30-A8ACF96452C3}"/>
                  </a:ext>
                </a:extLst>
              </p:cNvPr>
              <p:cNvSpPr txBox="1"/>
              <p:nvPr/>
            </p:nvSpPr>
            <p:spPr>
              <a:xfrm>
                <a:off x="272826" y="321471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8" name="TextBox 17">
                <a:extLst>
                  <a:ext uri="{FF2B5EF4-FFF2-40B4-BE49-F238E27FC236}">
                    <a16:creationId xmlns:a16="http://schemas.microsoft.com/office/drawing/2014/main" id="{BA714A43-F1FF-38DE-6F30-A8ACF96452C3}"/>
                  </a:ext>
                </a:extLst>
              </p:cNvPr>
              <p:cNvSpPr txBox="1">
                <a:spLocks noRot="1" noChangeAspect="1" noMove="1" noResize="1" noEditPoints="1" noAdjustHandles="1" noChangeArrowheads="1" noChangeShapeType="1" noTextEdit="1"/>
              </p:cNvSpPr>
              <p:nvPr/>
            </p:nvSpPr>
            <p:spPr>
              <a:xfrm>
                <a:off x="272826" y="3214710"/>
                <a:ext cx="425116" cy="461665"/>
              </a:xfrm>
              <a:prstGeom prst="rect">
                <a:avLst/>
              </a:prstGeom>
              <a:blipFill>
                <a:blip r:embed="rId7"/>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888A789-0E24-DAF5-6ADC-A7DCB5C9B6F9}"/>
                  </a:ext>
                </a:extLst>
              </p:cNvPr>
              <p:cNvSpPr txBox="1"/>
              <p:nvPr/>
            </p:nvSpPr>
            <p:spPr>
              <a:xfrm>
                <a:off x="879942" y="1527622"/>
                <a:ext cx="548483"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19" name="TextBox 18">
                <a:extLst>
                  <a:ext uri="{FF2B5EF4-FFF2-40B4-BE49-F238E27FC236}">
                    <a16:creationId xmlns:a16="http://schemas.microsoft.com/office/drawing/2014/main" id="{C888A789-0E24-DAF5-6ADC-A7DCB5C9B6F9}"/>
                  </a:ext>
                </a:extLst>
              </p:cNvPr>
              <p:cNvSpPr txBox="1">
                <a:spLocks noRot="1" noChangeAspect="1" noMove="1" noResize="1" noEditPoints="1" noAdjustHandles="1" noChangeArrowheads="1" noChangeShapeType="1" noTextEdit="1"/>
              </p:cNvSpPr>
              <p:nvPr/>
            </p:nvSpPr>
            <p:spPr>
              <a:xfrm>
                <a:off x="879942" y="1527622"/>
                <a:ext cx="548483" cy="496674"/>
              </a:xfrm>
              <a:prstGeom prst="rect">
                <a:avLst/>
              </a:prstGeom>
              <a:blipFill>
                <a:blip r:embed="rId8"/>
                <a:stretch>
                  <a:fillRect l="-2222"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B9E276-1059-081A-2FA6-6F1D20760716}"/>
                  </a:ext>
                </a:extLst>
              </p:cNvPr>
              <p:cNvSpPr txBox="1"/>
              <p:nvPr/>
            </p:nvSpPr>
            <p:spPr>
              <a:xfrm>
                <a:off x="1732264" y="2065412"/>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20" name="TextBox 19">
                <a:extLst>
                  <a:ext uri="{FF2B5EF4-FFF2-40B4-BE49-F238E27FC236}">
                    <a16:creationId xmlns:a16="http://schemas.microsoft.com/office/drawing/2014/main" id="{96B9E276-1059-081A-2FA6-6F1D20760716}"/>
                  </a:ext>
                </a:extLst>
              </p:cNvPr>
              <p:cNvSpPr txBox="1">
                <a:spLocks noRot="1" noChangeAspect="1" noMove="1" noResize="1" noEditPoints="1" noAdjustHandles="1" noChangeArrowheads="1" noChangeShapeType="1" noTextEdit="1"/>
              </p:cNvSpPr>
              <p:nvPr/>
            </p:nvSpPr>
            <p:spPr>
              <a:xfrm>
                <a:off x="1732264" y="2065412"/>
                <a:ext cx="551177" cy="461665"/>
              </a:xfrm>
              <a:prstGeom prst="rect">
                <a:avLst/>
              </a:prstGeom>
              <a:blipFill>
                <a:blip r:embed="rId9"/>
                <a:stretch>
                  <a:fillRect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96B0360-7E98-1FCF-8D22-567266E61AEF}"/>
                  </a:ext>
                </a:extLst>
              </p:cNvPr>
              <p:cNvSpPr txBox="1"/>
              <p:nvPr/>
            </p:nvSpPr>
            <p:spPr>
              <a:xfrm>
                <a:off x="2322396" y="2068157"/>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21" name="TextBox 20">
                <a:extLst>
                  <a:ext uri="{FF2B5EF4-FFF2-40B4-BE49-F238E27FC236}">
                    <a16:creationId xmlns:a16="http://schemas.microsoft.com/office/drawing/2014/main" id="{D96B0360-7E98-1FCF-8D22-567266E61AEF}"/>
                  </a:ext>
                </a:extLst>
              </p:cNvPr>
              <p:cNvSpPr txBox="1">
                <a:spLocks noRot="1" noChangeAspect="1" noMove="1" noResize="1" noEditPoints="1" noAdjustHandles="1" noChangeArrowheads="1" noChangeShapeType="1" noTextEdit="1"/>
              </p:cNvSpPr>
              <p:nvPr/>
            </p:nvSpPr>
            <p:spPr>
              <a:xfrm>
                <a:off x="2322396" y="2068157"/>
                <a:ext cx="558293" cy="461665"/>
              </a:xfrm>
              <a:prstGeom prst="rect">
                <a:avLst/>
              </a:prstGeom>
              <a:blipFill>
                <a:blip r:embed="rId10"/>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1363387-AC78-C2CB-6823-2ABF390BC1CD}"/>
                  </a:ext>
                </a:extLst>
              </p:cNvPr>
              <p:cNvSpPr txBox="1"/>
              <p:nvPr/>
            </p:nvSpPr>
            <p:spPr>
              <a:xfrm>
                <a:off x="3605548" y="2065412"/>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22" name="TextBox 21">
                <a:extLst>
                  <a:ext uri="{FF2B5EF4-FFF2-40B4-BE49-F238E27FC236}">
                    <a16:creationId xmlns:a16="http://schemas.microsoft.com/office/drawing/2014/main" id="{D1363387-AC78-C2CB-6823-2ABF390BC1CD}"/>
                  </a:ext>
                </a:extLst>
              </p:cNvPr>
              <p:cNvSpPr txBox="1">
                <a:spLocks noRot="1" noChangeAspect="1" noMove="1" noResize="1" noEditPoints="1" noAdjustHandles="1" noChangeArrowheads="1" noChangeShapeType="1" noTextEdit="1"/>
              </p:cNvSpPr>
              <p:nvPr/>
            </p:nvSpPr>
            <p:spPr>
              <a:xfrm>
                <a:off x="3605548" y="2065412"/>
                <a:ext cx="540661" cy="461665"/>
              </a:xfrm>
              <a:prstGeom prst="rect">
                <a:avLst/>
              </a:prstGeom>
              <a:blipFill>
                <a:blip r:embed="rId11"/>
                <a:stretch>
                  <a:fillRect l="-2247"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D462091-7618-F8E3-D95B-01AAC48FC5E3}"/>
                  </a:ext>
                </a:extLst>
              </p:cNvPr>
              <p:cNvSpPr txBox="1"/>
              <p:nvPr/>
            </p:nvSpPr>
            <p:spPr>
              <a:xfrm>
                <a:off x="4147448" y="2065412"/>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23" name="TextBox 22">
                <a:extLst>
                  <a:ext uri="{FF2B5EF4-FFF2-40B4-BE49-F238E27FC236}">
                    <a16:creationId xmlns:a16="http://schemas.microsoft.com/office/drawing/2014/main" id="{6D462091-7618-F8E3-D95B-01AAC48FC5E3}"/>
                  </a:ext>
                </a:extLst>
              </p:cNvPr>
              <p:cNvSpPr txBox="1">
                <a:spLocks noRot="1" noChangeAspect="1" noMove="1" noResize="1" noEditPoints="1" noAdjustHandles="1" noChangeArrowheads="1" noChangeShapeType="1" noTextEdit="1"/>
              </p:cNvSpPr>
              <p:nvPr/>
            </p:nvSpPr>
            <p:spPr>
              <a:xfrm>
                <a:off x="4147448" y="2065412"/>
                <a:ext cx="547779" cy="461665"/>
              </a:xfrm>
              <a:prstGeom prst="rect">
                <a:avLst/>
              </a:prstGeom>
              <a:blipFill>
                <a:blip r:embed="rId12"/>
                <a:stretch>
                  <a:fillRect l="-2222"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E3B0A66-B904-45F7-2A59-F45145F1C647}"/>
                  </a:ext>
                </a:extLst>
              </p:cNvPr>
              <p:cNvSpPr txBox="1"/>
              <p:nvPr/>
            </p:nvSpPr>
            <p:spPr>
              <a:xfrm>
                <a:off x="5343852" y="2090955"/>
                <a:ext cx="442749"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𝒃</m:t>
                      </m:r>
                    </m:oMath>
                  </m:oMathPara>
                </a14:m>
                <a:endParaRPr lang="en-US" b="1" dirty="0"/>
              </a:p>
            </p:txBody>
          </p:sp>
        </mc:Choice>
        <mc:Fallback xmlns="">
          <p:sp>
            <p:nvSpPr>
              <p:cNvPr id="25" name="TextBox 24">
                <a:extLst>
                  <a:ext uri="{FF2B5EF4-FFF2-40B4-BE49-F238E27FC236}">
                    <a16:creationId xmlns:a16="http://schemas.microsoft.com/office/drawing/2014/main" id="{CE3B0A66-B904-45F7-2A59-F45145F1C647}"/>
                  </a:ext>
                </a:extLst>
              </p:cNvPr>
              <p:cNvSpPr txBox="1">
                <a:spLocks noRot="1" noChangeAspect="1" noMove="1" noResize="1" noEditPoints="1" noAdjustHandles="1" noChangeArrowheads="1" noChangeShapeType="1" noTextEdit="1"/>
              </p:cNvSpPr>
              <p:nvPr/>
            </p:nvSpPr>
            <p:spPr>
              <a:xfrm>
                <a:off x="5343852" y="2090955"/>
                <a:ext cx="442749" cy="461665"/>
              </a:xfrm>
              <a:prstGeom prst="rect">
                <a:avLst/>
              </a:prstGeom>
              <a:blipFill>
                <a:blip r:embed="rId13"/>
                <a:stretch>
                  <a:fillRect l="-555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1CDB53-0F8A-7C60-1368-DBB35A30F21C}"/>
                  </a:ext>
                </a:extLst>
              </p:cNvPr>
              <p:cNvSpPr txBox="1"/>
              <p:nvPr/>
            </p:nvSpPr>
            <p:spPr>
              <a:xfrm>
                <a:off x="1795294" y="269657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5" name="TextBox 4">
                <a:extLst>
                  <a:ext uri="{FF2B5EF4-FFF2-40B4-BE49-F238E27FC236}">
                    <a16:creationId xmlns:a16="http://schemas.microsoft.com/office/drawing/2014/main" id="{1C1CDB53-0F8A-7C60-1368-DBB35A30F21C}"/>
                  </a:ext>
                </a:extLst>
              </p:cNvPr>
              <p:cNvSpPr txBox="1">
                <a:spLocks noRot="1" noChangeAspect="1" noMove="1" noResize="1" noEditPoints="1" noAdjustHandles="1" noChangeArrowheads="1" noChangeShapeType="1" noTextEdit="1"/>
              </p:cNvSpPr>
              <p:nvPr/>
            </p:nvSpPr>
            <p:spPr>
              <a:xfrm>
                <a:off x="1795294" y="2696570"/>
                <a:ext cx="425116" cy="461665"/>
              </a:xfrm>
              <a:prstGeom prst="rect">
                <a:avLst/>
              </a:prstGeom>
              <a:blipFill>
                <a:blip r:embed="rId14"/>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8676E8-A7FD-5681-2AC7-91C88F43A68A}"/>
                  </a:ext>
                </a:extLst>
              </p:cNvPr>
              <p:cNvSpPr txBox="1"/>
              <p:nvPr/>
            </p:nvSpPr>
            <p:spPr>
              <a:xfrm>
                <a:off x="2274370" y="2696570"/>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10" name="TextBox 9">
                <a:extLst>
                  <a:ext uri="{FF2B5EF4-FFF2-40B4-BE49-F238E27FC236}">
                    <a16:creationId xmlns:a16="http://schemas.microsoft.com/office/drawing/2014/main" id="{1F8676E8-A7FD-5681-2AC7-91C88F43A68A}"/>
                  </a:ext>
                </a:extLst>
              </p:cNvPr>
              <p:cNvSpPr txBox="1">
                <a:spLocks noRot="1" noChangeAspect="1" noMove="1" noResize="1" noEditPoints="1" noAdjustHandles="1" noChangeArrowheads="1" noChangeShapeType="1" noTextEdit="1"/>
              </p:cNvSpPr>
              <p:nvPr/>
            </p:nvSpPr>
            <p:spPr>
              <a:xfrm>
                <a:off x="2274370" y="2696570"/>
                <a:ext cx="654345" cy="461665"/>
              </a:xfrm>
              <a:prstGeom prst="rect">
                <a:avLst/>
              </a:prstGeom>
              <a:blipFill>
                <a:blip r:embed="rId1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AF94BC5-E737-3B4B-353C-DC6A1379E131}"/>
                  </a:ext>
                </a:extLst>
              </p:cNvPr>
              <p:cNvSpPr txBox="1"/>
              <p:nvPr/>
            </p:nvSpPr>
            <p:spPr>
              <a:xfrm>
                <a:off x="3663320" y="269657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12" name="TextBox 11">
                <a:extLst>
                  <a:ext uri="{FF2B5EF4-FFF2-40B4-BE49-F238E27FC236}">
                    <a16:creationId xmlns:a16="http://schemas.microsoft.com/office/drawing/2014/main" id="{8AF94BC5-E737-3B4B-353C-DC6A1379E131}"/>
                  </a:ext>
                </a:extLst>
              </p:cNvPr>
              <p:cNvSpPr txBox="1">
                <a:spLocks noRot="1" noChangeAspect="1" noMove="1" noResize="1" noEditPoints="1" noAdjustHandles="1" noChangeArrowheads="1" noChangeShapeType="1" noTextEdit="1"/>
              </p:cNvSpPr>
              <p:nvPr/>
            </p:nvSpPr>
            <p:spPr>
              <a:xfrm>
                <a:off x="3663320" y="2696570"/>
                <a:ext cx="425116" cy="461665"/>
              </a:xfrm>
              <a:prstGeom prst="rect">
                <a:avLst/>
              </a:prstGeom>
              <a:blipFill>
                <a:blip r:embed="rId1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57C5040-BF1E-2856-1E31-95A82997DE43}"/>
                  </a:ext>
                </a:extLst>
              </p:cNvPr>
              <p:cNvSpPr txBox="1"/>
              <p:nvPr/>
            </p:nvSpPr>
            <p:spPr>
              <a:xfrm>
                <a:off x="4208779" y="269657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4" name="TextBox 23">
                <a:extLst>
                  <a:ext uri="{FF2B5EF4-FFF2-40B4-BE49-F238E27FC236}">
                    <a16:creationId xmlns:a16="http://schemas.microsoft.com/office/drawing/2014/main" id="{657C5040-BF1E-2856-1E31-95A82997DE43}"/>
                  </a:ext>
                </a:extLst>
              </p:cNvPr>
              <p:cNvSpPr txBox="1">
                <a:spLocks noRot="1" noChangeAspect="1" noMove="1" noResize="1" noEditPoints="1" noAdjustHandles="1" noChangeArrowheads="1" noChangeShapeType="1" noTextEdit="1"/>
              </p:cNvSpPr>
              <p:nvPr/>
            </p:nvSpPr>
            <p:spPr>
              <a:xfrm>
                <a:off x="4208779" y="2696570"/>
                <a:ext cx="425116" cy="461665"/>
              </a:xfrm>
              <a:prstGeom prst="rect">
                <a:avLst/>
              </a:prstGeom>
              <a:blipFill>
                <a:blip r:embed="rId1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57F89D-4C3D-4E21-E5B0-04A55A487A7E}"/>
                  </a:ext>
                </a:extLst>
              </p:cNvPr>
              <p:cNvSpPr txBox="1"/>
              <p:nvPr/>
            </p:nvSpPr>
            <p:spPr>
              <a:xfrm>
                <a:off x="1680680" y="3214710"/>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m:t>
                      </m:r>
                    </m:oMath>
                  </m:oMathPara>
                </a14:m>
                <a:endParaRPr lang="en-IN" sz="2400" dirty="0"/>
              </a:p>
            </p:txBody>
          </p:sp>
        </mc:Choice>
        <mc:Fallback xmlns="">
          <p:sp>
            <p:nvSpPr>
              <p:cNvPr id="26" name="TextBox 25">
                <a:extLst>
                  <a:ext uri="{FF2B5EF4-FFF2-40B4-BE49-F238E27FC236}">
                    <a16:creationId xmlns:a16="http://schemas.microsoft.com/office/drawing/2014/main" id="{F757F89D-4C3D-4E21-E5B0-04A55A487A7E}"/>
                  </a:ext>
                </a:extLst>
              </p:cNvPr>
              <p:cNvSpPr txBox="1">
                <a:spLocks noRot="1" noChangeAspect="1" noMove="1" noResize="1" noEditPoints="1" noAdjustHandles="1" noChangeArrowheads="1" noChangeShapeType="1" noTextEdit="1"/>
              </p:cNvSpPr>
              <p:nvPr/>
            </p:nvSpPr>
            <p:spPr>
              <a:xfrm>
                <a:off x="1680680" y="3214710"/>
                <a:ext cx="654345" cy="461665"/>
              </a:xfrm>
              <a:prstGeom prst="rect">
                <a:avLst/>
              </a:prstGeom>
              <a:blipFill>
                <a:blip r:embed="rId1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DE4A4BD-0A2D-739F-E12D-154702FD110B}"/>
                  </a:ext>
                </a:extLst>
              </p:cNvPr>
              <p:cNvSpPr txBox="1"/>
              <p:nvPr/>
            </p:nvSpPr>
            <p:spPr>
              <a:xfrm>
                <a:off x="2274370" y="3214710"/>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m:t>
                      </m:r>
                    </m:oMath>
                  </m:oMathPara>
                </a14:m>
                <a:endParaRPr lang="en-IN" sz="2400" dirty="0"/>
              </a:p>
            </p:txBody>
          </p:sp>
        </mc:Choice>
        <mc:Fallback xmlns="">
          <p:sp>
            <p:nvSpPr>
              <p:cNvPr id="27" name="TextBox 26">
                <a:extLst>
                  <a:ext uri="{FF2B5EF4-FFF2-40B4-BE49-F238E27FC236}">
                    <a16:creationId xmlns:a16="http://schemas.microsoft.com/office/drawing/2014/main" id="{FDE4A4BD-0A2D-739F-E12D-154702FD110B}"/>
                  </a:ext>
                </a:extLst>
              </p:cNvPr>
              <p:cNvSpPr txBox="1">
                <a:spLocks noRot="1" noChangeAspect="1" noMove="1" noResize="1" noEditPoints="1" noAdjustHandles="1" noChangeArrowheads="1" noChangeShapeType="1" noTextEdit="1"/>
              </p:cNvSpPr>
              <p:nvPr/>
            </p:nvSpPr>
            <p:spPr>
              <a:xfrm>
                <a:off x="2274370" y="3214710"/>
                <a:ext cx="654345" cy="461665"/>
              </a:xfrm>
              <a:prstGeom prst="rect">
                <a:avLst/>
              </a:prstGeom>
              <a:blipFill>
                <a:blip r:embed="rId1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306BBA0-FAF8-BD83-1FD1-460BFF4BEE13}"/>
                  </a:ext>
                </a:extLst>
              </p:cNvPr>
              <p:cNvSpPr txBox="1"/>
              <p:nvPr/>
            </p:nvSpPr>
            <p:spPr>
              <a:xfrm>
                <a:off x="3663320" y="321471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8" name="TextBox 27">
                <a:extLst>
                  <a:ext uri="{FF2B5EF4-FFF2-40B4-BE49-F238E27FC236}">
                    <a16:creationId xmlns:a16="http://schemas.microsoft.com/office/drawing/2014/main" id="{A306BBA0-FAF8-BD83-1FD1-460BFF4BEE13}"/>
                  </a:ext>
                </a:extLst>
              </p:cNvPr>
              <p:cNvSpPr txBox="1">
                <a:spLocks noRot="1" noChangeAspect="1" noMove="1" noResize="1" noEditPoints="1" noAdjustHandles="1" noChangeArrowheads="1" noChangeShapeType="1" noTextEdit="1"/>
              </p:cNvSpPr>
              <p:nvPr/>
            </p:nvSpPr>
            <p:spPr>
              <a:xfrm>
                <a:off x="3663320" y="3214710"/>
                <a:ext cx="425116" cy="461665"/>
              </a:xfrm>
              <a:prstGeom prst="rect">
                <a:avLst/>
              </a:prstGeom>
              <a:blipFill>
                <a:blip r:embed="rId2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EF2AD68-D8A3-B65B-5721-12174CFC0A77}"/>
                  </a:ext>
                </a:extLst>
              </p:cNvPr>
              <p:cNvSpPr txBox="1"/>
              <p:nvPr/>
            </p:nvSpPr>
            <p:spPr>
              <a:xfrm>
                <a:off x="4208779" y="321471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9" name="TextBox 28">
                <a:extLst>
                  <a:ext uri="{FF2B5EF4-FFF2-40B4-BE49-F238E27FC236}">
                    <a16:creationId xmlns:a16="http://schemas.microsoft.com/office/drawing/2014/main" id="{9EF2AD68-D8A3-B65B-5721-12174CFC0A77}"/>
                  </a:ext>
                </a:extLst>
              </p:cNvPr>
              <p:cNvSpPr txBox="1">
                <a:spLocks noRot="1" noChangeAspect="1" noMove="1" noResize="1" noEditPoints="1" noAdjustHandles="1" noChangeArrowheads="1" noChangeShapeType="1" noTextEdit="1"/>
              </p:cNvSpPr>
              <p:nvPr/>
            </p:nvSpPr>
            <p:spPr>
              <a:xfrm>
                <a:off x="4208779" y="3214710"/>
                <a:ext cx="425116" cy="461665"/>
              </a:xfrm>
              <a:prstGeom prst="rect">
                <a:avLst/>
              </a:prstGeom>
              <a:blipFill>
                <a:blip r:embed="rId21"/>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4BEBF85-4021-4F9E-9712-EA3447382D8F}"/>
                  </a:ext>
                </a:extLst>
              </p:cNvPr>
              <p:cNvSpPr txBox="1"/>
              <p:nvPr/>
            </p:nvSpPr>
            <p:spPr>
              <a:xfrm>
                <a:off x="5352668" y="269657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7</m:t>
                      </m:r>
                    </m:oMath>
                  </m:oMathPara>
                </a14:m>
                <a:endParaRPr lang="en-IN" sz="2400" dirty="0"/>
              </a:p>
            </p:txBody>
          </p:sp>
        </mc:Choice>
        <mc:Fallback xmlns="">
          <p:sp>
            <p:nvSpPr>
              <p:cNvPr id="30" name="TextBox 29">
                <a:extLst>
                  <a:ext uri="{FF2B5EF4-FFF2-40B4-BE49-F238E27FC236}">
                    <a16:creationId xmlns:a16="http://schemas.microsoft.com/office/drawing/2014/main" id="{24BEBF85-4021-4F9E-9712-EA3447382D8F}"/>
                  </a:ext>
                </a:extLst>
              </p:cNvPr>
              <p:cNvSpPr txBox="1">
                <a:spLocks noRot="1" noChangeAspect="1" noMove="1" noResize="1" noEditPoints="1" noAdjustHandles="1" noChangeArrowheads="1" noChangeShapeType="1" noTextEdit="1"/>
              </p:cNvSpPr>
              <p:nvPr/>
            </p:nvSpPr>
            <p:spPr>
              <a:xfrm>
                <a:off x="5352668" y="2696570"/>
                <a:ext cx="425116" cy="461665"/>
              </a:xfrm>
              <a:prstGeom prst="rect">
                <a:avLst/>
              </a:prstGeom>
              <a:blipFill>
                <a:blip r:embed="rId22"/>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5FAD7C5-B331-BAD9-2D1A-9DFE6961810E}"/>
                  </a:ext>
                </a:extLst>
              </p:cNvPr>
              <p:cNvSpPr txBox="1"/>
              <p:nvPr/>
            </p:nvSpPr>
            <p:spPr>
              <a:xfrm>
                <a:off x="5267709" y="3214710"/>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12</m:t>
                      </m:r>
                    </m:oMath>
                  </m:oMathPara>
                </a14:m>
                <a:endParaRPr lang="en-IN" sz="2400" dirty="0"/>
              </a:p>
            </p:txBody>
          </p:sp>
        </mc:Choice>
        <mc:Fallback xmlns="">
          <p:sp>
            <p:nvSpPr>
              <p:cNvPr id="31" name="TextBox 30">
                <a:extLst>
                  <a:ext uri="{FF2B5EF4-FFF2-40B4-BE49-F238E27FC236}">
                    <a16:creationId xmlns:a16="http://schemas.microsoft.com/office/drawing/2014/main" id="{F5FAD7C5-B331-BAD9-2D1A-9DFE6961810E}"/>
                  </a:ext>
                </a:extLst>
              </p:cNvPr>
              <p:cNvSpPr txBox="1">
                <a:spLocks noRot="1" noChangeAspect="1" noMove="1" noResize="1" noEditPoints="1" noAdjustHandles="1" noChangeArrowheads="1" noChangeShapeType="1" noTextEdit="1"/>
              </p:cNvSpPr>
              <p:nvPr/>
            </p:nvSpPr>
            <p:spPr>
              <a:xfrm>
                <a:off x="5267709" y="3214710"/>
                <a:ext cx="595035" cy="461665"/>
              </a:xfrm>
              <a:prstGeom prst="rect">
                <a:avLst/>
              </a:prstGeom>
              <a:blipFill>
                <a:blip r:embed="rId23"/>
                <a:stretch>
                  <a:fillRect l="-20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687C853-D99B-46EB-EC12-7EB32F4D763F}"/>
                  </a:ext>
                </a:extLst>
              </p:cNvPr>
              <p:cNvSpPr txBox="1"/>
              <p:nvPr/>
            </p:nvSpPr>
            <p:spPr>
              <a:xfrm>
                <a:off x="4733781" y="2063326"/>
                <a:ext cx="547778"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3</m:t>
                          </m:r>
                        </m:sub>
                      </m:sSub>
                    </m:oMath>
                  </m:oMathPara>
                </a14:m>
                <a:endParaRPr lang="en-IN" sz="2400" dirty="0"/>
              </a:p>
            </p:txBody>
          </p:sp>
        </mc:Choice>
        <mc:Fallback xmlns="">
          <p:sp>
            <p:nvSpPr>
              <p:cNvPr id="11" name="TextBox 10">
                <a:extLst>
                  <a:ext uri="{FF2B5EF4-FFF2-40B4-BE49-F238E27FC236}">
                    <a16:creationId xmlns:a16="http://schemas.microsoft.com/office/drawing/2014/main" id="{5687C853-D99B-46EB-EC12-7EB32F4D763F}"/>
                  </a:ext>
                </a:extLst>
              </p:cNvPr>
              <p:cNvSpPr txBox="1">
                <a:spLocks noRot="1" noChangeAspect="1" noMove="1" noResize="1" noEditPoints="1" noAdjustHandles="1" noChangeArrowheads="1" noChangeShapeType="1" noTextEdit="1"/>
              </p:cNvSpPr>
              <p:nvPr/>
            </p:nvSpPr>
            <p:spPr>
              <a:xfrm>
                <a:off x="4733781" y="2063326"/>
                <a:ext cx="547778" cy="461665"/>
              </a:xfrm>
              <a:prstGeom prst="rect">
                <a:avLst/>
              </a:prstGeom>
              <a:blipFill>
                <a:blip r:embed="rId24"/>
                <a:stretch>
                  <a:fillRect l="-3371"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D046EE4-2138-946B-0DD8-AE17FC36C3DF}"/>
                  </a:ext>
                </a:extLst>
              </p:cNvPr>
              <p:cNvSpPr txBox="1"/>
              <p:nvPr/>
            </p:nvSpPr>
            <p:spPr>
              <a:xfrm>
                <a:off x="4795112" y="269657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3" name="TextBox 12">
                <a:extLst>
                  <a:ext uri="{FF2B5EF4-FFF2-40B4-BE49-F238E27FC236}">
                    <a16:creationId xmlns:a16="http://schemas.microsoft.com/office/drawing/2014/main" id="{FD046EE4-2138-946B-0DD8-AE17FC36C3DF}"/>
                  </a:ext>
                </a:extLst>
              </p:cNvPr>
              <p:cNvSpPr txBox="1">
                <a:spLocks noRot="1" noChangeAspect="1" noMove="1" noResize="1" noEditPoints="1" noAdjustHandles="1" noChangeArrowheads="1" noChangeShapeType="1" noTextEdit="1"/>
              </p:cNvSpPr>
              <p:nvPr/>
            </p:nvSpPr>
            <p:spPr>
              <a:xfrm>
                <a:off x="4795112" y="2696570"/>
                <a:ext cx="425116" cy="461665"/>
              </a:xfrm>
              <a:prstGeom prst="rect">
                <a:avLst/>
              </a:prstGeom>
              <a:blipFill>
                <a:blip r:embed="rId25"/>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1F7B736-24ED-43AA-14D9-C5819317FD0E}"/>
                  </a:ext>
                </a:extLst>
              </p:cNvPr>
              <p:cNvSpPr txBox="1"/>
              <p:nvPr/>
            </p:nvSpPr>
            <p:spPr>
              <a:xfrm>
                <a:off x="4795112" y="321471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36" name="TextBox 35">
                <a:extLst>
                  <a:ext uri="{FF2B5EF4-FFF2-40B4-BE49-F238E27FC236}">
                    <a16:creationId xmlns:a16="http://schemas.microsoft.com/office/drawing/2014/main" id="{41F7B736-24ED-43AA-14D9-C5819317FD0E}"/>
                  </a:ext>
                </a:extLst>
              </p:cNvPr>
              <p:cNvSpPr txBox="1">
                <a:spLocks noRot="1" noChangeAspect="1" noMove="1" noResize="1" noEditPoints="1" noAdjustHandles="1" noChangeArrowheads="1" noChangeShapeType="1" noTextEdit="1"/>
              </p:cNvSpPr>
              <p:nvPr/>
            </p:nvSpPr>
            <p:spPr>
              <a:xfrm>
                <a:off x="4795112" y="3214710"/>
                <a:ext cx="425116" cy="461665"/>
              </a:xfrm>
              <a:prstGeom prst="rect">
                <a:avLst/>
              </a:prstGeom>
              <a:blipFill>
                <a:blip r:embed="rId26"/>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4BDD324-DDEF-65CC-BAD6-AB8B18E13089}"/>
                  </a:ext>
                </a:extLst>
              </p:cNvPr>
              <p:cNvSpPr txBox="1"/>
              <p:nvPr/>
            </p:nvSpPr>
            <p:spPr>
              <a:xfrm>
                <a:off x="880294" y="3704824"/>
                <a:ext cx="547778"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3</m:t>
                          </m:r>
                        </m:sub>
                      </m:sSub>
                    </m:oMath>
                  </m:oMathPara>
                </a14:m>
                <a:endParaRPr lang="en-IN" sz="2400" dirty="0"/>
              </a:p>
            </p:txBody>
          </p:sp>
        </mc:Choice>
        <mc:Fallback xmlns="">
          <p:sp>
            <p:nvSpPr>
              <p:cNvPr id="43" name="TextBox 42">
                <a:extLst>
                  <a:ext uri="{FF2B5EF4-FFF2-40B4-BE49-F238E27FC236}">
                    <a16:creationId xmlns:a16="http://schemas.microsoft.com/office/drawing/2014/main" id="{54BDD324-DDEF-65CC-BAD6-AB8B18E13089}"/>
                  </a:ext>
                </a:extLst>
              </p:cNvPr>
              <p:cNvSpPr txBox="1">
                <a:spLocks noRot="1" noChangeAspect="1" noMove="1" noResize="1" noEditPoints="1" noAdjustHandles="1" noChangeArrowheads="1" noChangeShapeType="1" noTextEdit="1"/>
              </p:cNvSpPr>
              <p:nvPr/>
            </p:nvSpPr>
            <p:spPr>
              <a:xfrm>
                <a:off x="880294" y="3704824"/>
                <a:ext cx="547778" cy="461665"/>
              </a:xfrm>
              <a:prstGeom prst="rect">
                <a:avLst/>
              </a:prstGeom>
              <a:blipFill>
                <a:blip r:embed="rId27"/>
                <a:stretch>
                  <a:fillRect l="-2222"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DBF9AE6-2EF2-C7C9-D27E-C8E74B41601D}"/>
                  </a:ext>
                </a:extLst>
              </p:cNvPr>
              <p:cNvSpPr txBox="1"/>
              <p:nvPr/>
            </p:nvSpPr>
            <p:spPr>
              <a:xfrm>
                <a:off x="272826" y="370482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44" name="TextBox 43">
                <a:extLst>
                  <a:ext uri="{FF2B5EF4-FFF2-40B4-BE49-F238E27FC236}">
                    <a16:creationId xmlns:a16="http://schemas.microsoft.com/office/drawing/2014/main" id="{3DBF9AE6-2EF2-C7C9-D27E-C8E74B41601D}"/>
                  </a:ext>
                </a:extLst>
              </p:cNvPr>
              <p:cNvSpPr txBox="1">
                <a:spLocks noRot="1" noChangeAspect="1" noMove="1" noResize="1" noEditPoints="1" noAdjustHandles="1" noChangeArrowheads="1" noChangeShapeType="1" noTextEdit="1"/>
              </p:cNvSpPr>
              <p:nvPr/>
            </p:nvSpPr>
            <p:spPr>
              <a:xfrm>
                <a:off x="272826" y="3704824"/>
                <a:ext cx="425116" cy="461665"/>
              </a:xfrm>
              <a:prstGeom prst="rect">
                <a:avLst/>
              </a:prstGeom>
              <a:blipFill>
                <a:blip r:embed="rId28"/>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8FA036F-AF5A-3B95-BA05-8987AF912FCE}"/>
                  </a:ext>
                </a:extLst>
              </p:cNvPr>
              <p:cNvSpPr txBox="1"/>
              <p:nvPr/>
            </p:nvSpPr>
            <p:spPr>
              <a:xfrm>
                <a:off x="1680680" y="3704824"/>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m:t>
                      </m:r>
                    </m:oMath>
                  </m:oMathPara>
                </a14:m>
                <a:endParaRPr lang="en-IN" sz="2400" dirty="0"/>
              </a:p>
            </p:txBody>
          </p:sp>
        </mc:Choice>
        <mc:Fallback xmlns="">
          <p:sp>
            <p:nvSpPr>
              <p:cNvPr id="45" name="TextBox 44">
                <a:extLst>
                  <a:ext uri="{FF2B5EF4-FFF2-40B4-BE49-F238E27FC236}">
                    <a16:creationId xmlns:a16="http://schemas.microsoft.com/office/drawing/2014/main" id="{18FA036F-AF5A-3B95-BA05-8987AF912FCE}"/>
                  </a:ext>
                </a:extLst>
              </p:cNvPr>
              <p:cNvSpPr txBox="1">
                <a:spLocks noRot="1" noChangeAspect="1" noMove="1" noResize="1" noEditPoints="1" noAdjustHandles="1" noChangeArrowheads="1" noChangeShapeType="1" noTextEdit="1"/>
              </p:cNvSpPr>
              <p:nvPr/>
            </p:nvSpPr>
            <p:spPr>
              <a:xfrm>
                <a:off x="1680680" y="3704824"/>
                <a:ext cx="654345" cy="461665"/>
              </a:xfrm>
              <a:prstGeom prst="rect">
                <a:avLst/>
              </a:prstGeom>
              <a:blipFill>
                <a:blip r:embed="rId2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31DD47E-BFDC-31F8-80C9-E0F00C501B17}"/>
                  </a:ext>
                </a:extLst>
              </p:cNvPr>
              <p:cNvSpPr txBox="1"/>
              <p:nvPr/>
            </p:nvSpPr>
            <p:spPr>
              <a:xfrm>
                <a:off x="2388984" y="370482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46" name="TextBox 45">
                <a:extLst>
                  <a:ext uri="{FF2B5EF4-FFF2-40B4-BE49-F238E27FC236}">
                    <a16:creationId xmlns:a16="http://schemas.microsoft.com/office/drawing/2014/main" id="{131DD47E-BFDC-31F8-80C9-E0F00C501B17}"/>
                  </a:ext>
                </a:extLst>
              </p:cNvPr>
              <p:cNvSpPr txBox="1">
                <a:spLocks noRot="1" noChangeAspect="1" noMove="1" noResize="1" noEditPoints="1" noAdjustHandles="1" noChangeArrowheads="1" noChangeShapeType="1" noTextEdit="1"/>
              </p:cNvSpPr>
              <p:nvPr/>
            </p:nvSpPr>
            <p:spPr>
              <a:xfrm>
                <a:off x="2388984" y="3704824"/>
                <a:ext cx="425116" cy="461665"/>
              </a:xfrm>
              <a:prstGeom prst="rect">
                <a:avLst/>
              </a:prstGeom>
              <a:blipFill>
                <a:blip r:embed="rId3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BA27FC8-885B-AD7F-9F28-1218BC69E5AB}"/>
                  </a:ext>
                </a:extLst>
              </p:cNvPr>
              <p:cNvSpPr txBox="1"/>
              <p:nvPr/>
            </p:nvSpPr>
            <p:spPr>
              <a:xfrm>
                <a:off x="3663320" y="370482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47" name="TextBox 46">
                <a:extLst>
                  <a:ext uri="{FF2B5EF4-FFF2-40B4-BE49-F238E27FC236}">
                    <a16:creationId xmlns:a16="http://schemas.microsoft.com/office/drawing/2014/main" id="{ABA27FC8-885B-AD7F-9F28-1218BC69E5AB}"/>
                  </a:ext>
                </a:extLst>
              </p:cNvPr>
              <p:cNvSpPr txBox="1">
                <a:spLocks noRot="1" noChangeAspect="1" noMove="1" noResize="1" noEditPoints="1" noAdjustHandles="1" noChangeArrowheads="1" noChangeShapeType="1" noTextEdit="1"/>
              </p:cNvSpPr>
              <p:nvPr/>
            </p:nvSpPr>
            <p:spPr>
              <a:xfrm>
                <a:off x="3663320" y="3704824"/>
                <a:ext cx="425116" cy="461665"/>
              </a:xfrm>
              <a:prstGeom prst="rect">
                <a:avLst/>
              </a:prstGeom>
              <a:blipFill>
                <a:blip r:embed="rId31"/>
                <a:stretch>
                  <a:fillRect l="-2857"/>
                </a:stretch>
              </a:blipFill>
            </p:spPr>
            <p:txBody>
              <a:bodyPr/>
              <a:lstStyle/>
              <a:p>
                <a:r>
                  <a:rPr lang="en-IN">
                    <a:noFill/>
                  </a:rPr>
                  <a:t> </a:t>
                </a:r>
              </a:p>
            </p:txBody>
          </p:sp>
        </mc:Fallback>
      </mc:AlternateContent>
      <p:sp>
        <p:nvSpPr>
          <p:cNvPr id="48" name="TextBox 47">
            <a:extLst>
              <a:ext uri="{FF2B5EF4-FFF2-40B4-BE49-F238E27FC236}">
                <a16:creationId xmlns:a16="http://schemas.microsoft.com/office/drawing/2014/main" id="{12437614-85CB-2386-0AE4-97373BDAE852}"/>
              </a:ext>
            </a:extLst>
          </p:cNvPr>
          <p:cNvSpPr txBox="1"/>
          <p:nvPr/>
        </p:nvSpPr>
        <p:spPr>
          <a:xfrm>
            <a:off x="4252861" y="3704824"/>
            <a:ext cx="336952" cy="461665"/>
          </a:xfrm>
          <a:prstGeom prst="rect">
            <a:avLst/>
          </a:prstGeom>
          <a:noFill/>
        </p:spPr>
        <p:txBody>
          <a:bodyPr wrap="none" rtlCol="0">
            <a:spAutoFit/>
          </a:bodyPr>
          <a:lstStyle/>
          <a:p>
            <a:pPr algn="ctr"/>
            <a:r>
              <a:rPr lang="en-US" sz="2400" dirty="0"/>
              <a:t>0</a:t>
            </a:r>
            <a:endParaRPr lang="en-IN" sz="2400"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0F79E37-18E4-FCBB-6286-AD3D1506C5C0}"/>
                  </a:ext>
                </a:extLst>
              </p:cNvPr>
              <p:cNvSpPr txBox="1"/>
              <p:nvPr/>
            </p:nvSpPr>
            <p:spPr>
              <a:xfrm>
                <a:off x="5267709" y="3704824"/>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10</m:t>
                      </m:r>
                    </m:oMath>
                  </m:oMathPara>
                </a14:m>
                <a:endParaRPr lang="en-IN" sz="2400" dirty="0"/>
              </a:p>
            </p:txBody>
          </p:sp>
        </mc:Choice>
        <mc:Fallback xmlns="">
          <p:sp>
            <p:nvSpPr>
              <p:cNvPr id="49" name="TextBox 48">
                <a:extLst>
                  <a:ext uri="{FF2B5EF4-FFF2-40B4-BE49-F238E27FC236}">
                    <a16:creationId xmlns:a16="http://schemas.microsoft.com/office/drawing/2014/main" id="{90F79E37-18E4-FCBB-6286-AD3D1506C5C0}"/>
                  </a:ext>
                </a:extLst>
              </p:cNvPr>
              <p:cNvSpPr txBox="1">
                <a:spLocks noRot="1" noChangeAspect="1" noMove="1" noResize="1" noEditPoints="1" noAdjustHandles="1" noChangeArrowheads="1" noChangeShapeType="1" noTextEdit="1"/>
              </p:cNvSpPr>
              <p:nvPr/>
            </p:nvSpPr>
            <p:spPr>
              <a:xfrm>
                <a:off x="5267709" y="3704824"/>
                <a:ext cx="595035" cy="461665"/>
              </a:xfrm>
              <a:prstGeom prst="rect">
                <a:avLst/>
              </a:prstGeom>
              <a:blipFill>
                <a:blip r:embed="rId32"/>
                <a:stretch>
                  <a:fillRect l="-20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671C7CB-613E-1C47-1C7E-021297ED657B}"/>
                  </a:ext>
                </a:extLst>
              </p:cNvPr>
              <p:cNvSpPr txBox="1"/>
              <p:nvPr/>
            </p:nvSpPr>
            <p:spPr>
              <a:xfrm>
                <a:off x="4795112" y="3704824"/>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50" name="TextBox 49">
                <a:extLst>
                  <a:ext uri="{FF2B5EF4-FFF2-40B4-BE49-F238E27FC236}">
                    <a16:creationId xmlns:a16="http://schemas.microsoft.com/office/drawing/2014/main" id="{1671C7CB-613E-1C47-1C7E-021297ED657B}"/>
                  </a:ext>
                </a:extLst>
              </p:cNvPr>
              <p:cNvSpPr txBox="1">
                <a:spLocks noRot="1" noChangeAspect="1" noMove="1" noResize="1" noEditPoints="1" noAdjustHandles="1" noChangeArrowheads="1" noChangeShapeType="1" noTextEdit="1"/>
              </p:cNvSpPr>
              <p:nvPr/>
            </p:nvSpPr>
            <p:spPr>
              <a:xfrm>
                <a:off x="4795112" y="3704824"/>
                <a:ext cx="425116" cy="461665"/>
              </a:xfrm>
              <a:prstGeom prst="rect">
                <a:avLst/>
              </a:prstGeom>
              <a:blipFill>
                <a:blip r:embed="rId33"/>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9128069-AFCF-5906-A8E8-AC23305D7B0A}"/>
                  </a:ext>
                </a:extLst>
              </p:cNvPr>
              <p:cNvSpPr txBox="1"/>
              <p:nvPr/>
            </p:nvSpPr>
            <p:spPr>
              <a:xfrm>
                <a:off x="1795294" y="1545127"/>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53" name="TextBox 52">
                <a:extLst>
                  <a:ext uri="{FF2B5EF4-FFF2-40B4-BE49-F238E27FC236}">
                    <a16:creationId xmlns:a16="http://schemas.microsoft.com/office/drawing/2014/main" id="{99128069-AFCF-5906-A8E8-AC23305D7B0A}"/>
                  </a:ext>
                </a:extLst>
              </p:cNvPr>
              <p:cNvSpPr txBox="1">
                <a:spLocks noRot="1" noChangeAspect="1" noMove="1" noResize="1" noEditPoints="1" noAdjustHandles="1" noChangeArrowheads="1" noChangeShapeType="1" noTextEdit="1"/>
              </p:cNvSpPr>
              <p:nvPr/>
            </p:nvSpPr>
            <p:spPr>
              <a:xfrm>
                <a:off x="1795294" y="1545127"/>
                <a:ext cx="425116" cy="461665"/>
              </a:xfrm>
              <a:prstGeom prst="rect">
                <a:avLst/>
              </a:prstGeom>
              <a:blipFill>
                <a:blip r:embed="rId34"/>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F01546E-C591-8C12-77D3-FA82435390AB}"/>
                  </a:ext>
                </a:extLst>
              </p:cNvPr>
              <p:cNvSpPr txBox="1"/>
              <p:nvPr/>
            </p:nvSpPr>
            <p:spPr>
              <a:xfrm>
                <a:off x="2274370" y="1545127"/>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54" name="TextBox 53">
                <a:extLst>
                  <a:ext uri="{FF2B5EF4-FFF2-40B4-BE49-F238E27FC236}">
                    <a16:creationId xmlns:a16="http://schemas.microsoft.com/office/drawing/2014/main" id="{FF01546E-C591-8C12-77D3-FA82435390AB}"/>
                  </a:ext>
                </a:extLst>
              </p:cNvPr>
              <p:cNvSpPr txBox="1">
                <a:spLocks noRot="1" noChangeAspect="1" noMove="1" noResize="1" noEditPoints="1" noAdjustHandles="1" noChangeArrowheads="1" noChangeShapeType="1" noTextEdit="1"/>
              </p:cNvSpPr>
              <p:nvPr/>
            </p:nvSpPr>
            <p:spPr>
              <a:xfrm>
                <a:off x="2274370" y="1545127"/>
                <a:ext cx="654345" cy="461665"/>
              </a:xfrm>
              <a:prstGeom prst="rect">
                <a:avLst/>
              </a:prstGeom>
              <a:blipFill>
                <a:blip r:embed="rId3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6D3FFCA8-15A4-8455-6998-AD93DBCEE496}"/>
                  </a:ext>
                </a:extLst>
              </p:cNvPr>
              <p:cNvSpPr txBox="1"/>
              <p:nvPr/>
            </p:nvSpPr>
            <p:spPr>
              <a:xfrm>
                <a:off x="3663320" y="1545127"/>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5" name="TextBox 54">
                <a:extLst>
                  <a:ext uri="{FF2B5EF4-FFF2-40B4-BE49-F238E27FC236}">
                    <a16:creationId xmlns:a16="http://schemas.microsoft.com/office/drawing/2014/main" id="{6D3FFCA8-15A4-8455-6998-AD93DBCEE496}"/>
                  </a:ext>
                </a:extLst>
              </p:cNvPr>
              <p:cNvSpPr txBox="1">
                <a:spLocks noRot="1" noChangeAspect="1" noMove="1" noResize="1" noEditPoints="1" noAdjustHandles="1" noChangeArrowheads="1" noChangeShapeType="1" noTextEdit="1"/>
              </p:cNvSpPr>
              <p:nvPr/>
            </p:nvSpPr>
            <p:spPr>
              <a:xfrm>
                <a:off x="3663320" y="1545127"/>
                <a:ext cx="425116" cy="461665"/>
              </a:xfrm>
              <a:prstGeom prst="rect">
                <a:avLst/>
              </a:prstGeom>
              <a:blipFill>
                <a:blip r:embed="rId3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14415F7-0DCF-69EA-C987-41DA5FCE6047}"/>
                  </a:ext>
                </a:extLst>
              </p:cNvPr>
              <p:cNvSpPr txBox="1"/>
              <p:nvPr/>
            </p:nvSpPr>
            <p:spPr>
              <a:xfrm>
                <a:off x="4208778" y="1545127"/>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6" name="TextBox 55">
                <a:extLst>
                  <a:ext uri="{FF2B5EF4-FFF2-40B4-BE49-F238E27FC236}">
                    <a16:creationId xmlns:a16="http://schemas.microsoft.com/office/drawing/2014/main" id="{914415F7-0DCF-69EA-C987-41DA5FCE6047}"/>
                  </a:ext>
                </a:extLst>
              </p:cNvPr>
              <p:cNvSpPr txBox="1">
                <a:spLocks noRot="1" noChangeAspect="1" noMove="1" noResize="1" noEditPoints="1" noAdjustHandles="1" noChangeArrowheads="1" noChangeShapeType="1" noTextEdit="1"/>
              </p:cNvSpPr>
              <p:nvPr/>
            </p:nvSpPr>
            <p:spPr>
              <a:xfrm>
                <a:off x="4208778" y="1545127"/>
                <a:ext cx="425116" cy="461665"/>
              </a:xfrm>
              <a:prstGeom prst="rect">
                <a:avLst/>
              </a:prstGeom>
              <a:blipFill>
                <a:blip r:embed="rId3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24F5BFF-1C63-0D90-C912-C31B7E021085}"/>
                  </a:ext>
                </a:extLst>
              </p:cNvPr>
              <p:cNvSpPr txBox="1"/>
              <p:nvPr/>
            </p:nvSpPr>
            <p:spPr>
              <a:xfrm>
                <a:off x="4795112" y="1545127"/>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8" name="TextBox 57">
                <a:extLst>
                  <a:ext uri="{FF2B5EF4-FFF2-40B4-BE49-F238E27FC236}">
                    <a16:creationId xmlns:a16="http://schemas.microsoft.com/office/drawing/2014/main" id="{824F5BFF-1C63-0D90-C912-C31B7E021085}"/>
                  </a:ext>
                </a:extLst>
              </p:cNvPr>
              <p:cNvSpPr txBox="1">
                <a:spLocks noRot="1" noChangeAspect="1" noMove="1" noResize="1" noEditPoints="1" noAdjustHandles="1" noChangeArrowheads="1" noChangeShapeType="1" noTextEdit="1"/>
              </p:cNvSpPr>
              <p:nvPr/>
            </p:nvSpPr>
            <p:spPr>
              <a:xfrm>
                <a:off x="4795112" y="1545127"/>
                <a:ext cx="425116" cy="461665"/>
              </a:xfrm>
              <a:prstGeom prst="rect">
                <a:avLst/>
              </a:prstGeom>
              <a:blipFill>
                <a:blip r:embed="rId38"/>
                <a:stretch>
                  <a:fillRect l="-4348"/>
                </a:stretch>
              </a:blipFill>
            </p:spPr>
            <p:txBody>
              <a:bodyPr/>
              <a:lstStyle/>
              <a:p>
                <a:r>
                  <a:rPr lang="en-IN">
                    <a:noFill/>
                  </a:rPr>
                  <a:t> </a:t>
                </a:r>
              </a:p>
            </p:txBody>
          </p:sp>
        </mc:Fallback>
      </mc:AlternateContent>
      <p:cxnSp>
        <p:nvCxnSpPr>
          <p:cNvPr id="59" name="Straight Connector 58">
            <a:extLst>
              <a:ext uri="{FF2B5EF4-FFF2-40B4-BE49-F238E27FC236}">
                <a16:creationId xmlns:a16="http://schemas.microsoft.com/office/drawing/2014/main" id="{559F93D4-C21B-1521-2AE7-7CFD670890AB}"/>
              </a:ext>
            </a:extLst>
          </p:cNvPr>
          <p:cNvCxnSpPr>
            <a:cxnSpLocks/>
          </p:cNvCxnSpPr>
          <p:nvPr/>
        </p:nvCxnSpPr>
        <p:spPr>
          <a:xfrm>
            <a:off x="161604" y="4231217"/>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B78C940-10D5-0DF5-4AF8-D2F22D21110E}"/>
                  </a:ext>
                </a:extLst>
              </p:cNvPr>
              <p:cNvSpPr txBox="1"/>
              <p:nvPr/>
            </p:nvSpPr>
            <p:spPr>
              <a:xfrm>
                <a:off x="880294" y="4321805"/>
                <a:ext cx="550087"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𝒁</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60" name="TextBox 59">
                <a:extLst>
                  <a:ext uri="{FF2B5EF4-FFF2-40B4-BE49-F238E27FC236}">
                    <a16:creationId xmlns:a16="http://schemas.microsoft.com/office/drawing/2014/main" id="{5B78C940-10D5-0DF5-4AF8-D2F22D21110E}"/>
                  </a:ext>
                </a:extLst>
              </p:cNvPr>
              <p:cNvSpPr txBox="1">
                <a:spLocks noRot="1" noChangeAspect="1" noMove="1" noResize="1" noEditPoints="1" noAdjustHandles="1" noChangeArrowheads="1" noChangeShapeType="1" noTextEdit="1"/>
              </p:cNvSpPr>
              <p:nvPr/>
            </p:nvSpPr>
            <p:spPr>
              <a:xfrm>
                <a:off x="880294" y="4321805"/>
                <a:ext cx="550087" cy="496674"/>
              </a:xfrm>
              <a:prstGeom prst="rect">
                <a:avLst/>
              </a:prstGeom>
              <a:blipFill>
                <a:blip r:embed="rId39"/>
                <a:stretch>
                  <a:fillRect l="-2198"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4DA5049-89E3-35FB-10D5-8672E0EECE56}"/>
                  </a:ext>
                </a:extLst>
              </p:cNvPr>
              <p:cNvSpPr txBox="1"/>
              <p:nvPr/>
            </p:nvSpPr>
            <p:spPr>
              <a:xfrm>
                <a:off x="1795294" y="433931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61" name="TextBox 60">
                <a:extLst>
                  <a:ext uri="{FF2B5EF4-FFF2-40B4-BE49-F238E27FC236}">
                    <a16:creationId xmlns:a16="http://schemas.microsoft.com/office/drawing/2014/main" id="{B4DA5049-89E3-35FB-10D5-8672E0EECE56}"/>
                  </a:ext>
                </a:extLst>
              </p:cNvPr>
              <p:cNvSpPr txBox="1">
                <a:spLocks noRot="1" noChangeAspect="1" noMove="1" noResize="1" noEditPoints="1" noAdjustHandles="1" noChangeArrowheads="1" noChangeShapeType="1" noTextEdit="1"/>
              </p:cNvSpPr>
              <p:nvPr/>
            </p:nvSpPr>
            <p:spPr>
              <a:xfrm>
                <a:off x="1795294" y="4339310"/>
                <a:ext cx="425116" cy="461665"/>
              </a:xfrm>
              <a:prstGeom prst="rect">
                <a:avLst/>
              </a:prstGeom>
              <a:blipFill>
                <a:blip r:embed="rId40"/>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9907CEBD-5FA5-5DC7-F377-187075EA1CB6}"/>
                  </a:ext>
                </a:extLst>
              </p:cNvPr>
              <p:cNvSpPr txBox="1"/>
              <p:nvPr/>
            </p:nvSpPr>
            <p:spPr>
              <a:xfrm>
                <a:off x="2388984" y="433931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0</m:t>
                      </m:r>
                    </m:oMath>
                  </m:oMathPara>
                </a14:m>
                <a:endParaRPr lang="en-IN" sz="2400" dirty="0"/>
              </a:p>
            </p:txBody>
          </p:sp>
        </mc:Choice>
        <mc:Fallback xmlns="">
          <p:sp>
            <p:nvSpPr>
              <p:cNvPr id="62" name="TextBox 61">
                <a:extLst>
                  <a:ext uri="{FF2B5EF4-FFF2-40B4-BE49-F238E27FC236}">
                    <a16:creationId xmlns:a16="http://schemas.microsoft.com/office/drawing/2014/main" id="{9907CEBD-5FA5-5DC7-F377-187075EA1CB6}"/>
                  </a:ext>
                </a:extLst>
              </p:cNvPr>
              <p:cNvSpPr txBox="1">
                <a:spLocks noRot="1" noChangeAspect="1" noMove="1" noResize="1" noEditPoints="1" noAdjustHandles="1" noChangeArrowheads="1" noChangeShapeType="1" noTextEdit="1"/>
              </p:cNvSpPr>
              <p:nvPr/>
            </p:nvSpPr>
            <p:spPr>
              <a:xfrm>
                <a:off x="2388984" y="4339310"/>
                <a:ext cx="425116" cy="461665"/>
              </a:xfrm>
              <a:prstGeom prst="rect">
                <a:avLst/>
              </a:prstGeom>
              <a:blipFill>
                <a:blip r:embed="rId41"/>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6389E19-40F0-79AA-211B-0E976341B053}"/>
                  </a:ext>
                </a:extLst>
              </p:cNvPr>
              <p:cNvSpPr txBox="1"/>
              <p:nvPr/>
            </p:nvSpPr>
            <p:spPr>
              <a:xfrm>
                <a:off x="3663320" y="433931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63" name="TextBox 62">
                <a:extLst>
                  <a:ext uri="{FF2B5EF4-FFF2-40B4-BE49-F238E27FC236}">
                    <a16:creationId xmlns:a16="http://schemas.microsoft.com/office/drawing/2014/main" id="{16389E19-40F0-79AA-211B-0E976341B053}"/>
                  </a:ext>
                </a:extLst>
              </p:cNvPr>
              <p:cNvSpPr txBox="1">
                <a:spLocks noRot="1" noChangeAspect="1" noMove="1" noResize="1" noEditPoints="1" noAdjustHandles="1" noChangeArrowheads="1" noChangeShapeType="1" noTextEdit="1"/>
              </p:cNvSpPr>
              <p:nvPr/>
            </p:nvSpPr>
            <p:spPr>
              <a:xfrm>
                <a:off x="3663320" y="4339310"/>
                <a:ext cx="425116" cy="461665"/>
              </a:xfrm>
              <a:prstGeom prst="rect">
                <a:avLst/>
              </a:prstGeom>
              <a:blipFill>
                <a:blip r:embed="rId42"/>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6674C79-49B0-79D7-9467-2DD9CB63B638}"/>
                  </a:ext>
                </a:extLst>
              </p:cNvPr>
              <p:cNvSpPr txBox="1"/>
              <p:nvPr/>
            </p:nvSpPr>
            <p:spPr>
              <a:xfrm>
                <a:off x="4252861" y="433931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64" name="TextBox 63">
                <a:extLst>
                  <a:ext uri="{FF2B5EF4-FFF2-40B4-BE49-F238E27FC236}">
                    <a16:creationId xmlns:a16="http://schemas.microsoft.com/office/drawing/2014/main" id="{86674C79-49B0-79D7-9467-2DD9CB63B638}"/>
                  </a:ext>
                </a:extLst>
              </p:cNvPr>
              <p:cNvSpPr txBox="1">
                <a:spLocks noRot="1" noChangeAspect="1" noMove="1" noResize="1" noEditPoints="1" noAdjustHandles="1" noChangeArrowheads="1" noChangeShapeType="1" noTextEdit="1"/>
              </p:cNvSpPr>
              <p:nvPr/>
            </p:nvSpPr>
            <p:spPr>
              <a:xfrm>
                <a:off x="4252861" y="4339310"/>
                <a:ext cx="425116" cy="461665"/>
              </a:xfrm>
              <a:prstGeom prst="rect">
                <a:avLst/>
              </a:prstGeom>
              <a:blipFill>
                <a:blip r:embed="rId43"/>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88E83C9-7CA1-9630-A19A-1E0D08582DC7}"/>
                  </a:ext>
                </a:extLst>
              </p:cNvPr>
              <p:cNvSpPr txBox="1"/>
              <p:nvPr/>
            </p:nvSpPr>
            <p:spPr>
              <a:xfrm>
                <a:off x="5338240" y="4339310"/>
                <a:ext cx="439544"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1" i="1" smtClean="0">
                          <a:solidFill>
                            <a:srgbClr val="C00000"/>
                          </a:solidFill>
                          <a:effectLst/>
                          <a:latin typeface="Cambria Math" panose="02040503050406030204" pitchFamily="18" charset="0"/>
                        </a:rPr>
                        <m:t>𝟎</m:t>
                      </m:r>
                    </m:oMath>
                  </m:oMathPara>
                </a14:m>
                <a:endParaRPr lang="en-IN" sz="2400" b="1" dirty="0">
                  <a:solidFill>
                    <a:srgbClr val="C00000"/>
                  </a:solidFill>
                  <a:effectLst/>
                </a:endParaRPr>
              </a:p>
            </p:txBody>
          </p:sp>
        </mc:Choice>
        <mc:Fallback xmlns="">
          <p:sp>
            <p:nvSpPr>
              <p:cNvPr id="65" name="TextBox 64">
                <a:extLst>
                  <a:ext uri="{FF2B5EF4-FFF2-40B4-BE49-F238E27FC236}">
                    <a16:creationId xmlns:a16="http://schemas.microsoft.com/office/drawing/2014/main" id="{D88E83C9-7CA1-9630-A19A-1E0D08582DC7}"/>
                  </a:ext>
                </a:extLst>
              </p:cNvPr>
              <p:cNvSpPr txBox="1">
                <a:spLocks noRot="1" noChangeAspect="1" noMove="1" noResize="1" noEditPoints="1" noAdjustHandles="1" noChangeArrowheads="1" noChangeShapeType="1" noTextEdit="1"/>
              </p:cNvSpPr>
              <p:nvPr/>
            </p:nvSpPr>
            <p:spPr>
              <a:xfrm>
                <a:off x="5338240" y="4339310"/>
                <a:ext cx="439544" cy="461665"/>
              </a:xfrm>
              <a:prstGeom prst="rect">
                <a:avLst/>
              </a:prstGeom>
              <a:blipFill>
                <a:blip r:embed="rId44"/>
                <a:stretch>
                  <a:fillRect l="-277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6316ED8-DCBC-47C4-840B-1A056C25B905}"/>
                  </a:ext>
                </a:extLst>
              </p:cNvPr>
              <p:cNvSpPr txBox="1"/>
              <p:nvPr/>
            </p:nvSpPr>
            <p:spPr>
              <a:xfrm>
                <a:off x="4795112" y="433931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66" name="TextBox 65">
                <a:extLst>
                  <a:ext uri="{FF2B5EF4-FFF2-40B4-BE49-F238E27FC236}">
                    <a16:creationId xmlns:a16="http://schemas.microsoft.com/office/drawing/2014/main" id="{36316ED8-DCBC-47C4-840B-1A056C25B905}"/>
                  </a:ext>
                </a:extLst>
              </p:cNvPr>
              <p:cNvSpPr txBox="1">
                <a:spLocks noRot="1" noChangeAspect="1" noMove="1" noResize="1" noEditPoints="1" noAdjustHandles="1" noChangeArrowheads="1" noChangeShapeType="1" noTextEdit="1"/>
              </p:cNvSpPr>
              <p:nvPr/>
            </p:nvSpPr>
            <p:spPr>
              <a:xfrm>
                <a:off x="4795112" y="4339310"/>
                <a:ext cx="425116" cy="461665"/>
              </a:xfrm>
              <a:prstGeom prst="rect">
                <a:avLst/>
              </a:prstGeom>
              <a:blipFill>
                <a:blip r:embed="rId45"/>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7C2CE55-C8B4-1ACC-8F42-E5552072051C}"/>
                  </a:ext>
                </a:extLst>
              </p:cNvPr>
              <p:cNvSpPr txBox="1"/>
              <p:nvPr/>
            </p:nvSpPr>
            <p:spPr>
              <a:xfrm>
                <a:off x="470540" y="4855048"/>
                <a:ext cx="1209434"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solidFill>
                                <a:srgbClr val="0070C0"/>
                              </a:solidFill>
                              <a:latin typeface="Cambria Math" panose="02040503050406030204" pitchFamily="18" charset="0"/>
                            </a:rPr>
                          </m:ctrlPr>
                        </m:sSubPr>
                        <m:e>
                          <m:sSub>
                            <m:sSubPr>
                              <m:ctrlPr>
                                <a:rPr lang="en-US" sz="2400" b="1" i="1" dirty="0" smtClean="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𝑪</m:t>
                              </m:r>
                            </m:e>
                            <m:sub>
                              <m:r>
                                <a:rPr lang="en-US" sz="2400" b="1" i="1" dirty="0" smtClean="0">
                                  <a:solidFill>
                                    <a:srgbClr val="0070C0"/>
                                  </a:solidFill>
                                  <a:latin typeface="Cambria Math" panose="02040503050406030204" pitchFamily="18" charset="0"/>
                                </a:rPr>
                                <m:t>𝒋</m:t>
                              </m:r>
                            </m:sub>
                          </m:sSub>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𝒋</m:t>
                          </m:r>
                        </m:sub>
                      </m:sSub>
                    </m:oMath>
                  </m:oMathPara>
                </a14:m>
                <a:endParaRPr lang="en-US" b="1" dirty="0"/>
              </a:p>
            </p:txBody>
          </p:sp>
        </mc:Choice>
        <mc:Fallback xmlns="">
          <p:sp>
            <p:nvSpPr>
              <p:cNvPr id="67" name="TextBox 66">
                <a:extLst>
                  <a:ext uri="{FF2B5EF4-FFF2-40B4-BE49-F238E27FC236}">
                    <a16:creationId xmlns:a16="http://schemas.microsoft.com/office/drawing/2014/main" id="{67C2CE55-C8B4-1ACC-8F42-E5552072051C}"/>
                  </a:ext>
                </a:extLst>
              </p:cNvPr>
              <p:cNvSpPr txBox="1">
                <a:spLocks noRot="1" noChangeAspect="1" noMove="1" noResize="1" noEditPoints="1" noAdjustHandles="1" noChangeArrowheads="1" noChangeShapeType="1" noTextEdit="1"/>
              </p:cNvSpPr>
              <p:nvPr/>
            </p:nvSpPr>
            <p:spPr>
              <a:xfrm>
                <a:off x="470540" y="4855048"/>
                <a:ext cx="1209434" cy="496674"/>
              </a:xfrm>
              <a:prstGeom prst="rect">
                <a:avLst/>
              </a:prstGeom>
              <a:blipFill>
                <a:blip r:embed="rId46"/>
                <a:stretch>
                  <a:fillRect l="-503"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5F3324D-9A11-D793-B42B-739DE69E963D}"/>
                  </a:ext>
                </a:extLst>
              </p:cNvPr>
              <p:cNvSpPr txBox="1"/>
              <p:nvPr/>
            </p:nvSpPr>
            <p:spPr>
              <a:xfrm>
                <a:off x="1795294" y="487255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1</m:t>
                      </m:r>
                    </m:oMath>
                  </m:oMathPara>
                </a14:m>
                <a:endParaRPr lang="en-IN" sz="2400" dirty="0">
                  <a:solidFill>
                    <a:srgbClr val="0070C0"/>
                  </a:solidFill>
                </a:endParaRPr>
              </a:p>
            </p:txBody>
          </p:sp>
        </mc:Choice>
        <mc:Fallback xmlns="">
          <p:sp>
            <p:nvSpPr>
              <p:cNvPr id="72" name="TextBox 71">
                <a:extLst>
                  <a:ext uri="{FF2B5EF4-FFF2-40B4-BE49-F238E27FC236}">
                    <a16:creationId xmlns:a16="http://schemas.microsoft.com/office/drawing/2014/main" id="{25F3324D-9A11-D793-B42B-739DE69E963D}"/>
                  </a:ext>
                </a:extLst>
              </p:cNvPr>
              <p:cNvSpPr txBox="1">
                <a:spLocks noRot="1" noChangeAspect="1" noMove="1" noResize="1" noEditPoints="1" noAdjustHandles="1" noChangeArrowheads="1" noChangeShapeType="1" noTextEdit="1"/>
              </p:cNvSpPr>
              <p:nvPr/>
            </p:nvSpPr>
            <p:spPr>
              <a:xfrm>
                <a:off x="1795294" y="4872553"/>
                <a:ext cx="425116" cy="461665"/>
              </a:xfrm>
              <a:prstGeom prst="rect">
                <a:avLst/>
              </a:prstGeom>
              <a:blipFill>
                <a:blip r:embed="rId47"/>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B44B1D4-ECED-3335-F5D3-871291402F66}"/>
                  </a:ext>
                </a:extLst>
              </p:cNvPr>
              <p:cNvSpPr txBox="1"/>
              <p:nvPr/>
            </p:nvSpPr>
            <p:spPr>
              <a:xfrm>
                <a:off x="2274370" y="4872553"/>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solidFill>
                            <a:srgbClr val="0070C0"/>
                          </a:solidFill>
                          <a:latin typeface="Cambria Math" panose="02040503050406030204" pitchFamily="18" charset="0"/>
                        </a:rPr>
                        <m:t>−3</m:t>
                      </m:r>
                    </m:oMath>
                  </m:oMathPara>
                </a14:m>
                <a:endParaRPr lang="en-IN" sz="2400" dirty="0">
                  <a:solidFill>
                    <a:srgbClr val="0070C0"/>
                  </a:solidFill>
                </a:endParaRPr>
              </a:p>
            </p:txBody>
          </p:sp>
        </mc:Choice>
        <mc:Fallback xmlns="">
          <p:sp>
            <p:nvSpPr>
              <p:cNvPr id="73" name="TextBox 72">
                <a:extLst>
                  <a:ext uri="{FF2B5EF4-FFF2-40B4-BE49-F238E27FC236}">
                    <a16:creationId xmlns:a16="http://schemas.microsoft.com/office/drawing/2014/main" id="{CB44B1D4-ECED-3335-F5D3-871291402F66}"/>
                  </a:ext>
                </a:extLst>
              </p:cNvPr>
              <p:cNvSpPr txBox="1">
                <a:spLocks noRot="1" noChangeAspect="1" noMove="1" noResize="1" noEditPoints="1" noAdjustHandles="1" noChangeArrowheads="1" noChangeShapeType="1" noTextEdit="1"/>
              </p:cNvSpPr>
              <p:nvPr/>
            </p:nvSpPr>
            <p:spPr>
              <a:xfrm>
                <a:off x="2274370" y="4872553"/>
                <a:ext cx="654345" cy="461665"/>
              </a:xfrm>
              <a:prstGeom prst="rect">
                <a:avLst/>
              </a:prstGeom>
              <a:blipFill>
                <a:blip r:embed="rId4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3CEEC970-1743-3E45-C9F7-72FA763973AF}"/>
                  </a:ext>
                </a:extLst>
              </p:cNvPr>
              <p:cNvSpPr txBox="1"/>
              <p:nvPr/>
            </p:nvSpPr>
            <p:spPr>
              <a:xfrm>
                <a:off x="3663320" y="487255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4" name="TextBox 73">
                <a:extLst>
                  <a:ext uri="{FF2B5EF4-FFF2-40B4-BE49-F238E27FC236}">
                    <a16:creationId xmlns:a16="http://schemas.microsoft.com/office/drawing/2014/main" id="{3CEEC970-1743-3E45-C9F7-72FA763973AF}"/>
                  </a:ext>
                </a:extLst>
              </p:cNvPr>
              <p:cNvSpPr txBox="1">
                <a:spLocks noRot="1" noChangeAspect="1" noMove="1" noResize="1" noEditPoints="1" noAdjustHandles="1" noChangeArrowheads="1" noChangeShapeType="1" noTextEdit="1"/>
              </p:cNvSpPr>
              <p:nvPr/>
            </p:nvSpPr>
            <p:spPr>
              <a:xfrm>
                <a:off x="3663320" y="4872553"/>
                <a:ext cx="425116" cy="461665"/>
              </a:xfrm>
              <a:prstGeom prst="rect">
                <a:avLst/>
              </a:prstGeom>
              <a:blipFill>
                <a:blip r:embed="rId4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7259427-89E1-9551-1BCB-188BA6C9938B}"/>
                  </a:ext>
                </a:extLst>
              </p:cNvPr>
              <p:cNvSpPr txBox="1"/>
              <p:nvPr/>
            </p:nvSpPr>
            <p:spPr>
              <a:xfrm>
                <a:off x="4252861" y="487255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5" name="TextBox 74">
                <a:extLst>
                  <a:ext uri="{FF2B5EF4-FFF2-40B4-BE49-F238E27FC236}">
                    <a16:creationId xmlns:a16="http://schemas.microsoft.com/office/drawing/2014/main" id="{67259427-89E1-9551-1BCB-188BA6C9938B}"/>
                  </a:ext>
                </a:extLst>
              </p:cNvPr>
              <p:cNvSpPr txBox="1">
                <a:spLocks noRot="1" noChangeAspect="1" noMove="1" noResize="1" noEditPoints="1" noAdjustHandles="1" noChangeArrowheads="1" noChangeShapeType="1" noTextEdit="1"/>
              </p:cNvSpPr>
              <p:nvPr/>
            </p:nvSpPr>
            <p:spPr>
              <a:xfrm>
                <a:off x="4252861" y="4872553"/>
                <a:ext cx="425116" cy="461665"/>
              </a:xfrm>
              <a:prstGeom prst="rect">
                <a:avLst/>
              </a:prstGeom>
              <a:blipFill>
                <a:blip r:embed="rId50"/>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F37DE08-1034-A2E4-5DF9-9529774CC595}"/>
                  </a:ext>
                </a:extLst>
              </p:cNvPr>
              <p:cNvSpPr txBox="1"/>
              <p:nvPr/>
            </p:nvSpPr>
            <p:spPr>
              <a:xfrm>
                <a:off x="4795112" y="487255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6" name="TextBox 75">
                <a:extLst>
                  <a:ext uri="{FF2B5EF4-FFF2-40B4-BE49-F238E27FC236}">
                    <a16:creationId xmlns:a16="http://schemas.microsoft.com/office/drawing/2014/main" id="{4F37DE08-1034-A2E4-5DF9-9529774CC595}"/>
                  </a:ext>
                </a:extLst>
              </p:cNvPr>
              <p:cNvSpPr txBox="1">
                <a:spLocks noRot="1" noChangeAspect="1" noMove="1" noResize="1" noEditPoints="1" noAdjustHandles="1" noChangeArrowheads="1" noChangeShapeType="1" noTextEdit="1"/>
              </p:cNvSpPr>
              <p:nvPr/>
            </p:nvSpPr>
            <p:spPr>
              <a:xfrm>
                <a:off x="4795112" y="4872553"/>
                <a:ext cx="425116" cy="461665"/>
              </a:xfrm>
              <a:prstGeom prst="rect">
                <a:avLst/>
              </a:prstGeom>
              <a:blipFill>
                <a:blip r:embed="rId51"/>
                <a:stretch>
                  <a:fillRect l="-4348"/>
                </a:stretch>
              </a:blipFill>
            </p:spPr>
            <p:txBody>
              <a:bodyPr/>
              <a:lstStyle/>
              <a:p>
                <a:r>
                  <a:rPr lang="en-IN">
                    <a:noFill/>
                  </a:rPr>
                  <a:t> </a:t>
                </a:r>
              </a:p>
            </p:txBody>
          </p:sp>
        </mc:Fallback>
      </mc:AlternateContent>
      <p:cxnSp>
        <p:nvCxnSpPr>
          <p:cNvPr id="32" name="Straight Arrow Connector 31">
            <a:extLst>
              <a:ext uri="{FF2B5EF4-FFF2-40B4-BE49-F238E27FC236}">
                <a16:creationId xmlns:a16="http://schemas.microsoft.com/office/drawing/2014/main" id="{8350A7BB-F154-365F-C975-E365C1CDA2CB}"/>
              </a:ext>
            </a:extLst>
          </p:cNvPr>
          <p:cNvCxnSpPr>
            <a:cxnSpLocks/>
          </p:cNvCxnSpPr>
          <p:nvPr/>
        </p:nvCxnSpPr>
        <p:spPr>
          <a:xfrm flipV="1">
            <a:off x="2571633" y="5351728"/>
            <a:ext cx="0" cy="2743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AEF94ED-9895-6F18-6FDC-EA3CBC2513D5}"/>
                  </a:ext>
                </a:extLst>
              </p:cNvPr>
              <p:cNvSpPr txBox="1"/>
              <p:nvPr/>
            </p:nvSpPr>
            <p:spPr>
              <a:xfrm>
                <a:off x="2388984" y="5609174"/>
                <a:ext cx="441146" cy="40011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000" b="1" i="1" smtClean="0">
                          <a:solidFill>
                            <a:schemeClr val="tx1"/>
                          </a:solidFill>
                          <a:effectLst/>
                          <a:latin typeface="Cambria Math" panose="02040503050406030204" pitchFamily="18" charset="0"/>
                        </a:rPr>
                        <m:t>𝑲</m:t>
                      </m:r>
                    </m:oMath>
                  </m:oMathPara>
                </a14:m>
                <a:endParaRPr lang="en-IN" sz="2000" b="1" dirty="0">
                  <a:solidFill>
                    <a:schemeClr val="tx1"/>
                  </a:solidFill>
                  <a:effectLst/>
                </a:endParaRPr>
              </a:p>
            </p:txBody>
          </p:sp>
        </mc:Choice>
        <mc:Fallback xmlns="">
          <p:sp>
            <p:nvSpPr>
              <p:cNvPr id="33" name="TextBox 32">
                <a:extLst>
                  <a:ext uri="{FF2B5EF4-FFF2-40B4-BE49-F238E27FC236}">
                    <a16:creationId xmlns:a16="http://schemas.microsoft.com/office/drawing/2014/main" id="{9AEF94ED-9895-6F18-6FDC-EA3CBC2513D5}"/>
                  </a:ext>
                </a:extLst>
              </p:cNvPr>
              <p:cNvSpPr txBox="1">
                <a:spLocks noRot="1" noChangeAspect="1" noMove="1" noResize="1" noEditPoints="1" noAdjustHandles="1" noChangeArrowheads="1" noChangeShapeType="1" noTextEdit="1"/>
              </p:cNvSpPr>
              <p:nvPr/>
            </p:nvSpPr>
            <p:spPr>
              <a:xfrm>
                <a:off x="2388984" y="5609174"/>
                <a:ext cx="441146" cy="400110"/>
              </a:xfrm>
              <a:prstGeom prst="rect">
                <a:avLst/>
              </a:prstGeom>
              <a:blipFill>
                <a:blip r:embed="rId5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6E8A03B-A94B-88B1-D34F-8B7D0B041193}"/>
                  </a:ext>
                </a:extLst>
              </p:cNvPr>
              <p:cNvSpPr txBox="1"/>
              <p:nvPr/>
            </p:nvSpPr>
            <p:spPr>
              <a:xfrm>
                <a:off x="5889618" y="2080223"/>
                <a:ext cx="1487843"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𝜽</m:t>
                      </m:r>
                      <m:r>
                        <a:rPr lang="en-US" sz="2400" b="1" i="1" smtClean="0">
                          <a:latin typeface="Cambria Math" panose="02040503050406030204" pitchFamily="18" charset="0"/>
                          <a:ea typeface="Cambria Math" panose="02040503050406030204" pitchFamily="18" charset="0"/>
                        </a:rPr>
                        <m:t>=</m:t>
                      </m:r>
                      <m:f>
                        <m:fPr>
                          <m:type m:val="lin"/>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𝒃</m:t>
                          </m:r>
                        </m:num>
                        <m:den>
                          <m:r>
                            <a:rPr lang="en-US" sz="2400" b="1" i="1" smtClean="0">
                              <a:latin typeface="Cambria Math" panose="02040503050406030204" pitchFamily="18" charset="0"/>
                              <a:ea typeface="Cambria Math" panose="02040503050406030204" pitchFamily="18" charset="0"/>
                            </a:rPr>
                            <m:t>𝑲</m:t>
                          </m:r>
                        </m:den>
                      </m:f>
                    </m:oMath>
                  </m:oMathPara>
                </a14:m>
                <a:endParaRPr lang="en-US" sz="2400" b="1" dirty="0"/>
              </a:p>
            </p:txBody>
          </p:sp>
        </mc:Choice>
        <mc:Fallback xmlns="">
          <p:sp>
            <p:nvSpPr>
              <p:cNvPr id="34" name="TextBox 33">
                <a:extLst>
                  <a:ext uri="{FF2B5EF4-FFF2-40B4-BE49-F238E27FC236}">
                    <a16:creationId xmlns:a16="http://schemas.microsoft.com/office/drawing/2014/main" id="{06E8A03B-A94B-88B1-D34F-8B7D0B041193}"/>
                  </a:ext>
                </a:extLst>
              </p:cNvPr>
              <p:cNvSpPr txBox="1">
                <a:spLocks noRot="1" noChangeAspect="1" noMove="1" noResize="1" noEditPoints="1" noAdjustHandles="1" noChangeArrowheads="1" noChangeShapeType="1" noTextEdit="1"/>
              </p:cNvSpPr>
              <p:nvPr/>
            </p:nvSpPr>
            <p:spPr>
              <a:xfrm>
                <a:off x="5889618" y="2080223"/>
                <a:ext cx="1487843" cy="461665"/>
              </a:xfrm>
              <a:prstGeom prst="rect">
                <a:avLst/>
              </a:prstGeom>
              <a:blipFill>
                <a:blip r:embed="rId53"/>
                <a:stretch>
                  <a:fillRect t="-123684" r="-36475" b="-192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05BE246-813C-7A6E-9543-05FCA22A7204}"/>
                  </a:ext>
                </a:extLst>
              </p:cNvPr>
              <p:cNvSpPr txBox="1"/>
              <p:nvPr/>
            </p:nvSpPr>
            <p:spPr>
              <a:xfrm>
                <a:off x="6173097" y="2681654"/>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−7</m:t>
                      </m:r>
                    </m:oMath>
                  </m:oMathPara>
                </a14:m>
                <a:endParaRPr lang="en-IN" sz="2400" dirty="0"/>
              </a:p>
            </p:txBody>
          </p:sp>
        </mc:Choice>
        <mc:Fallback xmlns="">
          <p:sp>
            <p:nvSpPr>
              <p:cNvPr id="35" name="TextBox 34">
                <a:extLst>
                  <a:ext uri="{FF2B5EF4-FFF2-40B4-BE49-F238E27FC236}">
                    <a16:creationId xmlns:a16="http://schemas.microsoft.com/office/drawing/2014/main" id="{E05BE246-813C-7A6E-9543-05FCA22A7204}"/>
                  </a:ext>
                </a:extLst>
              </p:cNvPr>
              <p:cNvSpPr txBox="1">
                <a:spLocks noRot="1" noChangeAspect="1" noMove="1" noResize="1" noEditPoints="1" noAdjustHandles="1" noChangeArrowheads="1" noChangeShapeType="1" noTextEdit="1"/>
              </p:cNvSpPr>
              <p:nvPr/>
            </p:nvSpPr>
            <p:spPr>
              <a:xfrm>
                <a:off x="6173097" y="2681654"/>
                <a:ext cx="654345" cy="461665"/>
              </a:xfrm>
              <a:prstGeom prst="rect">
                <a:avLst/>
              </a:prstGeom>
              <a:blipFill>
                <a:blip r:embed="rId5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489489B-E60E-EBEC-7F64-0072D8CEBA8D}"/>
                  </a:ext>
                </a:extLst>
              </p:cNvPr>
              <p:cNvSpPr txBox="1"/>
              <p:nvPr/>
            </p:nvSpPr>
            <p:spPr>
              <a:xfrm>
                <a:off x="6173096" y="3199794"/>
                <a:ext cx="65434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37" name="TextBox 36">
                <a:extLst>
                  <a:ext uri="{FF2B5EF4-FFF2-40B4-BE49-F238E27FC236}">
                    <a16:creationId xmlns:a16="http://schemas.microsoft.com/office/drawing/2014/main" id="{4489489B-E60E-EBEC-7F64-0072D8CEBA8D}"/>
                  </a:ext>
                </a:extLst>
              </p:cNvPr>
              <p:cNvSpPr txBox="1">
                <a:spLocks noRot="1" noChangeAspect="1" noMove="1" noResize="1" noEditPoints="1" noAdjustHandles="1" noChangeArrowheads="1" noChangeShapeType="1" noTextEdit="1"/>
              </p:cNvSpPr>
              <p:nvPr/>
            </p:nvSpPr>
            <p:spPr>
              <a:xfrm>
                <a:off x="6173096" y="3199794"/>
                <a:ext cx="654346" cy="461665"/>
              </a:xfrm>
              <a:prstGeom prst="rect">
                <a:avLst/>
              </a:prstGeom>
              <a:blipFill>
                <a:blip r:embed="rId5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9AF75FD-73A6-137B-C881-6D827B8076F0}"/>
                  </a:ext>
                </a:extLst>
              </p:cNvPr>
              <p:cNvSpPr txBox="1"/>
              <p:nvPr/>
            </p:nvSpPr>
            <p:spPr>
              <a:xfrm>
                <a:off x="6042452" y="3689908"/>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10/3</m:t>
                      </m:r>
                    </m:oMath>
                  </m:oMathPara>
                </a14:m>
                <a:endParaRPr lang="en-IN" sz="2400" dirty="0"/>
              </a:p>
            </p:txBody>
          </p:sp>
        </mc:Choice>
        <mc:Fallback xmlns="">
          <p:sp>
            <p:nvSpPr>
              <p:cNvPr id="38" name="TextBox 37">
                <a:extLst>
                  <a:ext uri="{FF2B5EF4-FFF2-40B4-BE49-F238E27FC236}">
                    <a16:creationId xmlns:a16="http://schemas.microsoft.com/office/drawing/2014/main" id="{89AF75FD-73A6-137B-C881-6D827B8076F0}"/>
                  </a:ext>
                </a:extLst>
              </p:cNvPr>
              <p:cNvSpPr txBox="1">
                <a:spLocks noRot="1" noChangeAspect="1" noMove="1" noResize="1" noEditPoints="1" noAdjustHandles="1" noChangeArrowheads="1" noChangeShapeType="1" noTextEdit="1"/>
              </p:cNvSpPr>
              <p:nvPr/>
            </p:nvSpPr>
            <p:spPr>
              <a:xfrm>
                <a:off x="6042452" y="3689908"/>
                <a:ext cx="915635" cy="461665"/>
              </a:xfrm>
              <a:prstGeom prst="rect">
                <a:avLst/>
              </a:prstGeom>
              <a:blipFill>
                <a:blip r:embed="rId56"/>
                <a:stretch>
                  <a:fillRect l="-1333" b="-18421"/>
                </a:stretch>
              </a:blipFill>
            </p:spPr>
            <p:txBody>
              <a:bodyPr/>
              <a:lstStyle/>
              <a:p>
                <a:r>
                  <a:rPr lang="en-IN">
                    <a:noFill/>
                  </a:rPr>
                  <a:t> </a:t>
                </a:r>
              </a:p>
            </p:txBody>
          </p:sp>
        </mc:Fallback>
      </mc:AlternateContent>
      <p:cxnSp>
        <p:nvCxnSpPr>
          <p:cNvPr id="39" name="Straight Arrow Connector 38">
            <a:extLst>
              <a:ext uri="{FF2B5EF4-FFF2-40B4-BE49-F238E27FC236}">
                <a16:creationId xmlns:a16="http://schemas.microsoft.com/office/drawing/2014/main" id="{67AC3363-0D5A-18EB-27AA-F8C1ED33F3B7}"/>
              </a:ext>
            </a:extLst>
          </p:cNvPr>
          <p:cNvCxnSpPr>
            <a:cxnSpLocks/>
          </p:cNvCxnSpPr>
          <p:nvPr/>
        </p:nvCxnSpPr>
        <p:spPr>
          <a:xfrm rot="5400000" flipV="1">
            <a:off x="7019006" y="3774737"/>
            <a:ext cx="0" cy="2743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8C324D6-A4A6-F0C7-04C6-EA1AF0D90868}"/>
              </a:ext>
            </a:extLst>
          </p:cNvPr>
          <p:cNvSpPr txBox="1"/>
          <p:nvPr/>
        </p:nvSpPr>
        <p:spPr>
          <a:xfrm>
            <a:off x="7135179" y="3689908"/>
            <a:ext cx="1056700" cy="400110"/>
          </a:xfrm>
          <a:prstGeom prst="rect">
            <a:avLst/>
          </a:prstGeom>
          <a:noFill/>
        </p:spPr>
        <p:txBody>
          <a:bodyPr wrap="none" rtlCol="0">
            <a:spAutoFit/>
          </a:bodyPr>
          <a:lstStyle/>
          <a:p>
            <a:pPr algn="ctr"/>
            <a:r>
              <a:rPr lang="en-US" sz="2000" b="1" dirty="0">
                <a:solidFill>
                  <a:schemeClr val="tx1"/>
                </a:solidFill>
                <a:effectLst/>
              </a:rPr>
              <a:t>Key Row</a:t>
            </a:r>
            <a:endParaRPr lang="en-IN" sz="2000" b="1" dirty="0">
              <a:solidFill>
                <a:schemeClr val="tx1"/>
              </a:solidFill>
              <a:effectLst/>
            </a:endParaRPr>
          </a:p>
        </p:txBody>
      </p:sp>
      <p:sp>
        <p:nvSpPr>
          <p:cNvPr id="41" name="Double Bracket 40">
            <a:extLst>
              <a:ext uri="{FF2B5EF4-FFF2-40B4-BE49-F238E27FC236}">
                <a16:creationId xmlns:a16="http://schemas.microsoft.com/office/drawing/2014/main" id="{AD7B6252-FC9E-EE7B-49AE-0CCC7B7DC57A}"/>
              </a:ext>
            </a:extLst>
          </p:cNvPr>
          <p:cNvSpPr/>
          <p:nvPr/>
        </p:nvSpPr>
        <p:spPr>
          <a:xfrm>
            <a:off x="2374222" y="3779051"/>
            <a:ext cx="361685" cy="306722"/>
          </a:xfrm>
          <a:prstGeom prst="bracketPair">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F65DC91-BCB2-3A4B-AAAB-B0D68A083A2F}"/>
                  </a:ext>
                </a:extLst>
              </p:cNvPr>
              <p:cNvSpPr txBox="1"/>
              <p:nvPr/>
            </p:nvSpPr>
            <p:spPr>
              <a:xfrm>
                <a:off x="2980647" y="2062168"/>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oMath>
                  </m:oMathPara>
                </a14:m>
                <a:endParaRPr lang="en-IN" sz="2400" dirty="0"/>
              </a:p>
            </p:txBody>
          </p:sp>
        </mc:Choice>
        <mc:Fallback xmlns="">
          <p:sp>
            <p:nvSpPr>
              <p:cNvPr id="42" name="TextBox 41">
                <a:extLst>
                  <a:ext uri="{FF2B5EF4-FFF2-40B4-BE49-F238E27FC236}">
                    <a16:creationId xmlns:a16="http://schemas.microsoft.com/office/drawing/2014/main" id="{0F65DC91-BCB2-3A4B-AAAB-B0D68A083A2F}"/>
                  </a:ext>
                </a:extLst>
              </p:cNvPr>
              <p:cNvSpPr txBox="1">
                <a:spLocks noRot="1" noChangeAspect="1" noMove="1" noResize="1" noEditPoints="1" noAdjustHandles="1" noChangeArrowheads="1" noChangeShapeType="1" noTextEdit="1"/>
              </p:cNvSpPr>
              <p:nvPr/>
            </p:nvSpPr>
            <p:spPr>
              <a:xfrm>
                <a:off x="2980647" y="2062168"/>
                <a:ext cx="558293" cy="461665"/>
              </a:xfrm>
              <a:prstGeom prst="rect">
                <a:avLst/>
              </a:prstGeom>
              <a:blipFill>
                <a:blip r:embed="rId57"/>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66E64E8-204D-5CF6-59E3-41BF108ACAAA}"/>
                  </a:ext>
                </a:extLst>
              </p:cNvPr>
              <p:cNvSpPr txBox="1"/>
              <p:nvPr/>
            </p:nvSpPr>
            <p:spPr>
              <a:xfrm>
                <a:off x="3047235" y="269332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m:t>
                      </m:r>
                    </m:oMath>
                  </m:oMathPara>
                </a14:m>
                <a:endParaRPr lang="en-IN" sz="2400" dirty="0"/>
              </a:p>
            </p:txBody>
          </p:sp>
        </mc:Choice>
        <mc:Fallback xmlns="">
          <p:sp>
            <p:nvSpPr>
              <p:cNvPr id="51" name="TextBox 50">
                <a:extLst>
                  <a:ext uri="{FF2B5EF4-FFF2-40B4-BE49-F238E27FC236}">
                    <a16:creationId xmlns:a16="http://schemas.microsoft.com/office/drawing/2014/main" id="{166E64E8-204D-5CF6-59E3-41BF108ACAAA}"/>
                  </a:ext>
                </a:extLst>
              </p:cNvPr>
              <p:cNvSpPr txBox="1">
                <a:spLocks noRot="1" noChangeAspect="1" noMove="1" noResize="1" noEditPoints="1" noAdjustHandles="1" noChangeArrowheads="1" noChangeShapeType="1" noTextEdit="1"/>
              </p:cNvSpPr>
              <p:nvPr/>
            </p:nvSpPr>
            <p:spPr>
              <a:xfrm>
                <a:off x="3047235" y="2693326"/>
                <a:ext cx="425116" cy="461665"/>
              </a:xfrm>
              <a:prstGeom prst="rect">
                <a:avLst/>
              </a:prstGeom>
              <a:blipFill>
                <a:blip r:embed="rId58"/>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62D00AA-7FB8-6DE2-9E50-6565A3376EB9}"/>
                  </a:ext>
                </a:extLst>
              </p:cNvPr>
              <p:cNvSpPr txBox="1"/>
              <p:nvPr/>
            </p:nvSpPr>
            <p:spPr>
              <a:xfrm>
                <a:off x="3047235" y="321146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2" name="TextBox 51">
                <a:extLst>
                  <a:ext uri="{FF2B5EF4-FFF2-40B4-BE49-F238E27FC236}">
                    <a16:creationId xmlns:a16="http://schemas.microsoft.com/office/drawing/2014/main" id="{562D00AA-7FB8-6DE2-9E50-6565A3376EB9}"/>
                  </a:ext>
                </a:extLst>
              </p:cNvPr>
              <p:cNvSpPr txBox="1">
                <a:spLocks noRot="1" noChangeAspect="1" noMove="1" noResize="1" noEditPoints="1" noAdjustHandles="1" noChangeArrowheads="1" noChangeShapeType="1" noTextEdit="1"/>
              </p:cNvSpPr>
              <p:nvPr/>
            </p:nvSpPr>
            <p:spPr>
              <a:xfrm>
                <a:off x="3047235" y="3211466"/>
                <a:ext cx="425116" cy="461665"/>
              </a:xfrm>
              <a:prstGeom prst="rect">
                <a:avLst/>
              </a:prstGeom>
              <a:blipFill>
                <a:blip r:embed="rId5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939A522-0899-2250-BF1C-29DE9DD2C3B8}"/>
                  </a:ext>
                </a:extLst>
              </p:cNvPr>
              <p:cNvSpPr txBox="1"/>
              <p:nvPr/>
            </p:nvSpPr>
            <p:spPr>
              <a:xfrm>
                <a:off x="3047235" y="370158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8</m:t>
                      </m:r>
                    </m:oMath>
                  </m:oMathPara>
                </a14:m>
                <a:endParaRPr lang="en-IN" sz="2400" dirty="0"/>
              </a:p>
            </p:txBody>
          </p:sp>
        </mc:Choice>
        <mc:Fallback xmlns="">
          <p:sp>
            <p:nvSpPr>
              <p:cNvPr id="57" name="TextBox 56">
                <a:extLst>
                  <a:ext uri="{FF2B5EF4-FFF2-40B4-BE49-F238E27FC236}">
                    <a16:creationId xmlns:a16="http://schemas.microsoft.com/office/drawing/2014/main" id="{2939A522-0899-2250-BF1C-29DE9DD2C3B8}"/>
                  </a:ext>
                </a:extLst>
              </p:cNvPr>
              <p:cNvSpPr txBox="1">
                <a:spLocks noRot="1" noChangeAspect="1" noMove="1" noResize="1" noEditPoints="1" noAdjustHandles="1" noChangeArrowheads="1" noChangeShapeType="1" noTextEdit="1"/>
              </p:cNvSpPr>
              <p:nvPr/>
            </p:nvSpPr>
            <p:spPr>
              <a:xfrm>
                <a:off x="3047235" y="3701580"/>
                <a:ext cx="425116" cy="461665"/>
              </a:xfrm>
              <a:prstGeom prst="rect">
                <a:avLst/>
              </a:prstGeom>
              <a:blipFill>
                <a:blip r:embed="rId6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57D0AFA-DDD2-B4AF-7F58-ABBAE5AA7A1D}"/>
                  </a:ext>
                </a:extLst>
              </p:cNvPr>
              <p:cNvSpPr txBox="1"/>
              <p:nvPr/>
            </p:nvSpPr>
            <p:spPr>
              <a:xfrm>
                <a:off x="3047235" y="154188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68" name="TextBox 67">
                <a:extLst>
                  <a:ext uri="{FF2B5EF4-FFF2-40B4-BE49-F238E27FC236}">
                    <a16:creationId xmlns:a16="http://schemas.microsoft.com/office/drawing/2014/main" id="{857D0AFA-DDD2-B4AF-7F58-ABBAE5AA7A1D}"/>
                  </a:ext>
                </a:extLst>
              </p:cNvPr>
              <p:cNvSpPr txBox="1">
                <a:spLocks noRot="1" noChangeAspect="1" noMove="1" noResize="1" noEditPoints="1" noAdjustHandles="1" noChangeArrowheads="1" noChangeShapeType="1" noTextEdit="1"/>
              </p:cNvSpPr>
              <p:nvPr/>
            </p:nvSpPr>
            <p:spPr>
              <a:xfrm>
                <a:off x="3047235" y="1541883"/>
                <a:ext cx="425116" cy="461665"/>
              </a:xfrm>
              <a:prstGeom prst="rect">
                <a:avLst/>
              </a:prstGeom>
              <a:blipFill>
                <a:blip r:embed="rId61"/>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9F95463-1DAE-4285-9220-0CD7765C08E4}"/>
                  </a:ext>
                </a:extLst>
              </p:cNvPr>
              <p:cNvSpPr txBox="1"/>
              <p:nvPr/>
            </p:nvSpPr>
            <p:spPr>
              <a:xfrm>
                <a:off x="3047235" y="433931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69" name="TextBox 68">
                <a:extLst>
                  <a:ext uri="{FF2B5EF4-FFF2-40B4-BE49-F238E27FC236}">
                    <a16:creationId xmlns:a16="http://schemas.microsoft.com/office/drawing/2014/main" id="{F9F95463-1DAE-4285-9220-0CD7765C08E4}"/>
                  </a:ext>
                </a:extLst>
              </p:cNvPr>
              <p:cNvSpPr txBox="1">
                <a:spLocks noRot="1" noChangeAspect="1" noMove="1" noResize="1" noEditPoints="1" noAdjustHandles="1" noChangeArrowheads="1" noChangeShapeType="1" noTextEdit="1"/>
              </p:cNvSpPr>
              <p:nvPr/>
            </p:nvSpPr>
            <p:spPr>
              <a:xfrm>
                <a:off x="3047235" y="4339310"/>
                <a:ext cx="425116" cy="461665"/>
              </a:xfrm>
              <a:prstGeom prst="rect">
                <a:avLst/>
              </a:prstGeom>
              <a:blipFill>
                <a:blip r:embed="rId62"/>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3692B11-14DB-6D3E-DAF5-D962C2AA40BF}"/>
                  </a:ext>
                </a:extLst>
              </p:cNvPr>
              <p:cNvSpPr txBox="1"/>
              <p:nvPr/>
            </p:nvSpPr>
            <p:spPr>
              <a:xfrm>
                <a:off x="3047235" y="487255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3</m:t>
                      </m:r>
                    </m:oMath>
                  </m:oMathPara>
                </a14:m>
                <a:endParaRPr lang="en-IN" sz="2400" dirty="0">
                  <a:solidFill>
                    <a:srgbClr val="0070C0"/>
                  </a:solidFill>
                </a:endParaRPr>
              </a:p>
            </p:txBody>
          </p:sp>
        </mc:Choice>
        <mc:Fallback xmlns="">
          <p:sp>
            <p:nvSpPr>
              <p:cNvPr id="70" name="TextBox 69">
                <a:extLst>
                  <a:ext uri="{FF2B5EF4-FFF2-40B4-BE49-F238E27FC236}">
                    <a16:creationId xmlns:a16="http://schemas.microsoft.com/office/drawing/2014/main" id="{93692B11-14DB-6D3E-DAF5-D962C2AA40BF}"/>
                  </a:ext>
                </a:extLst>
              </p:cNvPr>
              <p:cNvSpPr txBox="1">
                <a:spLocks noRot="1" noChangeAspect="1" noMove="1" noResize="1" noEditPoints="1" noAdjustHandles="1" noChangeArrowheads="1" noChangeShapeType="1" noTextEdit="1"/>
              </p:cNvSpPr>
              <p:nvPr/>
            </p:nvSpPr>
            <p:spPr>
              <a:xfrm>
                <a:off x="3047235" y="4872553"/>
                <a:ext cx="425116" cy="461665"/>
              </a:xfrm>
              <a:prstGeom prst="rect">
                <a:avLst/>
              </a:prstGeom>
              <a:blipFill>
                <a:blip r:embed="rId63"/>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1" name="Content Placeholder 2">
                <a:extLst>
                  <a:ext uri="{FF2B5EF4-FFF2-40B4-BE49-F238E27FC236}">
                    <a16:creationId xmlns:a16="http://schemas.microsoft.com/office/drawing/2014/main" id="{DF054124-EEEE-7A28-CD74-5442AA00024D}"/>
                  </a:ext>
                </a:extLst>
              </p:cNvPr>
              <p:cNvSpPr txBox="1">
                <a:spLocks/>
              </p:cNvSpPr>
              <p:nvPr/>
            </p:nvSpPr>
            <p:spPr>
              <a:xfrm>
                <a:off x="125841" y="6087809"/>
                <a:ext cx="10166023" cy="40106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For </a:t>
                </a:r>
                <a:r>
                  <a:rPr lang="en-US" sz="2000" b="1" dirty="0"/>
                  <a:t>Minimization</a:t>
                </a:r>
                <a:r>
                  <a:rPr lang="en-US" sz="2000" dirty="0"/>
                  <a:t>, select the column with </a:t>
                </a:r>
                <a:r>
                  <a:rPr lang="en-US" sz="2000" b="1" dirty="0"/>
                  <a:t>most negative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𝑗</m:t>
                        </m:r>
                      </m:sub>
                    </m:sSub>
                  </m:oMath>
                </a14:m>
                <a:r>
                  <a:rPr lang="en-US" sz="2000" dirty="0"/>
                  <a:t> value for entering variable.</a:t>
                </a:r>
              </a:p>
            </p:txBody>
          </p:sp>
        </mc:Choice>
        <mc:Fallback xmlns="">
          <p:sp>
            <p:nvSpPr>
              <p:cNvPr id="71" name="Content Placeholder 2">
                <a:extLst>
                  <a:ext uri="{FF2B5EF4-FFF2-40B4-BE49-F238E27FC236}">
                    <a16:creationId xmlns:a16="http://schemas.microsoft.com/office/drawing/2014/main" id="{DF054124-EEEE-7A28-CD74-5442AA00024D}"/>
                  </a:ext>
                </a:extLst>
              </p:cNvPr>
              <p:cNvSpPr txBox="1">
                <a:spLocks noRot="1" noChangeAspect="1" noMove="1" noResize="1" noEditPoints="1" noAdjustHandles="1" noChangeArrowheads="1" noChangeShapeType="1" noTextEdit="1"/>
              </p:cNvSpPr>
              <p:nvPr/>
            </p:nvSpPr>
            <p:spPr>
              <a:xfrm>
                <a:off x="125841" y="6087809"/>
                <a:ext cx="10166023" cy="401069"/>
              </a:xfrm>
              <a:prstGeom prst="rect">
                <a:avLst/>
              </a:prstGeom>
              <a:blipFill>
                <a:blip r:embed="rId64"/>
                <a:stretch>
                  <a:fillRect l="-600" t="-13846" b="-23077"/>
                </a:stretch>
              </a:blipFill>
            </p:spPr>
            <p:txBody>
              <a:bodyPr/>
              <a:lstStyle/>
              <a:p>
                <a:r>
                  <a:rPr lang="en-IN">
                    <a:noFill/>
                  </a:rPr>
                  <a:t> </a:t>
                </a:r>
              </a:p>
            </p:txBody>
          </p:sp>
        </mc:Fallback>
      </mc:AlternateContent>
    </p:spTree>
    <p:extLst>
      <p:ext uri="{BB962C8B-B14F-4D97-AF65-F5344CB8AC3E}">
        <p14:creationId xmlns:p14="http://schemas.microsoft.com/office/powerpoint/2010/main" val="180634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par>
                          <p:cTn id="57" fill="hold">
                            <p:stCondLst>
                              <p:cond delay="2500"/>
                            </p:stCondLst>
                            <p:childTnLst>
                              <p:par>
                                <p:cTn id="58" presetID="10" presetClass="entr" presetSubtype="0"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left)">
                                      <p:cBhvr>
                                        <p:cTn id="69" dur="500"/>
                                        <p:tgtEl>
                                          <p:spTgt spid="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500"/>
                                        <p:tgtEl>
                                          <p:spTgt spid="53"/>
                                        </p:tgtEl>
                                      </p:cBhvr>
                                    </p:animEffect>
                                  </p:childTnLst>
                                </p:cTn>
                              </p:par>
                            </p:childTnLst>
                          </p:cTn>
                        </p:par>
                        <p:par>
                          <p:cTn id="79" fill="hold">
                            <p:stCondLst>
                              <p:cond delay="1000"/>
                            </p:stCondLst>
                            <p:childTnLst>
                              <p:par>
                                <p:cTn id="80" presetID="10" presetClass="entr" presetSubtype="0" fill="hold" grpId="0" nodeType="after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fade">
                                      <p:cBhvr>
                                        <p:cTn id="82" dur="500"/>
                                        <p:tgtEl>
                                          <p:spTgt spid="54"/>
                                        </p:tgtEl>
                                      </p:cBhvr>
                                    </p:animEffect>
                                  </p:childTnLst>
                                </p:cTn>
                              </p:par>
                            </p:childTnLst>
                          </p:cTn>
                        </p:par>
                        <p:par>
                          <p:cTn id="83" fill="hold">
                            <p:stCondLst>
                              <p:cond delay="1500"/>
                            </p:stCondLst>
                            <p:childTnLst>
                              <p:par>
                                <p:cTn id="84" presetID="10" presetClass="entr" presetSubtype="0" fill="hold" grpId="0" nodeType="afterEffect">
                                  <p:stCondLst>
                                    <p:cond delay="0"/>
                                  </p:stCondLst>
                                  <p:childTnLst>
                                    <p:set>
                                      <p:cBhvr>
                                        <p:cTn id="85" dur="1" fill="hold">
                                          <p:stCondLst>
                                            <p:cond delay="0"/>
                                          </p:stCondLst>
                                        </p:cTn>
                                        <p:tgtEl>
                                          <p:spTgt spid="68"/>
                                        </p:tgtEl>
                                        <p:attrNameLst>
                                          <p:attrName>style.visibility</p:attrName>
                                        </p:attrNameLst>
                                      </p:cBhvr>
                                      <p:to>
                                        <p:strVal val="visible"/>
                                      </p:to>
                                    </p:set>
                                    <p:animEffect transition="in" filter="fade">
                                      <p:cBhvr>
                                        <p:cTn id="86" dur="500"/>
                                        <p:tgtEl>
                                          <p:spTgt spid="68"/>
                                        </p:tgtEl>
                                      </p:cBhvr>
                                    </p:animEffect>
                                  </p:childTnLst>
                                </p:cTn>
                              </p:par>
                            </p:childTnLst>
                          </p:cTn>
                        </p:par>
                        <p:par>
                          <p:cTn id="87" fill="hold">
                            <p:stCondLst>
                              <p:cond delay="200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par>
                          <p:cTn id="91" fill="hold">
                            <p:stCondLst>
                              <p:cond delay="2500"/>
                            </p:stCondLst>
                            <p:childTnLst>
                              <p:par>
                                <p:cTn id="92" presetID="10" presetClass="entr" presetSubtype="0" fill="hold" grpId="0" nodeType="afterEffect">
                                  <p:stCondLst>
                                    <p:cond delay="0"/>
                                  </p:stCondLst>
                                  <p:childTnLst>
                                    <p:set>
                                      <p:cBhvr>
                                        <p:cTn id="93" dur="1" fill="hold">
                                          <p:stCondLst>
                                            <p:cond delay="0"/>
                                          </p:stCondLst>
                                        </p:cTn>
                                        <p:tgtEl>
                                          <p:spTgt spid="56"/>
                                        </p:tgtEl>
                                        <p:attrNameLst>
                                          <p:attrName>style.visibility</p:attrName>
                                        </p:attrNameLst>
                                      </p:cBhvr>
                                      <p:to>
                                        <p:strVal val="visible"/>
                                      </p:to>
                                    </p:set>
                                    <p:animEffect transition="in" filter="fade">
                                      <p:cBhvr>
                                        <p:cTn id="94" dur="500"/>
                                        <p:tgtEl>
                                          <p:spTgt spid="56"/>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58"/>
                                        </p:tgtEl>
                                        <p:attrNameLst>
                                          <p:attrName>style.visibility</p:attrName>
                                        </p:attrNameLst>
                                      </p:cBhvr>
                                      <p:to>
                                        <p:strVal val="visible"/>
                                      </p:to>
                                    </p:set>
                                    <p:animEffect transition="in" filter="fade">
                                      <p:cBhvr>
                                        <p:cTn id="98" dur="500"/>
                                        <p:tgtEl>
                                          <p:spTgt spid="5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fade">
                                      <p:cBhvr>
                                        <p:cTn id="103" dur="500"/>
                                        <p:tgtEl>
                                          <p:spTgt spid="16"/>
                                        </p:tgtEl>
                                      </p:cBhvr>
                                    </p:animEffect>
                                  </p:childTnLst>
                                </p:cTn>
                              </p:par>
                            </p:childTnLst>
                          </p:cTn>
                        </p:par>
                        <p:par>
                          <p:cTn id="104" fill="hold">
                            <p:stCondLst>
                              <p:cond delay="500"/>
                            </p:stCondLst>
                            <p:childTnLst>
                              <p:par>
                                <p:cTn id="105" presetID="10" presetClass="entr" presetSubtype="0" fill="hold" grpId="0" nodeType="afterEffect">
                                  <p:stCondLst>
                                    <p:cond delay="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500"/>
                                        <p:tgtEl>
                                          <p:spTgt spid="17"/>
                                        </p:tgtEl>
                                      </p:cBhvr>
                                    </p:animEffect>
                                  </p:childTnLst>
                                </p:cTn>
                              </p:par>
                            </p:childTnLst>
                          </p:cTn>
                        </p:par>
                        <p:par>
                          <p:cTn id="108" fill="hold">
                            <p:stCondLst>
                              <p:cond delay="1000"/>
                            </p:stCondLst>
                            <p:childTnLst>
                              <p:par>
                                <p:cTn id="109" presetID="10" presetClass="entr" presetSubtype="0" fill="hold" grpId="0" nodeType="after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childTnLst>
                          </p:cTn>
                        </p:par>
                        <p:par>
                          <p:cTn id="112" fill="hold">
                            <p:stCondLst>
                              <p:cond delay="1500"/>
                            </p:stCondLst>
                            <p:childTnLst>
                              <p:par>
                                <p:cTn id="113" presetID="10" presetClass="entr" presetSubtype="0"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500"/>
                                        <p:tgtEl>
                                          <p:spTgt spid="4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5"/>
                                        </p:tgtEl>
                                        <p:attrNameLst>
                                          <p:attrName>style.visibility</p:attrName>
                                        </p:attrNameLst>
                                      </p:cBhvr>
                                      <p:to>
                                        <p:strVal val="visible"/>
                                      </p:to>
                                    </p:set>
                                    <p:animEffect transition="in" filter="fade">
                                      <p:cBhvr>
                                        <p:cTn id="120" dur="500"/>
                                        <p:tgtEl>
                                          <p:spTgt spid="5"/>
                                        </p:tgtEl>
                                      </p:cBhvr>
                                    </p:animEffect>
                                  </p:childTnLst>
                                </p:cTn>
                              </p:par>
                            </p:childTnLst>
                          </p:cTn>
                        </p:par>
                        <p:par>
                          <p:cTn id="121" fill="hold">
                            <p:stCondLst>
                              <p:cond delay="500"/>
                            </p:stCondLst>
                            <p:childTnLst>
                              <p:par>
                                <p:cTn id="122" presetID="10" presetClass="entr" presetSubtype="0" fill="hold" grpId="0" nodeType="afterEffect">
                                  <p:stCondLst>
                                    <p:cond delay="0"/>
                                  </p:stCondLst>
                                  <p:childTnLst>
                                    <p:set>
                                      <p:cBhvr>
                                        <p:cTn id="123" dur="1" fill="hold">
                                          <p:stCondLst>
                                            <p:cond delay="0"/>
                                          </p:stCondLst>
                                        </p:cTn>
                                        <p:tgtEl>
                                          <p:spTgt spid="10"/>
                                        </p:tgtEl>
                                        <p:attrNameLst>
                                          <p:attrName>style.visibility</p:attrName>
                                        </p:attrNameLst>
                                      </p:cBhvr>
                                      <p:to>
                                        <p:strVal val="visible"/>
                                      </p:to>
                                    </p:set>
                                    <p:animEffect transition="in" filter="fade">
                                      <p:cBhvr>
                                        <p:cTn id="124" dur="500"/>
                                        <p:tgtEl>
                                          <p:spTgt spid="10"/>
                                        </p:tgtEl>
                                      </p:cBhvr>
                                    </p:animEffect>
                                  </p:childTnLst>
                                </p:cTn>
                              </p:par>
                            </p:childTnLst>
                          </p:cTn>
                        </p:par>
                        <p:par>
                          <p:cTn id="125" fill="hold">
                            <p:stCondLst>
                              <p:cond delay="1000"/>
                            </p:stCondLst>
                            <p:childTnLst>
                              <p:par>
                                <p:cTn id="126" presetID="10" presetClass="entr" presetSubtype="0" fill="hold" grpId="0" nodeType="afterEffect">
                                  <p:stCondLst>
                                    <p:cond delay="0"/>
                                  </p:stCondLst>
                                  <p:childTnLst>
                                    <p:set>
                                      <p:cBhvr>
                                        <p:cTn id="127" dur="1" fill="hold">
                                          <p:stCondLst>
                                            <p:cond delay="0"/>
                                          </p:stCondLst>
                                        </p:cTn>
                                        <p:tgtEl>
                                          <p:spTgt spid="51"/>
                                        </p:tgtEl>
                                        <p:attrNameLst>
                                          <p:attrName>style.visibility</p:attrName>
                                        </p:attrNameLst>
                                      </p:cBhvr>
                                      <p:to>
                                        <p:strVal val="visible"/>
                                      </p:to>
                                    </p:set>
                                    <p:animEffect transition="in" filter="fade">
                                      <p:cBhvr>
                                        <p:cTn id="128" dur="500"/>
                                        <p:tgtEl>
                                          <p:spTgt spid="51"/>
                                        </p:tgtEl>
                                      </p:cBhvr>
                                    </p:animEffect>
                                  </p:childTnLst>
                                </p:cTn>
                              </p:par>
                            </p:childTnLst>
                          </p:cTn>
                        </p:par>
                        <p:par>
                          <p:cTn id="129" fill="hold">
                            <p:stCondLst>
                              <p:cond delay="1500"/>
                            </p:stCondLst>
                            <p:childTnLst>
                              <p:par>
                                <p:cTn id="130" presetID="10" presetClass="entr" presetSubtype="0" fill="hold" grpId="0" nodeType="afterEffect">
                                  <p:stCondLst>
                                    <p:cond delay="0"/>
                                  </p:stCondLst>
                                  <p:childTnLst>
                                    <p:set>
                                      <p:cBhvr>
                                        <p:cTn id="131" dur="1" fill="hold">
                                          <p:stCondLst>
                                            <p:cond delay="0"/>
                                          </p:stCondLst>
                                        </p:cTn>
                                        <p:tgtEl>
                                          <p:spTgt spid="12"/>
                                        </p:tgtEl>
                                        <p:attrNameLst>
                                          <p:attrName>style.visibility</p:attrName>
                                        </p:attrNameLst>
                                      </p:cBhvr>
                                      <p:to>
                                        <p:strVal val="visible"/>
                                      </p:to>
                                    </p:set>
                                    <p:animEffect transition="in" filter="fade">
                                      <p:cBhvr>
                                        <p:cTn id="132" dur="500"/>
                                        <p:tgtEl>
                                          <p:spTgt spid="12"/>
                                        </p:tgtEl>
                                      </p:cBhvr>
                                    </p:animEffect>
                                  </p:childTnLst>
                                </p:cTn>
                              </p:par>
                            </p:childTnLst>
                          </p:cTn>
                        </p:par>
                        <p:par>
                          <p:cTn id="133" fill="hold">
                            <p:stCondLst>
                              <p:cond delay="2000"/>
                            </p:stCondLst>
                            <p:childTnLst>
                              <p:par>
                                <p:cTn id="134" presetID="10" presetClass="entr" presetSubtype="0" fill="hold" grpId="0" nodeType="afterEffect">
                                  <p:stCondLst>
                                    <p:cond delay="0"/>
                                  </p:stCondLst>
                                  <p:childTnLst>
                                    <p:set>
                                      <p:cBhvr>
                                        <p:cTn id="135" dur="1" fill="hold">
                                          <p:stCondLst>
                                            <p:cond delay="0"/>
                                          </p:stCondLst>
                                        </p:cTn>
                                        <p:tgtEl>
                                          <p:spTgt spid="24"/>
                                        </p:tgtEl>
                                        <p:attrNameLst>
                                          <p:attrName>style.visibility</p:attrName>
                                        </p:attrNameLst>
                                      </p:cBhvr>
                                      <p:to>
                                        <p:strVal val="visible"/>
                                      </p:to>
                                    </p:set>
                                    <p:animEffect transition="in" filter="fade">
                                      <p:cBhvr>
                                        <p:cTn id="136" dur="500"/>
                                        <p:tgtEl>
                                          <p:spTgt spid="24"/>
                                        </p:tgtEl>
                                      </p:cBhvr>
                                    </p:animEffect>
                                  </p:childTnLst>
                                </p:cTn>
                              </p:par>
                            </p:childTnLst>
                          </p:cTn>
                        </p:par>
                        <p:par>
                          <p:cTn id="137" fill="hold">
                            <p:stCondLst>
                              <p:cond delay="2500"/>
                            </p:stCondLst>
                            <p:childTnLst>
                              <p:par>
                                <p:cTn id="138" presetID="10" presetClass="entr" presetSubtype="0" fill="hold" grpId="0" nodeType="afterEffect">
                                  <p:stCondLst>
                                    <p:cond delay="0"/>
                                  </p:stCondLst>
                                  <p:childTnLst>
                                    <p:set>
                                      <p:cBhvr>
                                        <p:cTn id="139" dur="1" fill="hold">
                                          <p:stCondLst>
                                            <p:cond delay="0"/>
                                          </p:stCondLst>
                                        </p:cTn>
                                        <p:tgtEl>
                                          <p:spTgt spid="13"/>
                                        </p:tgtEl>
                                        <p:attrNameLst>
                                          <p:attrName>style.visibility</p:attrName>
                                        </p:attrNameLst>
                                      </p:cBhvr>
                                      <p:to>
                                        <p:strVal val="visible"/>
                                      </p:to>
                                    </p:set>
                                    <p:animEffect transition="in" filter="fade">
                                      <p:cBhvr>
                                        <p:cTn id="140" dur="500"/>
                                        <p:tgtEl>
                                          <p:spTgt spid="13"/>
                                        </p:tgtEl>
                                      </p:cBhvr>
                                    </p:animEffect>
                                  </p:childTnLst>
                                </p:cTn>
                              </p:par>
                            </p:childTnLst>
                          </p:cTn>
                        </p:par>
                        <p:par>
                          <p:cTn id="141" fill="hold">
                            <p:stCondLst>
                              <p:cond delay="3000"/>
                            </p:stCondLst>
                            <p:childTnLst>
                              <p:par>
                                <p:cTn id="142" presetID="10" presetClass="entr" presetSubtype="0" fill="hold" grpId="0" nodeType="afterEffect">
                                  <p:stCondLst>
                                    <p:cond delay="0"/>
                                  </p:stCondLst>
                                  <p:childTnLst>
                                    <p:set>
                                      <p:cBhvr>
                                        <p:cTn id="143" dur="1" fill="hold">
                                          <p:stCondLst>
                                            <p:cond delay="0"/>
                                          </p:stCondLst>
                                        </p:cTn>
                                        <p:tgtEl>
                                          <p:spTgt spid="30"/>
                                        </p:tgtEl>
                                        <p:attrNameLst>
                                          <p:attrName>style.visibility</p:attrName>
                                        </p:attrNameLst>
                                      </p:cBhvr>
                                      <p:to>
                                        <p:strVal val="visible"/>
                                      </p:to>
                                    </p:set>
                                    <p:animEffect transition="in" filter="fade">
                                      <p:cBhvr>
                                        <p:cTn id="144" dur="500"/>
                                        <p:tgtEl>
                                          <p:spTgt spid="30"/>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26"/>
                                        </p:tgtEl>
                                        <p:attrNameLst>
                                          <p:attrName>style.visibility</p:attrName>
                                        </p:attrNameLst>
                                      </p:cBhvr>
                                      <p:to>
                                        <p:strVal val="visible"/>
                                      </p:to>
                                    </p:set>
                                    <p:animEffect transition="in" filter="fade">
                                      <p:cBhvr>
                                        <p:cTn id="149" dur="500"/>
                                        <p:tgtEl>
                                          <p:spTgt spid="26"/>
                                        </p:tgtEl>
                                      </p:cBhvr>
                                    </p:animEffect>
                                  </p:childTnLst>
                                </p:cTn>
                              </p:par>
                            </p:childTnLst>
                          </p:cTn>
                        </p:par>
                        <p:par>
                          <p:cTn id="150" fill="hold">
                            <p:stCondLst>
                              <p:cond delay="500"/>
                            </p:stCondLst>
                            <p:childTnLst>
                              <p:par>
                                <p:cTn id="151" presetID="10" presetClass="entr" presetSubtype="0" fill="hold" grpId="0" nodeType="afterEffect">
                                  <p:stCondLst>
                                    <p:cond delay="0"/>
                                  </p:stCondLst>
                                  <p:childTnLst>
                                    <p:set>
                                      <p:cBhvr>
                                        <p:cTn id="152" dur="1" fill="hold">
                                          <p:stCondLst>
                                            <p:cond delay="0"/>
                                          </p:stCondLst>
                                        </p:cTn>
                                        <p:tgtEl>
                                          <p:spTgt spid="27"/>
                                        </p:tgtEl>
                                        <p:attrNameLst>
                                          <p:attrName>style.visibility</p:attrName>
                                        </p:attrNameLst>
                                      </p:cBhvr>
                                      <p:to>
                                        <p:strVal val="visible"/>
                                      </p:to>
                                    </p:set>
                                    <p:animEffect transition="in" filter="fade">
                                      <p:cBhvr>
                                        <p:cTn id="153" dur="500"/>
                                        <p:tgtEl>
                                          <p:spTgt spid="27"/>
                                        </p:tgtEl>
                                      </p:cBhvr>
                                    </p:animEffect>
                                  </p:childTnLst>
                                </p:cTn>
                              </p:par>
                            </p:childTnLst>
                          </p:cTn>
                        </p:par>
                        <p:par>
                          <p:cTn id="154" fill="hold">
                            <p:stCondLst>
                              <p:cond delay="1000"/>
                            </p:stCondLst>
                            <p:childTnLst>
                              <p:par>
                                <p:cTn id="155" presetID="10" presetClass="entr" presetSubtype="0" fill="hold" grpId="0" nodeType="afterEffect">
                                  <p:stCondLst>
                                    <p:cond delay="0"/>
                                  </p:stCondLst>
                                  <p:childTnLst>
                                    <p:set>
                                      <p:cBhvr>
                                        <p:cTn id="156" dur="1" fill="hold">
                                          <p:stCondLst>
                                            <p:cond delay="0"/>
                                          </p:stCondLst>
                                        </p:cTn>
                                        <p:tgtEl>
                                          <p:spTgt spid="52"/>
                                        </p:tgtEl>
                                        <p:attrNameLst>
                                          <p:attrName>style.visibility</p:attrName>
                                        </p:attrNameLst>
                                      </p:cBhvr>
                                      <p:to>
                                        <p:strVal val="visible"/>
                                      </p:to>
                                    </p:set>
                                    <p:animEffect transition="in" filter="fade">
                                      <p:cBhvr>
                                        <p:cTn id="157" dur="500"/>
                                        <p:tgtEl>
                                          <p:spTgt spid="52"/>
                                        </p:tgtEl>
                                      </p:cBhvr>
                                    </p:animEffect>
                                  </p:childTnLst>
                                </p:cTn>
                              </p:par>
                            </p:childTnLst>
                          </p:cTn>
                        </p:par>
                        <p:par>
                          <p:cTn id="158" fill="hold">
                            <p:stCondLst>
                              <p:cond delay="1500"/>
                            </p:stCondLst>
                            <p:childTnLst>
                              <p:par>
                                <p:cTn id="159" presetID="10" presetClass="entr" presetSubtype="0" fill="hold" grpId="0" nodeType="afterEffect">
                                  <p:stCondLst>
                                    <p:cond delay="0"/>
                                  </p:stCondLst>
                                  <p:childTnLst>
                                    <p:set>
                                      <p:cBhvr>
                                        <p:cTn id="160" dur="1" fill="hold">
                                          <p:stCondLst>
                                            <p:cond delay="0"/>
                                          </p:stCondLst>
                                        </p:cTn>
                                        <p:tgtEl>
                                          <p:spTgt spid="28"/>
                                        </p:tgtEl>
                                        <p:attrNameLst>
                                          <p:attrName>style.visibility</p:attrName>
                                        </p:attrNameLst>
                                      </p:cBhvr>
                                      <p:to>
                                        <p:strVal val="visible"/>
                                      </p:to>
                                    </p:set>
                                    <p:animEffect transition="in" filter="fade">
                                      <p:cBhvr>
                                        <p:cTn id="161" dur="500"/>
                                        <p:tgtEl>
                                          <p:spTgt spid="28"/>
                                        </p:tgtEl>
                                      </p:cBhvr>
                                    </p:animEffect>
                                  </p:childTnLst>
                                </p:cTn>
                              </p:par>
                            </p:childTnLst>
                          </p:cTn>
                        </p:par>
                        <p:par>
                          <p:cTn id="162" fill="hold">
                            <p:stCondLst>
                              <p:cond delay="2000"/>
                            </p:stCondLst>
                            <p:childTnLst>
                              <p:par>
                                <p:cTn id="163" presetID="10" presetClass="entr" presetSubtype="0" fill="hold" grpId="0" nodeType="afterEffect">
                                  <p:stCondLst>
                                    <p:cond delay="0"/>
                                  </p:stCondLst>
                                  <p:childTnLst>
                                    <p:set>
                                      <p:cBhvr>
                                        <p:cTn id="164" dur="1" fill="hold">
                                          <p:stCondLst>
                                            <p:cond delay="0"/>
                                          </p:stCondLst>
                                        </p:cTn>
                                        <p:tgtEl>
                                          <p:spTgt spid="29"/>
                                        </p:tgtEl>
                                        <p:attrNameLst>
                                          <p:attrName>style.visibility</p:attrName>
                                        </p:attrNameLst>
                                      </p:cBhvr>
                                      <p:to>
                                        <p:strVal val="visible"/>
                                      </p:to>
                                    </p:set>
                                    <p:animEffect transition="in" filter="fade">
                                      <p:cBhvr>
                                        <p:cTn id="165" dur="500"/>
                                        <p:tgtEl>
                                          <p:spTgt spid="29"/>
                                        </p:tgtEl>
                                      </p:cBhvr>
                                    </p:animEffect>
                                  </p:childTnLst>
                                </p:cTn>
                              </p:par>
                            </p:childTnLst>
                          </p:cTn>
                        </p:par>
                        <p:par>
                          <p:cTn id="166" fill="hold">
                            <p:stCondLst>
                              <p:cond delay="2500"/>
                            </p:stCondLst>
                            <p:childTnLst>
                              <p:par>
                                <p:cTn id="167" presetID="10" presetClass="entr" presetSubtype="0" fill="hold" grpId="0" nodeType="afterEffect">
                                  <p:stCondLst>
                                    <p:cond delay="0"/>
                                  </p:stCondLst>
                                  <p:childTnLst>
                                    <p:set>
                                      <p:cBhvr>
                                        <p:cTn id="168" dur="1" fill="hold">
                                          <p:stCondLst>
                                            <p:cond delay="0"/>
                                          </p:stCondLst>
                                        </p:cTn>
                                        <p:tgtEl>
                                          <p:spTgt spid="36"/>
                                        </p:tgtEl>
                                        <p:attrNameLst>
                                          <p:attrName>style.visibility</p:attrName>
                                        </p:attrNameLst>
                                      </p:cBhvr>
                                      <p:to>
                                        <p:strVal val="visible"/>
                                      </p:to>
                                    </p:set>
                                    <p:animEffect transition="in" filter="fade">
                                      <p:cBhvr>
                                        <p:cTn id="169" dur="500"/>
                                        <p:tgtEl>
                                          <p:spTgt spid="36"/>
                                        </p:tgtEl>
                                      </p:cBhvr>
                                    </p:animEffect>
                                  </p:childTnLst>
                                </p:cTn>
                              </p:par>
                            </p:childTnLst>
                          </p:cTn>
                        </p:par>
                        <p:par>
                          <p:cTn id="170" fill="hold">
                            <p:stCondLst>
                              <p:cond delay="3000"/>
                            </p:stCondLst>
                            <p:childTnLst>
                              <p:par>
                                <p:cTn id="171" presetID="10" presetClass="entr" presetSubtype="0" fill="hold" grpId="0" nodeType="afterEffect">
                                  <p:stCondLst>
                                    <p:cond delay="0"/>
                                  </p:stCondLst>
                                  <p:childTnLst>
                                    <p:set>
                                      <p:cBhvr>
                                        <p:cTn id="172" dur="1" fill="hold">
                                          <p:stCondLst>
                                            <p:cond delay="0"/>
                                          </p:stCondLst>
                                        </p:cTn>
                                        <p:tgtEl>
                                          <p:spTgt spid="31"/>
                                        </p:tgtEl>
                                        <p:attrNameLst>
                                          <p:attrName>style.visibility</p:attrName>
                                        </p:attrNameLst>
                                      </p:cBhvr>
                                      <p:to>
                                        <p:strVal val="visible"/>
                                      </p:to>
                                    </p:set>
                                    <p:animEffect transition="in" filter="fade">
                                      <p:cBhvr>
                                        <p:cTn id="173" dur="500"/>
                                        <p:tgtEl>
                                          <p:spTgt spid="31"/>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grpId="0" nodeType="clickEffect">
                                  <p:stCondLst>
                                    <p:cond delay="0"/>
                                  </p:stCondLst>
                                  <p:childTnLst>
                                    <p:set>
                                      <p:cBhvr>
                                        <p:cTn id="177" dur="1" fill="hold">
                                          <p:stCondLst>
                                            <p:cond delay="0"/>
                                          </p:stCondLst>
                                        </p:cTn>
                                        <p:tgtEl>
                                          <p:spTgt spid="45"/>
                                        </p:tgtEl>
                                        <p:attrNameLst>
                                          <p:attrName>style.visibility</p:attrName>
                                        </p:attrNameLst>
                                      </p:cBhvr>
                                      <p:to>
                                        <p:strVal val="visible"/>
                                      </p:to>
                                    </p:set>
                                    <p:animEffect transition="in" filter="fade">
                                      <p:cBhvr>
                                        <p:cTn id="178" dur="500"/>
                                        <p:tgtEl>
                                          <p:spTgt spid="45"/>
                                        </p:tgtEl>
                                      </p:cBhvr>
                                    </p:animEffect>
                                  </p:childTnLst>
                                </p:cTn>
                              </p:par>
                            </p:childTnLst>
                          </p:cTn>
                        </p:par>
                        <p:par>
                          <p:cTn id="179" fill="hold">
                            <p:stCondLst>
                              <p:cond delay="500"/>
                            </p:stCondLst>
                            <p:childTnLst>
                              <p:par>
                                <p:cTn id="180" presetID="10" presetClass="entr" presetSubtype="0" fill="hold" grpId="0" nodeType="afterEffect">
                                  <p:stCondLst>
                                    <p:cond delay="0"/>
                                  </p:stCondLst>
                                  <p:childTnLst>
                                    <p:set>
                                      <p:cBhvr>
                                        <p:cTn id="181" dur="1" fill="hold">
                                          <p:stCondLst>
                                            <p:cond delay="0"/>
                                          </p:stCondLst>
                                        </p:cTn>
                                        <p:tgtEl>
                                          <p:spTgt spid="46"/>
                                        </p:tgtEl>
                                        <p:attrNameLst>
                                          <p:attrName>style.visibility</p:attrName>
                                        </p:attrNameLst>
                                      </p:cBhvr>
                                      <p:to>
                                        <p:strVal val="visible"/>
                                      </p:to>
                                    </p:set>
                                    <p:animEffect transition="in" filter="fade">
                                      <p:cBhvr>
                                        <p:cTn id="182" dur="500"/>
                                        <p:tgtEl>
                                          <p:spTgt spid="46"/>
                                        </p:tgtEl>
                                      </p:cBhvr>
                                    </p:animEffect>
                                  </p:childTnLst>
                                </p:cTn>
                              </p:par>
                            </p:childTnLst>
                          </p:cTn>
                        </p:par>
                        <p:par>
                          <p:cTn id="183" fill="hold">
                            <p:stCondLst>
                              <p:cond delay="1000"/>
                            </p:stCondLst>
                            <p:childTnLst>
                              <p:par>
                                <p:cTn id="184" presetID="10" presetClass="entr" presetSubtype="0" fill="hold" grpId="0" nodeType="afterEffect">
                                  <p:stCondLst>
                                    <p:cond delay="0"/>
                                  </p:stCondLst>
                                  <p:childTnLst>
                                    <p:set>
                                      <p:cBhvr>
                                        <p:cTn id="185" dur="1" fill="hold">
                                          <p:stCondLst>
                                            <p:cond delay="0"/>
                                          </p:stCondLst>
                                        </p:cTn>
                                        <p:tgtEl>
                                          <p:spTgt spid="57"/>
                                        </p:tgtEl>
                                        <p:attrNameLst>
                                          <p:attrName>style.visibility</p:attrName>
                                        </p:attrNameLst>
                                      </p:cBhvr>
                                      <p:to>
                                        <p:strVal val="visible"/>
                                      </p:to>
                                    </p:set>
                                    <p:animEffect transition="in" filter="fade">
                                      <p:cBhvr>
                                        <p:cTn id="186" dur="500"/>
                                        <p:tgtEl>
                                          <p:spTgt spid="57"/>
                                        </p:tgtEl>
                                      </p:cBhvr>
                                    </p:animEffect>
                                  </p:childTnLst>
                                </p:cTn>
                              </p:par>
                            </p:childTnLst>
                          </p:cTn>
                        </p:par>
                        <p:par>
                          <p:cTn id="187" fill="hold">
                            <p:stCondLst>
                              <p:cond delay="1500"/>
                            </p:stCondLst>
                            <p:childTnLst>
                              <p:par>
                                <p:cTn id="188" presetID="10" presetClass="entr" presetSubtype="0" fill="hold" grpId="0" nodeType="afterEffect">
                                  <p:stCondLst>
                                    <p:cond delay="0"/>
                                  </p:stCondLst>
                                  <p:childTnLst>
                                    <p:set>
                                      <p:cBhvr>
                                        <p:cTn id="189" dur="1" fill="hold">
                                          <p:stCondLst>
                                            <p:cond delay="0"/>
                                          </p:stCondLst>
                                        </p:cTn>
                                        <p:tgtEl>
                                          <p:spTgt spid="47"/>
                                        </p:tgtEl>
                                        <p:attrNameLst>
                                          <p:attrName>style.visibility</p:attrName>
                                        </p:attrNameLst>
                                      </p:cBhvr>
                                      <p:to>
                                        <p:strVal val="visible"/>
                                      </p:to>
                                    </p:set>
                                    <p:animEffect transition="in" filter="fade">
                                      <p:cBhvr>
                                        <p:cTn id="190" dur="500"/>
                                        <p:tgtEl>
                                          <p:spTgt spid="47"/>
                                        </p:tgtEl>
                                      </p:cBhvr>
                                    </p:animEffect>
                                  </p:childTnLst>
                                </p:cTn>
                              </p:par>
                            </p:childTnLst>
                          </p:cTn>
                        </p:par>
                        <p:par>
                          <p:cTn id="191" fill="hold">
                            <p:stCondLst>
                              <p:cond delay="2000"/>
                            </p:stCondLst>
                            <p:childTnLst>
                              <p:par>
                                <p:cTn id="192" presetID="10" presetClass="entr" presetSubtype="0" fill="hold" grpId="0" nodeType="afterEffect">
                                  <p:stCondLst>
                                    <p:cond delay="0"/>
                                  </p:stCondLst>
                                  <p:childTnLst>
                                    <p:set>
                                      <p:cBhvr>
                                        <p:cTn id="193" dur="1" fill="hold">
                                          <p:stCondLst>
                                            <p:cond delay="0"/>
                                          </p:stCondLst>
                                        </p:cTn>
                                        <p:tgtEl>
                                          <p:spTgt spid="48"/>
                                        </p:tgtEl>
                                        <p:attrNameLst>
                                          <p:attrName>style.visibility</p:attrName>
                                        </p:attrNameLst>
                                      </p:cBhvr>
                                      <p:to>
                                        <p:strVal val="visible"/>
                                      </p:to>
                                    </p:set>
                                    <p:animEffect transition="in" filter="fade">
                                      <p:cBhvr>
                                        <p:cTn id="194" dur="500"/>
                                        <p:tgtEl>
                                          <p:spTgt spid="48"/>
                                        </p:tgtEl>
                                      </p:cBhvr>
                                    </p:animEffect>
                                  </p:childTnLst>
                                </p:cTn>
                              </p:par>
                            </p:childTnLst>
                          </p:cTn>
                        </p:par>
                        <p:par>
                          <p:cTn id="195" fill="hold">
                            <p:stCondLst>
                              <p:cond delay="2500"/>
                            </p:stCondLst>
                            <p:childTnLst>
                              <p:par>
                                <p:cTn id="196" presetID="10" presetClass="entr" presetSubtype="0" fill="hold" grpId="0" nodeType="afterEffect">
                                  <p:stCondLst>
                                    <p:cond delay="0"/>
                                  </p:stCondLst>
                                  <p:childTnLst>
                                    <p:set>
                                      <p:cBhvr>
                                        <p:cTn id="197" dur="1" fill="hold">
                                          <p:stCondLst>
                                            <p:cond delay="0"/>
                                          </p:stCondLst>
                                        </p:cTn>
                                        <p:tgtEl>
                                          <p:spTgt spid="50"/>
                                        </p:tgtEl>
                                        <p:attrNameLst>
                                          <p:attrName>style.visibility</p:attrName>
                                        </p:attrNameLst>
                                      </p:cBhvr>
                                      <p:to>
                                        <p:strVal val="visible"/>
                                      </p:to>
                                    </p:set>
                                    <p:animEffect transition="in" filter="fade">
                                      <p:cBhvr>
                                        <p:cTn id="198" dur="500"/>
                                        <p:tgtEl>
                                          <p:spTgt spid="50"/>
                                        </p:tgtEl>
                                      </p:cBhvr>
                                    </p:animEffect>
                                  </p:childTnLst>
                                </p:cTn>
                              </p:par>
                            </p:childTnLst>
                          </p:cTn>
                        </p:par>
                        <p:par>
                          <p:cTn id="199" fill="hold">
                            <p:stCondLst>
                              <p:cond delay="3000"/>
                            </p:stCondLst>
                            <p:childTnLst>
                              <p:par>
                                <p:cTn id="200" presetID="10" presetClass="entr" presetSubtype="0" fill="hold" grpId="0" nodeType="afterEffect">
                                  <p:stCondLst>
                                    <p:cond delay="0"/>
                                  </p:stCondLst>
                                  <p:childTnLst>
                                    <p:set>
                                      <p:cBhvr>
                                        <p:cTn id="201" dur="1" fill="hold">
                                          <p:stCondLst>
                                            <p:cond delay="0"/>
                                          </p:stCondLst>
                                        </p:cTn>
                                        <p:tgtEl>
                                          <p:spTgt spid="49"/>
                                        </p:tgtEl>
                                        <p:attrNameLst>
                                          <p:attrName>style.visibility</p:attrName>
                                        </p:attrNameLst>
                                      </p:cBhvr>
                                      <p:to>
                                        <p:strVal val="visible"/>
                                      </p:to>
                                    </p:set>
                                    <p:animEffect transition="in" filter="fade">
                                      <p:cBhvr>
                                        <p:cTn id="202" dur="500"/>
                                        <p:tgtEl>
                                          <p:spTgt spid="49"/>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nodeType="clickEffect">
                                  <p:stCondLst>
                                    <p:cond delay="0"/>
                                  </p:stCondLst>
                                  <p:childTnLst>
                                    <p:set>
                                      <p:cBhvr>
                                        <p:cTn id="206" dur="1" fill="hold">
                                          <p:stCondLst>
                                            <p:cond delay="0"/>
                                          </p:stCondLst>
                                        </p:cTn>
                                        <p:tgtEl>
                                          <p:spTgt spid="59"/>
                                        </p:tgtEl>
                                        <p:attrNameLst>
                                          <p:attrName>style.visibility</p:attrName>
                                        </p:attrNameLst>
                                      </p:cBhvr>
                                      <p:to>
                                        <p:strVal val="visible"/>
                                      </p:to>
                                    </p:set>
                                    <p:animEffect transition="in" filter="wipe(left)">
                                      <p:cBhvr>
                                        <p:cTn id="207" dur="500"/>
                                        <p:tgtEl>
                                          <p:spTgt spid="59"/>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60"/>
                                        </p:tgtEl>
                                        <p:attrNameLst>
                                          <p:attrName>style.visibility</p:attrName>
                                        </p:attrNameLst>
                                      </p:cBhvr>
                                      <p:to>
                                        <p:strVal val="visible"/>
                                      </p:to>
                                    </p:set>
                                    <p:animEffect transition="in" filter="fade">
                                      <p:cBhvr>
                                        <p:cTn id="212" dur="500"/>
                                        <p:tgtEl>
                                          <p:spTgt spid="60"/>
                                        </p:tgtEl>
                                      </p:cBhvr>
                                    </p:animEffect>
                                  </p:childTnLst>
                                </p:cTn>
                              </p:par>
                            </p:childTnLst>
                          </p:cTn>
                        </p:par>
                        <p:par>
                          <p:cTn id="213" fill="hold">
                            <p:stCondLst>
                              <p:cond delay="500"/>
                            </p:stCondLst>
                            <p:childTnLst>
                              <p:par>
                                <p:cTn id="214" presetID="10" presetClass="entr" presetSubtype="0" fill="hold" grpId="0" nodeType="afterEffect">
                                  <p:stCondLst>
                                    <p:cond delay="0"/>
                                  </p:stCondLst>
                                  <p:childTnLst>
                                    <p:set>
                                      <p:cBhvr>
                                        <p:cTn id="215" dur="1" fill="hold">
                                          <p:stCondLst>
                                            <p:cond delay="0"/>
                                          </p:stCondLst>
                                        </p:cTn>
                                        <p:tgtEl>
                                          <p:spTgt spid="61"/>
                                        </p:tgtEl>
                                        <p:attrNameLst>
                                          <p:attrName>style.visibility</p:attrName>
                                        </p:attrNameLst>
                                      </p:cBhvr>
                                      <p:to>
                                        <p:strVal val="visible"/>
                                      </p:to>
                                    </p:set>
                                    <p:animEffect transition="in" filter="fade">
                                      <p:cBhvr>
                                        <p:cTn id="216" dur="500"/>
                                        <p:tgtEl>
                                          <p:spTgt spid="61"/>
                                        </p:tgtEl>
                                      </p:cBhvr>
                                    </p:animEffect>
                                  </p:childTnLst>
                                </p:cTn>
                              </p:par>
                            </p:childTnLst>
                          </p:cTn>
                        </p:par>
                        <p:par>
                          <p:cTn id="217" fill="hold">
                            <p:stCondLst>
                              <p:cond delay="1000"/>
                            </p:stCondLst>
                            <p:childTnLst>
                              <p:par>
                                <p:cTn id="218" presetID="10" presetClass="entr" presetSubtype="0" fill="hold" grpId="0" nodeType="afterEffect">
                                  <p:stCondLst>
                                    <p:cond delay="0"/>
                                  </p:stCondLst>
                                  <p:childTnLst>
                                    <p:set>
                                      <p:cBhvr>
                                        <p:cTn id="219" dur="1" fill="hold">
                                          <p:stCondLst>
                                            <p:cond delay="0"/>
                                          </p:stCondLst>
                                        </p:cTn>
                                        <p:tgtEl>
                                          <p:spTgt spid="62"/>
                                        </p:tgtEl>
                                        <p:attrNameLst>
                                          <p:attrName>style.visibility</p:attrName>
                                        </p:attrNameLst>
                                      </p:cBhvr>
                                      <p:to>
                                        <p:strVal val="visible"/>
                                      </p:to>
                                    </p:set>
                                    <p:animEffect transition="in" filter="fade">
                                      <p:cBhvr>
                                        <p:cTn id="220" dur="500"/>
                                        <p:tgtEl>
                                          <p:spTgt spid="62"/>
                                        </p:tgtEl>
                                      </p:cBhvr>
                                    </p:animEffect>
                                  </p:childTnLst>
                                </p:cTn>
                              </p:par>
                            </p:childTnLst>
                          </p:cTn>
                        </p:par>
                        <p:par>
                          <p:cTn id="221" fill="hold">
                            <p:stCondLst>
                              <p:cond delay="1500"/>
                            </p:stCondLst>
                            <p:childTnLst>
                              <p:par>
                                <p:cTn id="222" presetID="10" presetClass="entr" presetSubtype="0" fill="hold" grpId="0" nodeType="afterEffect">
                                  <p:stCondLst>
                                    <p:cond delay="0"/>
                                  </p:stCondLst>
                                  <p:childTnLst>
                                    <p:set>
                                      <p:cBhvr>
                                        <p:cTn id="223" dur="1" fill="hold">
                                          <p:stCondLst>
                                            <p:cond delay="0"/>
                                          </p:stCondLst>
                                        </p:cTn>
                                        <p:tgtEl>
                                          <p:spTgt spid="69"/>
                                        </p:tgtEl>
                                        <p:attrNameLst>
                                          <p:attrName>style.visibility</p:attrName>
                                        </p:attrNameLst>
                                      </p:cBhvr>
                                      <p:to>
                                        <p:strVal val="visible"/>
                                      </p:to>
                                    </p:set>
                                    <p:animEffect transition="in" filter="fade">
                                      <p:cBhvr>
                                        <p:cTn id="224" dur="500"/>
                                        <p:tgtEl>
                                          <p:spTgt spid="69"/>
                                        </p:tgtEl>
                                      </p:cBhvr>
                                    </p:animEffect>
                                  </p:childTnLst>
                                </p:cTn>
                              </p:par>
                            </p:childTnLst>
                          </p:cTn>
                        </p:par>
                        <p:par>
                          <p:cTn id="225" fill="hold">
                            <p:stCondLst>
                              <p:cond delay="2000"/>
                            </p:stCondLst>
                            <p:childTnLst>
                              <p:par>
                                <p:cTn id="226" presetID="10" presetClass="entr" presetSubtype="0" fill="hold" grpId="0" nodeType="afterEffect">
                                  <p:stCondLst>
                                    <p:cond delay="0"/>
                                  </p:stCondLst>
                                  <p:childTnLst>
                                    <p:set>
                                      <p:cBhvr>
                                        <p:cTn id="227" dur="1" fill="hold">
                                          <p:stCondLst>
                                            <p:cond delay="0"/>
                                          </p:stCondLst>
                                        </p:cTn>
                                        <p:tgtEl>
                                          <p:spTgt spid="63"/>
                                        </p:tgtEl>
                                        <p:attrNameLst>
                                          <p:attrName>style.visibility</p:attrName>
                                        </p:attrNameLst>
                                      </p:cBhvr>
                                      <p:to>
                                        <p:strVal val="visible"/>
                                      </p:to>
                                    </p:set>
                                    <p:animEffect transition="in" filter="fade">
                                      <p:cBhvr>
                                        <p:cTn id="228" dur="500"/>
                                        <p:tgtEl>
                                          <p:spTgt spid="63"/>
                                        </p:tgtEl>
                                      </p:cBhvr>
                                    </p:animEffect>
                                  </p:childTnLst>
                                </p:cTn>
                              </p:par>
                            </p:childTnLst>
                          </p:cTn>
                        </p:par>
                        <p:par>
                          <p:cTn id="229" fill="hold">
                            <p:stCondLst>
                              <p:cond delay="2500"/>
                            </p:stCondLst>
                            <p:childTnLst>
                              <p:par>
                                <p:cTn id="230" presetID="10" presetClass="entr" presetSubtype="0" fill="hold" grpId="0" nodeType="afterEffect">
                                  <p:stCondLst>
                                    <p:cond delay="0"/>
                                  </p:stCondLst>
                                  <p:childTnLst>
                                    <p:set>
                                      <p:cBhvr>
                                        <p:cTn id="231" dur="1" fill="hold">
                                          <p:stCondLst>
                                            <p:cond delay="0"/>
                                          </p:stCondLst>
                                        </p:cTn>
                                        <p:tgtEl>
                                          <p:spTgt spid="64"/>
                                        </p:tgtEl>
                                        <p:attrNameLst>
                                          <p:attrName>style.visibility</p:attrName>
                                        </p:attrNameLst>
                                      </p:cBhvr>
                                      <p:to>
                                        <p:strVal val="visible"/>
                                      </p:to>
                                    </p:set>
                                    <p:animEffect transition="in" filter="fade">
                                      <p:cBhvr>
                                        <p:cTn id="232" dur="500"/>
                                        <p:tgtEl>
                                          <p:spTgt spid="64"/>
                                        </p:tgtEl>
                                      </p:cBhvr>
                                    </p:animEffect>
                                  </p:childTnLst>
                                </p:cTn>
                              </p:par>
                            </p:childTnLst>
                          </p:cTn>
                        </p:par>
                        <p:par>
                          <p:cTn id="233" fill="hold">
                            <p:stCondLst>
                              <p:cond delay="3000"/>
                            </p:stCondLst>
                            <p:childTnLst>
                              <p:par>
                                <p:cTn id="234" presetID="10" presetClass="entr" presetSubtype="0" fill="hold" grpId="0" nodeType="afterEffect">
                                  <p:stCondLst>
                                    <p:cond delay="0"/>
                                  </p:stCondLst>
                                  <p:childTnLst>
                                    <p:set>
                                      <p:cBhvr>
                                        <p:cTn id="235" dur="1" fill="hold">
                                          <p:stCondLst>
                                            <p:cond delay="0"/>
                                          </p:stCondLst>
                                        </p:cTn>
                                        <p:tgtEl>
                                          <p:spTgt spid="66"/>
                                        </p:tgtEl>
                                        <p:attrNameLst>
                                          <p:attrName>style.visibility</p:attrName>
                                        </p:attrNameLst>
                                      </p:cBhvr>
                                      <p:to>
                                        <p:strVal val="visible"/>
                                      </p:to>
                                    </p:set>
                                    <p:animEffect transition="in" filter="fade">
                                      <p:cBhvr>
                                        <p:cTn id="236" dur="500"/>
                                        <p:tgtEl>
                                          <p:spTgt spid="66"/>
                                        </p:tgtEl>
                                      </p:cBhvr>
                                    </p:animEffect>
                                  </p:childTnLst>
                                </p:cTn>
                              </p:par>
                            </p:childTnLst>
                          </p:cTn>
                        </p:par>
                        <p:par>
                          <p:cTn id="237" fill="hold">
                            <p:stCondLst>
                              <p:cond delay="3500"/>
                            </p:stCondLst>
                            <p:childTnLst>
                              <p:par>
                                <p:cTn id="238" presetID="10" presetClass="entr" presetSubtype="0" fill="hold" grpId="0" nodeType="afterEffect">
                                  <p:stCondLst>
                                    <p:cond delay="0"/>
                                  </p:stCondLst>
                                  <p:childTnLst>
                                    <p:set>
                                      <p:cBhvr>
                                        <p:cTn id="239" dur="1" fill="hold">
                                          <p:stCondLst>
                                            <p:cond delay="0"/>
                                          </p:stCondLst>
                                        </p:cTn>
                                        <p:tgtEl>
                                          <p:spTgt spid="65"/>
                                        </p:tgtEl>
                                        <p:attrNameLst>
                                          <p:attrName>style.visibility</p:attrName>
                                        </p:attrNameLst>
                                      </p:cBhvr>
                                      <p:to>
                                        <p:strVal val="visible"/>
                                      </p:to>
                                    </p:set>
                                    <p:animEffect transition="in" filter="fade">
                                      <p:cBhvr>
                                        <p:cTn id="240" dur="500"/>
                                        <p:tgtEl>
                                          <p:spTgt spid="65"/>
                                        </p:tgtEl>
                                      </p:cBhvr>
                                    </p:animEffect>
                                  </p:childTnLst>
                                </p:cTn>
                              </p:par>
                            </p:childTnLst>
                          </p:cTn>
                        </p:par>
                      </p:childTnLst>
                    </p:cTn>
                  </p:par>
                  <p:par>
                    <p:cTn id="241" fill="hold">
                      <p:stCondLst>
                        <p:cond delay="indefinite"/>
                      </p:stCondLst>
                      <p:childTnLst>
                        <p:par>
                          <p:cTn id="242" fill="hold">
                            <p:stCondLst>
                              <p:cond delay="0"/>
                            </p:stCondLst>
                            <p:childTnLst>
                              <p:par>
                                <p:cTn id="243" presetID="10" presetClass="entr" presetSubtype="0" fill="hold" grpId="0" nodeType="clickEffect">
                                  <p:stCondLst>
                                    <p:cond delay="0"/>
                                  </p:stCondLst>
                                  <p:childTnLst>
                                    <p:set>
                                      <p:cBhvr>
                                        <p:cTn id="244" dur="1" fill="hold">
                                          <p:stCondLst>
                                            <p:cond delay="0"/>
                                          </p:stCondLst>
                                        </p:cTn>
                                        <p:tgtEl>
                                          <p:spTgt spid="67"/>
                                        </p:tgtEl>
                                        <p:attrNameLst>
                                          <p:attrName>style.visibility</p:attrName>
                                        </p:attrNameLst>
                                      </p:cBhvr>
                                      <p:to>
                                        <p:strVal val="visible"/>
                                      </p:to>
                                    </p:set>
                                    <p:animEffect transition="in" filter="fade">
                                      <p:cBhvr>
                                        <p:cTn id="245" dur="500"/>
                                        <p:tgtEl>
                                          <p:spTgt spid="67"/>
                                        </p:tgtEl>
                                      </p:cBhvr>
                                    </p:animEffect>
                                  </p:childTnLst>
                                </p:cTn>
                              </p:par>
                            </p:childTnLst>
                          </p:cTn>
                        </p:par>
                        <p:par>
                          <p:cTn id="246" fill="hold">
                            <p:stCondLst>
                              <p:cond delay="500"/>
                            </p:stCondLst>
                            <p:childTnLst>
                              <p:par>
                                <p:cTn id="247" presetID="10" presetClass="entr" presetSubtype="0" fill="hold" grpId="0" nodeType="afterEffect">
                                  <p:stCondLst>
                                    <p:cond delay="0"/>
                                  </p:stCondLst>
                                  <p:childTnLst>
                                    <p:set>
                                      <p:cBhvr>
                                        <p:cTn id="248" dur="1" fill="hold">
                                          <p:stCondLst>
                                            <p:cond delay="0"/>
                                          </p:stCondLst>
                                        </p:cTn>
                                        <p:tgtEl>
                                          <p:spTgt spid="72"/>
                                        </p:tgtEl>
                                        <p:attrNameLst>
                                          <p:attrName>style.visibility</p:attrName>
                                        </p:attrNameLst>
                                      </p:cBhvr>
                                      <p:to>
                                        <p:strVal val="visible"/>
                                      </p:to>
                                    </p:set>
                                    <p:animEffect transition="in" filter="fade">
                                      <p:cBhvr>
                                        <p:cTn id="249" dur="500"/>
                                        <p:tgtEl>
                                          <p:spTgt spid="72"/>
                                        </p:tgtEl>
                                      </p:cBhvr>
                                    </p:animEffect>
                                  </p:childTnLst>
                                </p:cTn>
                              </p:par>
                            </p:childTnLst>
                          </p:cTn>
                        </p:par>
                        <p:par>
                          <p:cTn id="250" fill="hold">
                            <p:stCondLst>
                              <p:cond delay="1000"/>
                            </p:stCondLst>
                            <p:childTnLst>
                              <p:par>
                                <p:cTn id="251" presetID="10" presetClass="entr" presetSubtype="0" fill="hold" grpId="0" nodeType="afterEffect">
                                  <p:stCondLst>
                                    <p:cond delay="0"/>
                                  </p:stCondLst>
                                  <p:childTnLst>
                                    <p:set>
                                      <p:cBhvr>
                                        <p:cTn id="252" dur="1" fill="hold">
                                          <p:stCondLst>
                                            <p:cond delay="0"/>
                                          </p:stCondLst>
                                        </p:cTn>
                                        <p:tgtEl>
                                          <p:spTgt spid="73"/>
                                        </p:tgtEl>
                                        <p:attrNameLst>
                                          <p:attrName>style.visibility</p:attrName>
                                        </p:attrNameLst>
                                      </p:cBhvr>
                                      <p:to>
                                        <p:strVal val="visible"/>
                                      </p:to>
                                    </p:set>
                                    <p:animEffect transition="in" filter="fade">
                                      <p:cBhvr>
                                        <p:cTn id="253" dur="500"/>
                                        <p:tgtEl>
                                          <p:spTgt spid="73"/>
                                        </p:tgtEl>
                                      </p:cBhvr>
                                    </p:animEffect>
                                  </p:childTnLst>
                                </p:cTn>
                              </p:par>
                            </p:childTnLst>
                          </p:cTn>
                        </p:par>
                        <p:par>
                          <p:cTn id="254" fill="hold">
                            <p:stCondLst>
                              <p:cond delay="1500"/>
                            </p:stCondLst>
                            <p:childTnLst>
                              <p:par>
                                <p:cTn id="255" presetID="10" presetClass="entr" presetSubtype="0" fill="hold" grpId="0" nodeType="afterEffect">
                                  <p:stCondLst>
                                    <p:cond delay="0"/>
                                  </p:stCondLst>
                                  <p:childTnLst>
                                    <p:set>
                                      <p:cBhvr>
                                        <p:cTn id="256" dur="1" fill="hold">
                                          <p:stCondLst>
                                            <p:cond delay="0"/>
                                          </p:stCondLst>
                                        </p:cTn>
                                        <p:tgtEl>
                                          <p:spTgt spid="70"/>
                                        </p:tgtEl>
                                        <p:attrNameLst>
                                          <p:attrName>style.visibility</p:attrName>
                                        </p:attrNameLst>
                                      </p:cBhvr>
                                      <p:to>
                                        <p:strVal val="visible"/>
                                      </p:to>
                                    </p:set>
                                    <p:animEffect transition="in" filter="fade">
                                      <p:cBhvr>
                                        <p:cTn id="257" dur="500"/>
                                        <p:tgtEl>
                                          <p:spTgt spid="70"/>
                                        </p:tgtEl>
                                      </p:cBhvr>
                                    </p:animEffect>
                                  </p:childTnLst>
                                </p:cTn>
                              </p:par>
                            </p:childTnLst>
                          </p:cTn>
                        </p:par>
                        <p:par>
                          <p:cTn id="258" fill="hold">
                            <p:stCondLst>
                              <p:cond delay="2000"/>
                            </p:stCondLst>
                            <p:childTnLst>
                              <p:par>
                                <p:cTn id="259" presetID="10" presetClass="entr" presetSubtype="0" fill="hold" grpId="0" nodeType="afterEffect">
                                  <p:stCondLst>
                                    <p:cond delay="0"/>
                                  </p:stCondLst>
                                  <p:childTnLst>
                                    <p:set>
                                      <p:cBhvr>
                                        <p:cTn id="260" dur="1" fill="hold">
                                          <p:stCondLst>
                                            <p:cond delay="0"/>
                                          </p:stCondLst>
                                        </p:cTn>
                                        <p:tgtEl>
                                          <p:spTgt spid="74"/>
                                        </p:tgtEl>
                                        <p:attrNameLst>
                                          <p:attrName>style.visibility</p:attrName>
                                        </p:attrNameLst>
                                      </p:cBhvr>
                                      <p:to>
                                        <p:strVal val="visible"/>
                                      </p:to>
                                    </p:set>
                                    <p:animEffect transition="in" filter="fade">
                                      <p:cBhvr>
                                        <p:cTn id="261" dur="500"/>
                                        <p:tgtEl>
                                          <p:spTgt spid="74"/>
                                        </p:tgtEl>
                                      </p:cBhvr>
                                    </p:animEffect>
                                  </p:childTnLst>
                                </p:cTn>
                              </p:par>
                            </p:childTnLst>
                          </p:cTn>
                        </p:par>
                        <p:par>
                          <p:cTn id="262" fill="hold">
                            <p:stCondLst>
                              <p:cond delay="2500"/>
                            </p:stCondLst>
                            <p:childTnLst>
                              <p:par>
                                <p:cTn id="263" presetID="10" presetClass="entr" presetSubtype="0" fill="hold" grpId="0" nodeType="afterEffect">
                                  <p:stCondLst>
                                    <p:cond delay="0"/>
                                  </p:stCondLst>
                                  <p:childTnLst>
                                    <p:set>
                                      <p:cBhvr>
                                        <p:cTn id="264" dur="1" fill="hold">
                                          <p:stCondLst>
                                            <p:cond delay="0"/>
                                          </p:stCondLst>
                                        </p:cTn>
                                        <p:tgtEl>
                                          <p:spTgt spid="75"/>
                                        </p:tgtEl>
                                        <p:attrNameLst>
                                          <p:attrName>style.visibility</p:attrName>
                                        </p:attrNameLst>
                                      </p:cBhvr>
                                      <p:to>
                                        <p:strVal val="visible"/>
                                      </p:to>
                                    </p:set>
                                    <p:animEffect transition="in" filter="fade">
                                      <p:cBhvr>
                                        <p:cTn id="265" dur="500"/>
                                        <p:tgtEl>
                                          <p:spTgt spid="75"/>
                                        </p:tgtEl>
                                      </p:cBhvr>
                                    </p:animEffect>
                                  </p:childTnLst>
                                </p:cTn>
                              </p:par>
                            </p:childTnLst>
                          </p:cTn>
                        </p:par>
                        <p:par>
                          <p:cTn id="266" fill="hold">
                            <p:stCondLst>
                              <p:cond delay="3000"/>
                            </p:stCondLst>
                            <p:childTnLst>
                              <p:par>
                                <p:cTn id="267" presetID="10" presetClass="entr" presetSubtype="0" fill="hold" grpId="0" nodeType="afterEffect">
                                  <p:stCondLst>
                                    <p:cond delay="0"/>
                                  </p:stCondLst>
                                  <p:childTnLst>
                                    <p:set>
                                      <p:cBhvr>
                                        <p:cTn id="268" dur="1" fill="hold">
                                          <p:stCondLst>
                                            <p:cond delay="0"/>
                                          </p:stCondLst>
                                        </p:cTn>
                                        <p:tgtEl>
                                          <p:spTgt spid="76"/>
                                        </p:tgtEl>
                                        <p:attrNameLst>
                                          <p:attrName>style.visibility</p:attrName>
                                        </p:attrNameLst>
                                      </p:cBhvr>
                                      <p:to>
                                        <p:strVal val="visible"/>
                                      </p:to>
                                    </p:set>
                                    <p:animEffect transition="in" filter="fade">
                                      <p:cBhvr>
                                        <p:cTn id="269" dur="500"/>
                                        <p:tgtEl>
                                          <p:spTgt spid="76"/>
                                        </p:tgtEl>
                                      </p:cBhvr>
                                    </p:animEffect>
                                  </p:childTnLst>
                                </p:cTn>
                              </p:par>
                            </p:childTnLst>
                          </p:cTn>
                        </p:par>
                      </p:childTnLst>
                    </p:cTn>
                  </p:par>
                  <p:par>
                    <p:cTn id="270" fill="hold">
                      <p:stCondLst>
                        <p:cond delay="indefinite"/>
                      </p:stCondLst>
                      <p:childTnLst>
                        <p:par>
                          <p:cTn id="271" fill="hold">
                            <p:stCondLst>
                              <p:cond delay="0"/>
                            </p:stCondLst>
                            <p:childTnLst>
                              <p:par>
                                <p:cTn id="272" presetID="10" presetClass="entr" presetSubtype="0" fill="hold" grpId="0" nodeType="clickEffect">
                                  <p:stCondLst>
                                    <p:cond delay="0"/>
                                  </p:stCondLst>
                                  <p:childTnLst>
                                    <p:set>
                                      <p:cBhvr>
                                        <p:cTn id="273" dur="1" fill="hold">
                                          <p:stCondLst>
                                            <p:cond delay="0"/>
                                          </p:stCondLst>
                                        </p:cTn>
                                        <p:tgtEl>
                                          <p:spTgt spid="71"/>
                                        </p:tgtEl>
                                        <p:attrNameLst>
                                          <p:attrName>style.visibility</p:attrName>
                                        </p:attrNameLst>
                                      </p:cBhvr>
                                      <p:to>
                                        <p:strVal val="visible"/>
                                      </p:to>
                                    </p:set>
                                    <p:animEffect transition="in" filter="fade">
                                      <p:cBhvr>
                                        <p:cTn id="274" dur="500"/>
                                        <p:tgtEl>
                                          <p:spTgt spid="71"/>
                                        </p:tgtEl>
                                      </p:cBhvr>
                                    </p:animEffect>
                                  </p:childTnLst>
                                </p:cTn>
                              </p:par>
                            </p:childTnLst>
                          </p:cTn>
                        </p:par>
                      </p:childTnLst>
                    </p:cTn>
                  </p:par>
                  <p:par>
                    <p:cTn id="275" fill="hold">
                      <p:stCondLst>
                        <p:cond delay="indefinite"/>
                      </p:stCondLst>
                      <p:childTnLst>
                        <p:par>
                          <p:cTn id="276" fill="hold">
                            <p:stCondLst>
                              <p:cond delay="0"/>
                            </p:stCondLst>
                            <p:childTnLst>
                              <p:par>
                                <p:cTn id="277" presetID="10" presetClass="entr" presetSubtype="0" fill="hold" nodeType="clickEffect">
                                  <p:stCondLst>
                                    <p:cond delay="0"/>
                                  </p:stCondLst>
                                  <p:childTnLst>
                                    <p:set>
                                      <p:cBhvr>
                                        <p:cTn id="278" dur="1" fill="hold">
                                          <p:stCondLst>
                                            <p:cond delay="0"/>
                                          </p:stCondLst>
                                        </p:cTn>
                                        <p:tgtEl>
                                          <p:spTgt spid="32"/>
                                        </p:tgtEl>
                                        <p:attrNameLst>
                                          <p:attrName>style.visibility</p:attrName>
                                        </p:attrNameLst>
                                      </p:cBhvr>
                                      <p:to>
                                        <p:strVal val="visible"/>
                                      </p:to>
                                    </p:set>
                                    <p:animEffect transition="in" filter="fade">
                                      <p:cBhvr>
                                        <p:cTn id="279" dur="500"/>
                                        <p:tgtEl>
                                          <p:spTgt spid="32"/>
                                        </p:tgtEl>
                                      </p:cBhvr>
                                    </p:animEffect>
                                  </p:childTnLst>
                                </p:cTn>
                              </p:par>
                            </p:childTnLst>
                          </p:cTn>
                        </p:par>
                        <p:par>
                          <p:cTn id="280" fill="hold">
                            <p:stCondLst>
                              <p:cond delay="500"/>
                            </p:stCondLst>
                            <p:childTnLst>
                              <p:par>
                                <p:cTn id="281" presetID="10" presetClass="entr" presetSubtype="0" fill="hold" grpId="0" nodeType="afterEffect">
                                  <p:stCondLst>
                                    <p:cond delay="0"/>
                                  </p:stCondLst>
                                  <p:childTnLst>
                                    <p:set>
                                      <p:cBhvr>
                                        <p:cTn id="282" dur="1" fill="hold">
                                          <p:stCondLst>
                                            <p:cond delay="0"/>
                                          </p:stCondLst>
                                        </p:cTn>
                                        <p:tgtEl>
                                          <p:spTgt spid="33"/>
                                        </p:tgtEl>
                                        <p:attrNameLst>
                                          <p:attrName>style.visibility</p:attrName>
                                        </p:attrNameLst>
                                      </p:cBhvr>
                                      <p:to>
                                        <p:strVal val="visible"/>
                                      </p:to>
                                    </p:set>
                                    <p:animEffect transition="in" filter="fade">
                                      <p:cBhvr>
                                        <p:cTn id="283" dur="500"/>
                                        <p:tgtEl>
                                          <p:spTgt spid="33"/>
                                        </p:tgtEl>
                                      </p:cBhvr>
                                    </p:animEffect>
                                  </p:childTnLst>
                                </p:cTn>
                              </p:par>
                            </p:childTnLst>
                          </p:cTn>
                        </p:par>
                      </p:childTnLst>
                    </p:cTn>
                  </p:par>
                  <p:par>
                    <p:cTn id="284" fill="hold">
                      <p:stCondLst>
                        <p:cond delay="indefinite"/>
                      </p:stCondLst>
                      <p:childTnLst>
                        <p:par>
                          <p:cTn id="285" fill="hold">
                            <p:stCondLst>
                              <p:cond delay="0"/>
                            </p:stCondLst>
                            <p:childTnLst>
                              <p:par>
                                <p:cTn id="286" presetID="10" presetClass="entr" presetSubtype="0" fill="hold" grpId="0" nodeType="clickEffect">
                                  <p:stCondLst>
                                    <p:cond delay="0"/>
                                  </p:stCondLst>
                                  <p:childTnLst>
                                    <p:set>
                                      <p:cBhvr>
                                        <p:cTn id="287" dur="1" fill="hold">
                                          <p:stCondLst>
                                            <p:cond delay="0"/>
                                          </p:stCondLst>
                                        </p:cTn>
                                        <p:tgtEl>
                                          <p:spTgt spid="34"/>
                                        </p:tgtEl>
                                        <p:attrNameLst>
                                          <p:attrName>style.visibility</p:attrName>
                                        </p:attrNameLst>
                                      </p:cBhvr>
                                      <p:to>
                                        <p:strVal val="visible"/>
                                      </p:to>
                                    </p:set>
                                    <p:animEffect transition="in" filter="fade">
                                      <p:cBhvr>
                                        <p:cTn id="288" dur="500"/>
                                        <p:tgtEl>
                                          <p:spTgt spid="34"/>
                                        </p:tgtEl>
                                      </p:cBhvr>
                                    </p:animEffect>
                                  </p:childTnLst>
                                </p:cTn>
                              </p:par>
                            </p:childTnLst>
                          </p:cTn>
                        </p:par>
                      </p:childTnLst>
                    </p:cTn>
                  </p:par>
                  <p:par>
                    <p:cTn id="289" fill="hold">
                      <p:stCondLst>
                        <p:cond delay="indefinite"/>
                      </p:stCondLst>
                      <p:childTnLst>
                        <p:par>
                          <p:cTn id="290" fill="hold">
                            <p:stCondLst>
                              <p:cond delay="0"/>
                            </p:stCondLst>
                            <p:childTnLst>
                              <p:par>
                                <p:cTn id="291" presetID="35" presetClass="emph" presetSubtype="0" fill="hold" grpId="1" nodeType="clickEffect">
                                  <p:stCondLst>
                                    <p:cond delay="0"/>
                                  </p:stCondLst>
                                  <p:childTnLst>
                                    <p:anim calcmode="discrete" valueType="str">
                                      <p:cBhvr>
                                        <p:cTn id="292" dur="1000" fill="hold"/>
                                        <p:tgtEl>
                                          <p:spTgt spid="30"/>
                                        </p:tgtEl>
                                        <p:attrNameLst>
                                          <p:attrName>style.visibility</p:attrName>
                                        </p:attrNameLst>
                                      </p:cBhvr>
                                      <p:tavLst>
                                        <p:tav tm="0">
                                          <p:val>
                                            <p:strVal val="hidden"/>
                                          </p:val>
                                        </p:tav>
                                        <p:tav tm="50000">
                                          <p:val>
                                            <p:strVal val="visible"/>
                                          </p:val>
                                        </p:tav>
                                      </p:tavLst>
                                    </p:anim>
                                  </p:childTnLst>
                                </p:cTn>
                              </p:par>
                            </p:childTnLst>
                          </p:cTn>
                        </p:par>
                        <p:par>
                          <p:cTn id="293" fill="hold">
                            <p:stCondLst>
                              <p:cond delay="1000"/>
                            </p:stCondLst>
                            <p:childTnLst>
                              <p:par>
                                <p:cTn id="294" presetID="35" presetClass="emph" presetSubtype="0" fill="hold" grpId="1" nodeType="afterEffect">
                                  <p:stCondLst>
                                    <p:cond delay="0"/>
                                  </p:stCondLst>
                                  <p:childTnLst>
                                    <p:anim calcmode="discrete" valueType="str">
                                      <p:cBhvr>
                                        <p:cTn id="295" dur="1000" fill="hold"/>
                                        <p:tgtEl>
                                          <p:spTgt spid="10"/>
                                        </p:tgtEl>
                                        <p:attrNameLst>
                                          <p:attrName>style.visibility</p:attrName>
                                        </p:attrNameLst>
                                      </p:cBhvr>
                                      <p:tavLst>
                                        <p:tav tm="0">
                                          <p:val>
                                            <p:strVal val="hidden"/>
                                          </p:val>
                                        </p:tav>
                                        <p:tav tm="50000">
                                          <p:val>
                                            <p:strVal val="visible"/>
                                          </p:val>
                                        </p:tav>
                                      </p:tavLst>
                                    </p:anim>
                                  </p:childTnLst>
                                </p:cTn>
                              </p:par>
                            </p:childTnLst>
                          </p:cTn>
                        </p:par>
                        <p:par>
                          <p:cTn id="296" fill="hold">
                            <p:stCondLst>
                              <p:cond delay="2000"/>
                            </p:stCondLst>
                            <p:childTnLst>
                              <p:par>
                                <p:cTn id="297" presetID="10" presetClass="entr" presetSubtype="0" fill="hold" grpId="0" nodeType="afterEffect">
                                  <p:stCondLst>
                                    <p:cond delay="0"/>
                                  </p:stCondLst>
                                  <p:childTnLst>
                                    <p:set>
                                      <p:cBhvr>
                                        <p:cTn id="298" dur="1" fill="hold">
                                          <p:stCondLst>
                                            <p:cond delay="0"/>
                                          </p:stCondLst>
                                        </p:cTn>
                                        <p:tgtEl>
                                          <p:spTgt spid="35"/>
                                        </p:tgtEl>
                                        <p:attrNameLst>
                                          <p:attrName>style.visibility</p:attrName>
                                        </p:attrNameLst>
                                      </p:cBhvr>
                                      <p:to>
                                        <p:strVal val="visible"/>
                                      </p:to>
                                    </p:set>
                                    <p:animEffect transition="in" filter="fade">
                                      <p:cBhvr>
                                        <p:cTn id="299" dur="500"/>
                                        <p:tgtEl>
                                          <p:spTgt spid="35"/>
                                        </p:tgtEl>
                                      </p:cBhvr>
                                    </p:animEffect>
                                  </p:childTnLst>
                                </p:cTn>
                              </p:par>
                            </p:childTnLst>
                          </p:cTn>
                        </p:par>
                      </p:childTnLst>
                    </p:cTn>
                  </p:par>
                  <p:par>
                    <p:cTn id="300" fill="hold">
                      <p:stCondLst>
                        <p:cond delay="indefinite"/>
                      </p:stCondLst>
                      <p:childTnLst>
                        <p:par>
                          <p:cTn id="301" fill="hold">
                            <p:stCondLst>
                              <p:cond delay="0"/>
                            </p:stCondLst>
                            <p:childTnLst>
                              <p:par>
                                <p:cTn id="302" presetID="35" presetClass="emph" presetSubtype="0" fill="hold" grpId="1" nodeType="clickEffect">
                                  <p:stCondLst>
                                    <p:cond delay="0"/>
                                  </p:stCondLst>
                                  <p:childTnLst>
                                    <p:anim calcmode="discrete" valueType="str">
                                      <p:cBhvr>
                                        <p:cTn id="303" dur="1000" fill="hold"/>
                                        <p:tgtEl>
                                          <p:spTgt spid="31"/>
                                        </p:tgtEl>
                                        <p:attrNameLst>
                                          <p:attrName>style.visibility</p:attrName>
                                        </p:attrNameLst>
                                      </p:cBhvr>
                                      <p:tavLst>
                                        <p:tav tm="0">
                                          <p:val>
                                            <p:strVal val="hidden"/>
                                          </p:val>
                                        </p:tav>
                                        <p:tav tm="50000">
                                          <p:val>
                                            <p:strVal val="visible"/>
                                          </p:val>
                                        </p:tav>
                                      </p:tavLst>
                                    </p:anim>
                                  </p:childTnLst>
                                </p:cTn>
                              </p:par>
                            </p:childTnLst>
                          </p:cTn>
                        </p:par>
                        <p:par>
                          <p:cTn id="304" fill="hold">
                            <p:stCondLst>
                              <p:cond delay="1000"/>
                            </p:stCondLst>
                            <p:childTnLst>
                              <p:par>
                                <p:cTn id="305" presetID="35" presetClass="emph" presetSubtype="0" fill="hold" grpId="1" nodeType="afterEffect">
                                  <p:stCondLst>
                                    <p:cond delay="0"/>
                                  </p:stCondLst>
                                  <p:childTnLst>
                                    <p:anim calcmode="discrete" valueType="str">
                                      <p:cBhvr>
                                        <p:cTn id="306" dur="1000" fill="hold"/>
                                        <p:tgtEl>
                                          <p:spTgt spid="27"/>
                                        </p:tgtEl>
                                        <p:attrNameLst>
                                          <p:attrName>style.visibility</p:attrName>
                                        </p:attrNameLst>
                                      </p:cBhvr>
                                      <p:tavLst>
                                        <p:tav tm="0">
                                          <p:val>
                                            <p:strVal val="hidden"/>
                                          </p:val>
                                        </p:tav>
                                        <p:tav tm="50000">
                                          <p:val>
                                            <p:strVal val="visible"/>
                                          </p:val>
                                        </p:tav>
                                      </p:tavLst>
                                    </p:anim>
                                  </p:childTnLst>
                                </p:cTn>
                              </p:par>
                            </p:childTnLst>
                          </p:cTn>
                        </p:par>
                        <p:par>
                          <p:cTn id="307" fill="hold">
                            <p:stCondLst>
                              <p:cond delay="2000"/>
                            </p:stCondLst>
                            <p:childTnLst>
                              <p:par>
                                <p:cTn id="308" presetID="10" presetClass="entr" presetSubtype="0" fill="hold" grpId="0" nodeType="afterEffect">
                                  <p:stCondLst>
                                    <p:cond delay="0"/>
                                  </p:stCondLst>
                                  <p:childTnLst>
                                    <p:set>
                                      <p:cBhvr>
                                        <p:cTn id="309" dur="1" fill="hold">
                                          <p:stCondLst>
                                            <p:cond delay="0"/>
                                          </p:stCondLst>
                                        </p:cTn>
                                        <p:tgtEl>
                                          <p:spTgt spid="37"/>
                                        </p:tgtEl>
                                        <p:attrNameLst>
                                          <p:attrName>style.visibility</p:attrName>
                                        </p:attrNameLst>
                                      </p:cBhvr>
                                      <p:to>
                                        <p:strVal val="visible"/>
                                      </p:to>
                                    </p:set>
                                    <p:animEffect transition="in" filter="fade">
                                      <p:cBhvr>
                                        <p:cTn id="310" dur="500"/>
                                        <p:tgtEl>
                                          <p:spTgt spid="37"/>
                                        </p:tgtEl>
                                      </p:cBhvr>
                                    </p:animEffect>
                                  </p:childTnLst>
                                </p:cTn>
                              </p:par>
                            </p:childTnLst>
                          </p:cTn>
                        </p:par>
                      </p:childTnLst>
                    </p:cTn>
                  </p:par>
                  <p:par>
                    <p:cTn id="311" fill="hold">
                      <p:stCondLst>
                        <p:cond delay="indefinite"/>
                      </p:stCondLst>
                      <p:childTnLst>
                        <p:par>
                          <p:cTn id="312" fill="hold">
                            <p:stCondLst>
                              <p:cond delay="0"/>
                            </p:stCondLst>
                            <p:childTnLst>
                              <p:par>
                                <p:cTn id="313" presetID="35" presetClass="emph" presetSubtype="0" fill="hold" grpId="1" nodeType="clickEffect">
                                  <p:stCondLst>
                                    <p:cond delay="0"/>
                                  </p:stCondLst>
                                  <p:childTnLst>
                                    <p:anim calcmode="discrete" valueType="str">
                                      <p:cBhvr>
                                        <p:cTn id="314" dur="1000" fill="hold"/>
                                        <p:tgtEl>
                                          <p:spTgt spid="49"/>
                                        </p:tgtEl>
                                        <p:attrNameLst>
                                          <p:attrName>style.visibility</p:attrName>
                                        </p:attrNameLst>
                                      </p:cBhvr>
                                      <p:tavLst>
                                        <p:tav tm="0">
                                          <p:val>
                                            <p:strVal val="hidden"/>
                                          </p:val>
                                        </p:tav>
                                        <p:tav tm="50000">
                                          <p:val>
                                            <p:strVal val="visible"/>
                                          </p:val>
                                        </p:tav>
                                      </p:tavLst>
                                    </p:anim>
                                  </p:childTnLst>
                                </p:cTn>
                              </p:par>
                            </p:childTnLst>
                          </p:cTn>
                        </p:par>
                        <p:par>
                          <p:cTn id="315" fill="hold">
                            <p:stCondLst>
                              <p:cond delay="1000"/>
                            </p:stCondLst>
                            <p:childTnLst>
                              <p:par>
                                <p:cTn id="316" presetID="35" presetClass="emph" presetSubtype="0" fill="hold" grpId="1" nodeType="afterEffect">
                                  <p:stCondLst>
                                    <p:cond delay="0"/>
                                  </p:stCondLst>
                                  <p:childTnLst>
                                    <p:anim calcmode="discrete" valueType="str">
                                      <p:cBhvr>
                                        <p:cTn id="317" dur="1000" fill="hold"/>
                                        <p:tgtEl>
                                          <p:spTgt spid="46"/>
                                        </p:tgtEl>
                                        <p:attrNameLst>
                                          <p:attrName>style.visibility</p:attrName>
                                        </p:attrNameLst>
                                      </p:cBhvr>
                                      <p:tavLst>
                                        <p:tav tm="0">
                                          <p:val>
                                            <p:strVal val="hidden"/>
                                          </p:val>
                                        </p:tav>
                                        <p:tav tm="50000">
                                          <p:val>
                                            <p:strVal val="visible"/>
                                          </p:val>
                                        </p:tav>
                                      </p:tavLst>
                                    </p:anim>
                                  </p:childTnLst>
                                </p:cTn>
                              </p:par>
                            </p:childTnLst>
                          </p:cTn>
                        </p:par>
                        <p:par>
                          <p:cTn id="318" fill="hold">
                            <p:stCondLst>
                              <p:cond delay="2000"/>
                            </p:stCondLst>
                            <p:childTnLst>
                              <p:par>
                                <p:cTn id="319" presetID="10" presetClass="entr" presetSubtype="0" fill="hold" grpId="0" nodeType="afterEffect">
                                  <p:stCondLst>
                                    <p:cond delay="0"/>
                                  </p:stCondLst>
                                  <p:childTnLst>
                                    <p:set>
                                      <p:cBhvr>
                                        <p:cTn id="320" dur="1" fill="hold">
                                          <p:stCondLst>
                                            <p:cond delay="0"/>
                                          </p:stCondLst>
                                        </p:cTn>
                                        <p:tgtEl>
                                          <p:spTgt spid="38"/>
                                        </p:tgtEl>
                                        <p:attrNameLst>
                                          <p:attrName>style.visibility</p:attrName>
                                        </p:attrNameLst>
                                      </p:cBhvr>
                                      <p:to>
                                        <p:strVal val="visible"/>
                                      </p:to>
                                    </p:set>
                                    <p:animEffect transition="in" filter="fade">
                                      <p:cBhvr>
                                        <p:cTn id="321" dur="500"/>
                                        <p:tgtEl>
                                          <p:spTgt spid="38"/>
                                        </p:tgtEl>
                                      </p:cBhvr>
                                    </p:animEffect>
                                  </p:childTnLst>
                                </p:cTn>
                              </p:par>
                            </p:childTnLst>
                          </p:cTn>
                        </p:par>
                      </p:childTnLst>
                    </p:cTn>
                  </p:par>
                  <p:par>
                    <p:cTn id="322" fill="hold">
                      <p:stCondLst>
                        <p:cond delay="indefinite"/>
                      </p:stCondLst>
                      <p:childTnLst>
                        <p:par>
                          <p:cTn id="323" fill="hold">
                            <p:stCondLst>
                              <p:cond delay="0"/>
                            </p:stCondLst>
                            <p:childTnLst>
                              <p:par>
                                <p:cTn id="324" presetID="22" presetClass="entr" presetSubtype="8" fill="hold" nodeType="clickEffect">
                                  <p:stCondLst>
                                    <p:cond delay="0"/>
                                  </p:stCondLst>
                                  <p:childTnLst>
                                    <p:set>
                                      <p:cBhvr>
                                        <p:cTn id="325" dur="1" fill="hold">
                                          <p:stCondLst>
                                            <p:cond delay="0"/>
                                          </p:stCondLst>
                                        </p:cTn>
                                        <p:tgtEl>
                                          <p:spTgt spid="39"/>
                                        </p:tgtEl>
                                        <p:attrNameLst>
                                          <p:attrName>style.visibility</p:attrName>
                                        </p:attrNameLst>
                                      </p:cBhvr>
                                      <p:to>
                                        <p:strVal val="visible"/>
                                      </p:to>
                                    </p:set>
                                    <p:animEffect transition="in" filter="wipe(left)">
                                      <p:cBhvr>
                                        <p:cTn id="326" dur="500"/>
                                        <p:tgtEl>
                                          <p:spTgt spid="39"/>
                                        </p:tgtEl>
                                      </p:cBhvr>
                                    </p:animEffect>
                                  </p:childTnLst>
                                </p:cTn>
                              </p:par>
                            </p:childTnLst>
                          </p:cTn>
                        </p:par>
                        <p:par>
                          <p:cTn id="327" fill="hold">
                            <p:stCondLst>
                              <p:cond delay="500"/>
                            </p:stCondLst>
                            <p:childTnLst>
                              <p:par>
                                <p:cTn id="328" presetID="10" presetClass="entr" presetSubtype="0" fill="hold" grpId="0" nodeType="afterEffect">
                                  <p:stCondLst>
                                    <p:cond delay="0"/>
                                  </p:stCondLst>
                                  <p:childTnLst>
                                    <p:set>
                                      <p:cBhvr>
                                        <p:cTn id="329" dur="1" fill="hold">
                                          <p:stCondLst>
                                            <p:cond delay="0"/>
                                          </p:stCondLst>
                                        </p:cTn>
                                        <p:tgtEl>
                                          <p:spTgt spid="40"/>
                                        </p:tgtEl>
                                        <p:attrNameLst>
                                          <p:attrName>style.visibility</p:attrName>
                                        </p:attrNameLst>
                                      </p:cBhvr>
                                      <p:to>
                                        <p:strVal val="visible"/>
                                      </p:to>
                                    </p:set>
                                    <p:animEffect transition="in" filter="fade">
                                      <p:cBhvr>
                                        <p:cTn id="330" dur="500"/>
                                        <p:tgtEl>
                                          <p:spTgt spid="40"/>
                                        </p:tgtEl>
                                      </p:cBhvr>
                                    </p:animEffect>
                                  </p:childTnLst>
                                </p:cTn>
                              </p:par>
                            </p:childTnLst>
                          </p:cTn>
                        </p:par>
                      </p:childTnLst>
                    </p:cTn>
                  </p:par>
                  <p:par>
                    <p:cTn id="331" fill="hold">
                      <p:stCondLst>
                        <p:cond delay="indefinite"/>
                      </p:stCondLst>
                      <p:childTnLst>
                        <p:par>
                          <p:cTn id="332" fill="hold">
                            <p:stCondLst>
                              <p:cond delay="0"/>
                            </p:stCondLst>
                            <p:childTnLst>
                              <p:par>
                                <p:cTn id="333" presetID="10" presetClass="entr" presetSubtype="0" fill="hold" grpId="0" nodeType="clickEffect">
                                  <p:stCondLst>
                                    <p:cond delay="0"/>
                                  </p:stCondLst>
                                  <p:childTnLst>
                                    <p:set>
                                      <p:cBhvr>
                                        <p:cTn id="334" dur="1" fill="hold">
                                          <p:stCondLst>
                                            <p:cond delay="0"/>
                                          </p:stCondLst>
                                        </p:cTn>
                                        <p:tgtEl>
                                          <p:spTgt spid="41"/>
                                        </p:tgtEl>
                                        <p:attrNameLst>
                                          <p:attrName>style.visibility</p:attrName>
                                        </p:attrNameLst>
                                      </p:cBhvr>
                                      <p:to>
                                        <p:strVal val="visible"/>
                                      </p:to>
                                    </p:set>
                                    <p:animEffect transition="in" filter="fade">
                                      <p:cBhvr>
                                        <p:cTn id="33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8" grpId="0"/>
      <p:bldP spid="14" grpId="0"/>
      <p:bldP spid="15" grpId="0"/>
      <p:bldP spid="16" grpId="0"/>
      <p:bldP spid="17" grpId="0"/>
      <p:bldP spid="18" grpId="0"/>
      <p:bldP spid="19" grpId="0"/>
      <p:bldP spid="20" grpId="0"/>
      <p:bldP spid="21" grpId="0"/>
      <p:bldP spid="22" grpId="0"/>
      <p:bldP spid="23" grpId="0"/>
      <p:bldP spid="25" grpId="0"/>
      <p:bldP spid="5" grpId="0"/>
      <p:bldP spid="10" grpId="0"/>
      <p:bldP spid="10" grpId="1"/>
      <p:bldP spid="12" grpId="0"/>
      <p:bldP spid="24" grpId="0"/>
      <p:bldP spid="26" grpId="0"/>
      <p:bldP spid="27" grpId="0"/>
      <p:bldP spid="27" grpId="1"/>
      <p:bldP spid="28" grpId="0"/>
      <p:bldP spid="29" grpId="0"/>
      <p:bldP spid="30" grpId="0"/>
      <p:bldP spid="30" grpId="1"/>
      <p:bldP spid="31" grpId="0"/>
      <p:bldP spid="31" grpId="1"/>
      <p:bldP spid="11" grpId="0"/>
      <p:bldP spid="13" grpId="0"/>
      <p:bldP spid="36" grpId="0"/>
      <p:bldP spid="43" grpId="0"/>
      <p:bldP spid="44" grpId="0"/>
      <p:bldP spid="45" grpId="0"/>
      <p:bldP spid="46" grpId="0"/>
      <p:bldP spid="46" grpId="1"/>
      <p:bldP spid="47" grpId="0"/>
      <p:bldP spid="48" grpId="0"/>
      <p:bldP spid="49" grpId="0"/>
      <p:bldP spid="49" grpId="1"/>
      <p:bldP spid="50" grpId="0"/>
      <p:bldP spid="53" grpId="0"/>
      <p:bldP spid="54" grpId="0"/>
      <p:bldP spid="55" grpId="0"/>
      <p:bldP spid="56" grpId="0"/>
      <p:bldP spid="58" grpId="0"/>
      <p:bldP spid="60" grpId="0"/>
      <p:bldP spid="61" grpId="0"/>
      <p:bldP spid="62" grpId="0"/>
      <p:bldP spid="63" grpId="0"/>
      <p:bldP spid="64" grpId="0"/>
      <p:bldP spid="65" grpId="0"/>
      <p:bldP spid="66" grpId="0"/>
      <p:bldP spid="67" grpId="0"/>
      <p:bldP spid="72" grpId="0"/>
      <p:bldP spid="73" grpId="0"/>
      <p:bldP spid="74" grpId="0"/>
      <p:bldP spid="75" grpId="0"/>
      <p:bldP spid="76" grpId="0"/>
      <p:bldP spid="33" grpId="0"/>
      <p:bldP spid="34" grpId="0"/>
      <p:bldP spid="35" grpId="0"/>
      <p:bldP spid="37" grpId="0"/>
      <p:bldP spid="38" grpId="0"/>
      <p:bldP spid="40" grpId="0"/>
      <p:bldP spid="41" grpId="0" animBg="1"/>
      <p:bldP spid="42" grpId="0"/>
      <p:bldP spid="51" grpId="0"/>
      <p:bldP spid="52" grpId="0"/>
      <p:bldP spid="57" grpId="0"/>
      <p:bldP spid="68" grpId="0"/>
      <p:bldP spid="69" grpId="0"/>
      <p:bldP spid="70" grpId="0"/>
      <p:bldP spid="7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FCC21-FF90-1478-C02D-3A3A3122C98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4D1D510-47BB-B0F3-31D4-05EA1993864E}"/>
              </a:ext>
            </a:extLst>
          </p:cNvPr>
          <p:cNvSpPr>
            <a:spLocks noGrp="1"/>
          </p:cNvSpPr>
          <p:nvPr>
            <p:ph idx="4294967295"/>
          </p:nvPr>
        </p:nvSpPr>
        <p:spPr>
          <a:xfrm>
            <a:off x="0" y="96406"/>
            <a:ext cx="8597900" cy="425450"/>
          </a:xfrm>
        </p:spPr>
        <p:txBody>
          <a:bodyPr>
            <a:normAutofit fontScale="92500" lnSpcReduction="10000"/>
          </a:bodyPr>
          <a:lstStyle/>
          <a:p>
            <a:pPr marL="0" indent="0">
              <a:buNone/>
            </a:pPr>
            <a:r>
              <a:rPr lang="en-US" dirty="0">
                <a:solidFill>
                  <a:srgbClr val="C00000"/>
                </a:solidFill>
              </a:rPr>
              <a:t>Step-4 : Prepare a Simplex Table &amp; Perform Optimality Test</a:t>
            </a:r>
          </a:p>
        </p:txBody>
      </p:sp>
      <p:cxnSp>
        <p:nvCxnSpPr>
          <p:cNvPr id="3" name="Straight Connector 2">
            <a:extLst>
              <a:ext uri="{FF2B5EF4-FFF2-40B4-BE49-F238E27FC236}">
                <a16:creationId xmlns:a16="http://schemas.microsoft.com/office/drawing/2014/main" id="{87B5CF00-0D96-78D8-75B9-9A4954E4C7D3}"/>
              </a:ext>
            </a:extLst>
          </p:cNvPr>
          <p:cNvCxnSpPr>
            <a:cxnSpLocks/>
          </p:cNvCxnSpPr>
          <p:nvPr/>
        </p:nvCxnSpPr>
        <p:spPr>
          <a:xfrm>
            <a:off x="161604" y="1170033"/>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AE67907-EBBB-038B-D81E-448738CCF60D}"/>
              </a:ext>
            </a:extLst>
          </p:cNvPr>
          <p:cNvSpPr txBox="1"/>
          <p:nvPr/>
        </p:nvSpPr>
        <p:spPr>
          <a:xfrm>
            <a:off x="725220" y="1210774"/>
            <a:ext cx="857927" cy="461665"/>
          </a:xfrm>
          <a:prstGeom prst="rect">
            <a:avLst/>
          </a:prstGeom>
          <a:noFill/>
        </p:spPr>
        <p:txBody>
          <a:bodyPr wrap="none" rtlCol="0">
            <a:spAutoFit/>
          </a:bodyPr>
          <a:lstStyle/>
          <a:p>
            <a:pPr algn="ctr"/>
            <a:r>
              <a:rPr lang="en-US" sz="2400" b="1" dirty="0"/>
              <a:t>Basis</a:t>
            </a:r>
            <a:endParaRPr lang="en-US" b="1" dirty="0"/>
          </a:p>
        </p:txBody>
      </p:sp>
      <p:cxnSp>
        <p:nvCxnSpPr>
          <p:cNvPr id="9" name="Straight Connector 8">
            <a:extLst>
              <a:ext uri="{FF2B5EF4-FFF2-40B4-BE49-F238E27FC236}">
                <a16:creationId xmlns:a16="http://schemas.microsoft.com/office/drawing/2014/main" id="{4AE87344-B964-9050-995B-B012BF63F0D0}"/>
              </a:ext>
            </a:extLst>
          </p:cNvPr>
          <p:cNvCxnSpPr>
            <a:cxnSpLocks/>
          </p:cNvCxnSpPr>
          <p:nvPr/>
        </p:nvCxnSpPr>
        <p:spPr>
          <a:xfrm>
            <a:off x="161604" y="1703228"/>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22313B5-4351-028C-3F86-DA7BAC7BAF08}"/>
                  </a:ext>
                </a:extLst>
              </p:cNvPr>
              <p:cNvSpPr txBox="1"/>
              <p:nvPr/>
            </p:nvSpPr>
            <p:spPr>
              <a:xfrm>
                <a:off x="883853" y="1811322"/>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14" name="TextBox 13">
                <a:extLst>
                  <a:ext uri="{FF2B5EF4-FFF2-40B4-BE49-F238E27FC236}">
                    <a16:creationId xmlns:a16="http://schemas.microsoft.com/office/drawing/2014/main" id="{022313B5-4351-028C-3F86-DA7BAC7BAF08}"/>
                  </a:ext>
                </a:extLst>
              </p:cNvPr>
              <p:cNvSpPr txBox="1">
                <a:spLocks noRot="1" noChangeAspect="1" noMove="1" noResize="1" noEditPoints="1" noAdjustHandles="1" noChangeArrowheads="1" noChangeShapeType="1" noTextEdit="1"/>
              </p:cNvSpPr>
              <p:nvPr/>
            </p:nvSpPr>
            <p:spPr>
              <a:xfrm>
                <a:off x="883853" y="1811322"/>
                <a:ext cx="540661" cy="461665"/>
              </a:xfrm>
              <a:prstGeom prst="rect">
                <a:avLst/>
              </a:prstGeom>
              <a:blipFill>
                <a:blip r:embed="rId2"/>
                <a:stretch>
                  <a:fillRect l="-2247"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CE20165-9E41-AEB0-62E5-8EB5FF66C858}"/>
                  </a:ext>
                </a:extLst>
              </p:cNvPr>
              <p:cNvSpPr txBox="1"/>
              <p:nvPr/>
            </p:nvSpPr>
            <p:spPr>
              <a:xfrm>
                <a:off x="880294" y="2329462"/>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15" name="TextBox 14">
                <a:extLst>
                  <a:ext uri="{FF2B5EF4-FFF2-40B4-BE49-F238E27FC236}">
                    <a16:creationId xmlns:a16="http://schemas.microsoft.com/office/drawing/2014/main" id="{DCE20165-9E41-AEB0-62E5-8EB5FF66C858}"/>
                  </a:ext>
                </a:extLst>
              </p:cNvPr>
              <p:cNvSpPr txBox="1">
                <a:spLocks noRot="1" noChangeAspect="1" noMove="1" noResize="1" noEditPoints="1" noAdjustHandles="1" noChangeArrowheads="1" noChangeShapeType="1" noTextEdit="1"/>
              </p:cNvSpPr>
              <p:nvPr/>
            </p:nvSpPr>
            <p:spPr>
              <a:xfrm>
                <a:off x="880294" y="2329462"/>
                <a:ext cx="547779" cy="461665"/>
              </a:xfrm>
              <a:prstGeom prst="rect">
                <a:avLst/>
              </a:prstGeom>
              <a:blipFill>
                <a:blip r:embed="rId3"/>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7E9EDD2-5649-9EAE-500D-A260DEBDE5E7}"/>
                  </a:ext>
                </a:extLst>
              </p:cNvPr>
              <p:cNvSpPr txBox="1"/>
              <p:nvPr/>
            </p:nvSpPr>
            <p:spPr>
              <a:xfrm>
                <a:off x="174273" y="1180164"/>
                <a:ext cx="622222"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𝑩</m:t>
                          </m:r>
                        </m:sub>
                      </m:sSub>
                    </m:oMath>
                  </m:oMathPara>
                </a14:m>
                <a:endParaRPr lang="en-US" b="1" dirty="0"/>
              </a:p>
            </p:txBody>
          </p:sp>
        </mc:Choice>
        <mc:Fallback xmlns="">
          <p:sp>
            <p:nvSpPr>
              <p:cNvPr id="16" name="TextBox 15">
                <a:extLst>
                  <a:ext uri="{FF2B5EF4-FFF2-40B4-BE49-F238E27FC236}">
                    <a16:creationId xmlns:a16="http://schemas.microsoft.com/office/drawing/2014/main" id="{A7E9EDD2-5649-9EAE-500D-A260DEBDE5E7}"/>
                  </a:ext>
                </a:extLst>
              </p:cNvPr>
              <p:cNvSpPr txBox="1">
                <a:spLocks noRot="1" noChangeAspect="1" noMove="1" noResize="1" noEditPoints="1" noAdjustHandles="1" noChangeArrowheads="1" noChangeShapeType="1" noTextEdit="1"/>
              </p:cNvSpPr>
              <p:nvPr/>
            </p:nvSpPr>
            <p:spPr>
              <a:xfrm>
                <a:off x="174273" y="1180164"/>
                <a:ext cx="622222" cy="461665"/>
              </a:xfrm>
              <a:prstGeom prst="rect">
                <a:avLst/>
              </a:prstGeom>
              <a:blipFill>
                <a:blip r:embed="rId4"/>
                <a:stretch>
                  <a:fillRect l="-2941" b="-4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833E4B6-D5DE-B456-20F6-84CFE2CAD25F}"/>
                  </a:ext>
                </a:extLst>
              </p:cNvPr>
              <p:cNvSpPr txBox="1"/>
              <p:nvPr/>
            </p:nvSpPr>
            <p:spPr>
              <a:xfrm>
                <a:off x="272826" y="181132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7" name="TextBox 16">
                <a:extLst>
                  <a:ext uri="{FF2B5EF4-FFF2-40B4-BE49-F238E27FC236}">
                    <a16:creationId xmlns:a16="http://schemas.microsoft.com/office/drawing/2014/main" id="{1833E4B6-D5DE-B456-20F6-84CFE2CAD25F}"/>
                  </a:ext>
                </a:extLst>
              </p:cNvPr>
              <p:cNvSpPr txBox="1">
                <a:spLocks noRot="1" noChangeAspect="1" noMove="1" noResize="1" noEditPoints="1" noAdjustHandles="1" noChangeArrowheads="1" noChangeShapeType="1" noTextEdit="1"/>
              </p:cNvSpPr>
              <p:nvPr/>
            </p:nvSpPr>
            <p:spPr>
              <a:xfrm>
                <a:off x="272826" y="1811322"/>
                <a:ext cx="425116" cy="461665"/>
              </a:xfrm>
              <a:prstGeom prst="rect">
                <a:avLst/>
              </a:prstGeom>
              <a:blipFill>
                <a:blip r:embed="rId5"/>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D5D946C-4B49-4F82-A9A2-EACEEB5E62C6}"/>
                  </a:ext>
                </a:extLst>
              </p:cNvPr>
              <p:cNvSpPr txBox="1"/>
              <p:nvPr/>
            </p:nvSpPr>
            <p:spPr>
              <a:xfrm>
                <a:off x="272826" y="232946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8" name="TextBox 17">
                <a:extLst>
                  <a:ext uri="{FF2B5EF4-FFF2-40B4-BE49-F238E27FC236}">
                    <a16:creationId xmlns:a16="http://schemas.microsoft.com/office/drawing/2014/main" id="{AD5D946C-4B49-4F82-A9A2-EACEEB5E62C6}"/>
                  </a:ext>
                </a:extLst>
              </p:cNvPr>
              <p:cNvSpPr txBox="1">
                <a:spLocks noRot="1" noChangeAspect="1" noMove="1" noResize="1" noEditPoints="1" noAdjustHandles="1" noChangeArrowheads="1" noChangeShapeType="1" noTextEdit="1"/>
              </p:cNvSpPr>
              <p:nvPr/>
            </p:nvSpPr>
            <p:spPr>
              <a:xfrm>
                <a:off x="272826" y="2329462"/>
                <a:ext cx="425116" cy="461665"/>
              </a:xfrm>
              <a:prstGeom prst="rect">
                <a:avLst/>
              </a:prstGeom>
              <a:blipFill>
                <a:blip r:embed="rId6"/>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D875458-F11F-D170-AA9C-5F31981A700D}"/>
                  </a:ext>
                </a:extLst>
              </p:cNvPr>
              <p:cNvSpPr txBox="1"/>
              <p:nvPr/>
            </p:nvSpPr>
            <p:spPr>
              <a:xfrm>
                <a:off x="879942" y="642374"/>
                <a:ext cx="548483"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19" name="TextBox 18">
                <a:extLst>
                  <a:ext uri="{FF2B5EF4-FFF2-40B4-BE49-F238E27FC236}">
                    <a16:creationId xmlns:a16="http://schemas.microsoft.com/office/drawing/2014/main" id="{3D875458-F11F-D170-AA9C-5F31981A700D}"/>
                  </a:ext>
                </a:extLst>
              </p:cNvPr>
              <p:cNvSpPr txBox="1">
                <a:spLocks noRot="1" noChangeAspect="1" noMove="1" noResize="1" noEditPoints="1" noAdjustHandles="1" noChangeArrowheads="1" noChangeShapeType="1" noTextEdit="1"/>
              </p:cNvSpPr>
              <p:nvPr/>
            </p:nvSpPr>
            <p:spPr>
              <a:xfrm>
                <a:off x="879942" y="642374"/>
                <a:ext cx="548483" cy="496674"/>
              </a:xfrm>
              <a:prstGeom prst="rect">
                <a:avLst/>
              </a:prstGeom>
              <a:blipFill>
                <a:blip r:embed="rId7"/>
                <a:stretch>
                  <a:fillRect l="-2222"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745CEA3-157A-BFFC-22A8-23CF6EFE378E}"/>
                  </a:ext>
                </a:extLst>
              </p:cNvPr>
              <p:cNvSpPr txBox="1"/>
              <p:nvPr/>
            </p:nvSpPr>
            <p:spPr>
              <a:xfrm>
                <a:off x="1693352" y="1180164"/>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20" name="TextBox 19">
                <a:extLst>
                  <a:ext uri="{FF2B5EF4-FFF2-40B4-BE49-F238E27FC236}">
                    <a16:creationId xmlns:a16="http://schemas.microsoft.com/office/drawing/2014/main" id="{2745CEA3-157A-BFFC-22A8-23CF6EFE378E}"/>
                  </a:ext>
                </a:extLst>
              </p:cNvPr>
              <p:cNvSpPr txBox="1">
                <a:spLocks noRot="1" noChangeAspect="1" noMove="1" noResize="1" noEditPoints="1" noAdjustHandles="1" noChangeArrowheads="1" noChangeShapeType="1" noTextEdit="1"/>
              </p:cNvSpPr>
              <p:nvPr/>
            </p:nvSpPr>
            <p:spPr>
              <a:xfrm>
                <a:off x="1693352" y="1180164"/>
                <a:ext cx="551177" cy="461665"/>
              </a:xfrm>
              <a:prstGeom prst="rect">
                <a:avLst/>
              </a:prstGeom>
              <a:blipFill>
                <a:blip r:embed="rId8"/>
                <a:stretch>
                  <a:fillRect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86C23CF-29BB-C256-C068-C2E197D56FCE}"/>
                  </a:ext>
                </a:extLst>
              </p:cNvPr>
              <p:cNvSpPr txBox="1"/>
              <p:nvPr/>
            </p:nvSpPr>
            <p:spPr>
              <a:xfrm>
                <a:off x="2390492" y="1182909"/>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21" name="TextBox 20">
                <a:extLst>
                  <a:ext uri="{FF2B5EF4-FFF2-40B4-BE49-F238E27FC236}">
                    <a16:creationId xmlns:a16="http://schemas.microsoft.com/office/drawing/2014/main" id="{F86C23CF-29BB-C256-C068-C2E197D56FCE}"/>
                  </a:ext>
                </a:extLst>
              </p:cNvPr>
              <p:cNvSpPr txBox="1">
                <a:spLocks noRot="1" noChangeAspect="1" noMove="1" noResize="1" noEditPoints="1" noAdjustHandles="1" noChangeArrowheads="1" noChangeShapeType="1" noTextEdit="1"/>
              </p:cNvSpPr>
              <p:nvPr/>
            </p:nvSpPr>
            <p:spPr>
              <a:xfrm>
                <a:off x="2390492" y="1182909"/>
                <a:ext cx="558293" cy="461665"/>
              </a:xfrm>
              <a:prstGeom prst="rect">
                <a:avLst/>
              </a:prstGeom>
              <a:blipFill>
                <a:blip r:embed="rId9"/>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BD6836B-4B01-B0B1-867A-6D62F4D8A0C7}"/>
                  </a:ext>
                </a:extLst>
              </p:cNvPr>
              <p:cNvSpPr txBox="1"/>
              <p:nvPr/>
            </p:nvSpPr>
            <p:spPr>
              <a:xfrm>
                <a:off x="3741740" y="1180164"/>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22" name="TextBox 21">
                <a:extLst>
                  <a:ext uri="{FF2B5EF4-FFF2-40B4-BE49-F238E27FC236}">
                    <a16:creationId xmlns:a16="http://schemas.microsoft.com/office/drawing/2014/main" id="{0BD6836B-4B01-B0B1-867A-6D62F4D8A0C7}"/>
                  </a:ext>
                </a:extLst>
              </p:cNvPr>
              <p:cNvSpPr txBox="1">
                <a:spLocks noRot="1" noChangeAspect="1" noMove="1" noResize="1" noEditPoints="1" noAdjustHandles="1" noChangeArrowheads="1" noChangeShapeType="1" noTextEdit="1"/>
              </p:cNvSpPr>
              <p:nvPr/>
            </p:nvSpPr>
            <p:spPr>
              <a:xfrm>
                <a:off x="3741740" y="1180164"/>
                <a:ext cx="540661" cy="461665"/>
              </a:xfrm>
              <a:prstGeom prst="rect">
                <a:avLst/>
              </a:prstGeom>
              <a:blipFill>
                <a:blip r:embed="rId10"/>
                <a:stretch>
                  <a:fillRect l="-2273"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11A4445-5A57-BEEB-AF92-74E6FFD4DB04}"/>
                  </a:ext>
                </a:extLst>
              </p:cNvPr>
              <p:cNvSpPr txBox="1"/>
              <p:nvPr/>
            </p:nvSpPr>
            <p:spPr>
              <a:xfrm>
                <a:off x="4380920" y="1180164"/>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23" name="TextBox 22">
                <a:extLst>
                  <a:ext uri="{FF2B5EF4-FFF2-40B4-BE49-F238E27FC236}">
                    <a16:creationId xmlns:a16="http://schemas.microsoft.com/office/drawing/2014/main" id="{B11A4445-5A57-BEEB-AF92-74E6FFD4DB04}"/>
                  </a:ext>
                </a:extLst>
              </p:cNvPr>
              <p:cNvSpPr txBox="1">
                <a:spLocks noRot="1" noChangeAspect="1" noMove="1" noResize="1" noEditPoints="1" noAdjustHandles="1" noChangeArrowheads="1" noChangeShapeType="1" noTextEdit="1"/>
              </p:cNvSpPr>
              <p:nvPr/>
            </p:nvSpPr>
            <p:spPr>
              <a:xfrm>
                <a:off x="4380920" y="1180164"/>
                <a:ext cx="547779" cy="461665"/>
              </a:xfrm>
              <a:prstGeom prst="rect">
                <a:avLst/>
              </a:prstGeom>
              <a:blipFill>
                <a:blip r:embed="rId11"/>
                <a:stretch>
                  <a:fillRect l="-2222"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3C9C043-AF29-B816-A891-B35137F8E368}"/>
                  </a:ext>
                </a:extLst>
              </p:cNvPr>
              <p:cNvSpPr txBox="1"/>
              <p:nvPr/>
            </p:nvSpPr>
            <p:spPr>
              <a:xfrm>
                <a:off x="5830251" y="1205707"/>
                <a:ext cx="442749"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𝒃</m:t>
                      </m:r>
                    </m:oMath>
                  </m:oMathPara>
                </a14:m>
                <a:endParaRPr lang="en-US" b="1" dirty="0"/>
              </a:p>
            </p:txBody>
          </p:sp>
        </mc:Choice>
        <mc:Fallback xmlns="">
          <p:sp>
            <p:nvSpPr>
              <p:cNvPr id="25" name="TextBox 24">
                <a:extLst>
                  <a:ext uri="{FF2B5EF4-FFF2-40B4-BE49-F238E27FC236}">
                    <a16:creationId xmlns:a16="http://schemas.microsoft.com/office/drawing/2014/main" id="{93C9C043-AF29-B816-A891-B35137F8E368}"/>
                  </a:ext>
                </a:extLst>
              </p:cNvPr>
              <p:cNvSpPr txBox="1">
                <a:spLocks noRot="1" noChangeAspect="1" noMove="1" noResize="1" noEditPoints="1" noAdjustHandles="1" noChangeArrowheads="1" noChangeShapeType="1" noTextEdit="1"/>
              </p:cNvSpPr>
              <p:nvPr/>
            </p:nvSpPr>
            <p:spPr>
              <a:xfrm>
                <a:off x="5830251" y="1205707"/>
                <a:ext cx="442749" cy="461665"/>
              </a:xfrm>
              <a:prstGeom prst="rect">
                <a:avLst/>
              </a:prstGeom>
              <a:blipFill>
                <a:blip r:embed="rId12"/>
                <a:stretch>
                  <a:fillRect l="-411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7D237F-9306-744D-CF69-745907EB204A}"/>
                  </a:ext>
                </a:extLst>
              </p:cNvPr>
              <p:cNvSpPr txBox="1"/>
              <p:nvPr/>
            </p:nvSpPr>
            <p:spPr>
              <a:xfrm>
                <a:off x="1596082" y="1811322"/>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5/3</m:t>
                      </m:r>
                    </m:oMath>
                  </m:oMathPara>
                </a14:m>
                <a:endParaRPr lang="en-IN" sz="2400" dirty="0"/>
              </a:p>
            </p:txBody>
          </p:sp>
        </mc:Choice>
        <mc:Fallback xmlns="">
          <p:sp>
            <p:nvSpPr>
              <p:cNvPr id="5" name="TextBox 4">
                <a:extLst>
                  <a:ext uri="{FF2B5EF4-FFF2-40B4-BE49-F238E27FC236}">
                    <a16:creationId xmlns:a16="http://schemas.microsoft.com/office/drawing/2014/main" id="{9D7D237F-9306-744D-CF69-745907EB204A}"/>
                  </a:ext>
                </a:extLst>
              </p:cNvPr>
              <p:cNvSpPr txBox="1">
                <a:spLocks noRot="1" noChangeAspect="1" noMove="1" noResize="1" noEditPoints="1" noAdjustHandles="1" noChangeArrowheads="1" noChangeShapeType="1" noTextEdit="1"/>
              </p:cNvSpPr>
              <p:nvPr/>
            </p:nvSpPr>
            <p:spPr>
              <a:xfrm>
                <a:off x="1596082" y="1811322"/>
                <a:ext cx="745717" cy="461665"/>
              </a:xfrm>
              <a:prstGeom prst="rect">
                <a:avLst/>
              </a:prstGeom>
              <a:blipFill>
                <a:blip r:embed="rId13"/>
                <a:stretch>
                  <a:fillRect l="-245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6DC5FC9-C66E-051D-9B1C-64CA608604C3}"/>
                  </a:ext>
                </a:extLst>
              </p:cNvPr>
              <p:cNvSpPr txBox="1"/>
              <p:nvPr/>
            </p:nvSpPr>
            <p:spPr>
              <a:xfrm>
                <a:off x="2457080" y="181132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0" name="TextBox 9">
                <a:extLst>
                  <a:ext uri="{FF2B5EF4-FFF2-40B4-BE49-F238E27FC236}">
                    <a16:creationId xmlns:a16="http://schemas.microsoft.com/office/drawing/2014/main" id="{56DC5FC9-C66E-051D-9B1C-64CA608604C3}"/>
                  </a:ext>
                </a:extLst>
              </p:cNvPr>
              <p:cNvSpPr txBox="1">
                <a:spLocks noRot="1" noChangeAspect="1" noMove="1" noResize="1" noEditPoints="1" noAdjustHandles="1" noChangeArrowheads="1" noChangeShapeType="1" noTextEdit="1"/>
              </p:cNvSpPr>
              <p:nvPr/>
            </p:nvSpPr>
            <p:spPr>
              <a:xfrm>
                <a:off x="2457080" y="1811322"/>
                <a:ext cx="425116" cy="461665"/>
              </a:xfrm>
              <a:prstGeom prst="rect">
                <a:avLst/>
              </a:prstGeom>
              <a:blipFill>
                <a:blip r:embed="rId1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65B4966-DB80-B54E-3B8B-3B8CA5BAB2DE}"/>
                  </a:ext>
                </a:extLst>
              </p:cNvPr>
              <p:cNvSpPr txBox="1"/>
              <p:nvPr/>
            </p:nvSpPr>
            <p:spPr>
              <a:xfrm>
                <a:off x="3838424" y="181132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12" name="TextBox 11">
                <a:extLst>
                  <a:ext uri="{FF2B5EF4-FFF2-40B4-BE49-F238E27FC236}">
                    <a16:creationId xmlns:a16="http://schemas.microsoft.com/office/drawing/2014/main" id="{E65B4966-DB80-B54E-3B8B-3B8CA5BAB2DE}"/>
                  </a:ext>
                </a:extLst>
              </p:cNvPr>
              <p:cNvSpPr txBox="1">
                <a:spLocks noRot="1" noChangeAspect="1" noMove="1" noResize="1" noEditPoints="1" noAdjustHandles="1" noChangeArrowheads="1" noChangeShapeType="1" noTextEdit="1"/>
              </p:cNvSpPr>
              <p:nvPr/>
            </p:nvSpPr>
            <p:spPr>
              <a:xfrm>
                <a:off x="3838424" y="1811322"/>
                <a:ext cx="425116" cy="461665"/>
              </a:xfrm>
              <a:prstGeom prst="rect">
                <a:avLst/>
              </a:prstGeom>
              <a:blipFill>
                <a:blip r:embed="rId15"/>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A156E47-79D5-B127-B31B-095DEFC93B1C}"/>
                  </a:ext>
                </a:extLst>
              </p:cNvPr>
              <p:cNvSpPr txBox="1"/>
              <p:nvPr/>
            </p:nvSpPr>
            <p:spPr>
              <a:xfrm>
                <a:off x="4442251" y="181132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4" name="TextBox 23">
                <a:extLst>
                  <a:ext uri="{FF2B5EF4-FFF2-40B4-BE49-F238E27FC236}">
                    <a16:creationId xmlns:a16="http://schemas.microsoft.com/office/drawing/2014/main" id="{AA156E47-79D5-B127-B31B-095DEFC93B1C}"/>
                  </a:ext>
                </a:extLst>
              </p:cNvPr>
              <p:cNvSpPr txBox="1">
                <a:spLocks noRot="1" noChangeAspect="1" noMove="1" noResize="1" noEditPoints="1" noAdjustHandles="1" noChangeArrowheads="1" noChangeShapeType="1" noTextEdit="1"/>
              </p:cNvSpPr>
              <p:nvPr/>
            </p:nvSpPr>
            <p:spPr>
              <a:xfrm>
                <a:off x="4442251" y="1811322"/>
                <a:ext cx="425116" cy="461665"/>
              </a:xfrm>
              <a:prstGeom prst="rect">
                <a:avLst/>
              </a:prstGeom>
              <a:blipFill>
                <a:blip r:embed="rId16"/>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20B6352-702D-2281-6528-25720E2442F3}"/>
                  </a:ext>
                </a:extLst>
              </p:cNvPr>
              <p:cNvSpPr txBox="1"/>
              <p:nvPr/>
            </p:nvSpPr>
            <p:spPr>
              <a:xfrm>
                <a:off x="1396508" y="2329462"/>
                <a:ext cx="114486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−22/3</m:t>
                      </m:r>
                    </m:oMath>
                  </m:oMathPara>
                </a14:m>
                <a:endParaRPr lang="en-IN" sz="2400" dirty="0"/>
              </a:p>
            </p:txBody>
          </p:sp>
        </mc:Choice>
        <mc:Fallback xmlns="">
          <p:sp>
            <p:nvSpPr>
              <p:cNvPr id="26" name="TextBox 25">
                <a:extLst>
                  <a:ext uri="{FF2B5EF4-FFF2-40B4-BE49-F238E27FC236}">
                    <a16:creationId xmlns:a16="http://schemas.microsoft.com/office/drawing/2014/main" id="{920B6352-702D-2281-6528-25720E2442F3}"/>
                  </a:ext>
                </a:extLst>
              </p:cNvPr>
              <p:cNvSpPr txBox="1">
                <a:spLocks noRot="1" noChangeAspect="1" noMove="1" noResize="1" noEditPoints="1" noAdjustHandles="1" noChangeArrowheads="1" noChangeShapeType="1" noTextEdit="1"/>
              </p:cNvSpPr>
              <p:nvPr/>
            </p:nvSpPr>
            <p:spPr>
              <a:xfrm>
                <a:off x="1396508" y="2329462"/>
                <a:ext cx="1144865" cy="461665"/>
              </a:xfrm>
              <a:prstGeom prst="rect">
                <a:avLst/>
              </a:prstGeom>
              <a:blipFill>
                <a:blip r:embed="rId17"/>
                <a:stretch>
                  <a:fillRect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2489CA8-C4B7-7A9E-3CA2-A7384027AC53}"/>
                  </a:ext>
                </a:extLst>
              </p:cNvPr>
              <p:cNvSpPr txBox="1"/>
              <p:nvPr/>
            </p:nvSpPr>
            <p:spPr>
              <a:xfrm>
                <a:off x="2457080" y="232946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7" name="TextBox 26">
                <a:extLst>
                  <a:ext uri="{FF2B5EF4-FFF2-40B4-BE49-F238E27FC236}">
                    <a16:creationId xmlns:a16="http://schemas.microsoft.com/office/drawing/2014/main" id="{52489CA8-C4B7-7A9E-3CA2-A7384027AC53}"/>
                  </a:ext>
                </a:extLst>
              </p:cNvPr>
              <p:cNvSpPr txBox="1">
                <a:spLocks noRot="1" noChangeAspect="1" noMove="1" noResize="1" noEditPoints="1" noAdjustHandles="1" noChangeArrowheads="1" noChangeShapeType="1" noTextEdit="1"/>
              </p:cNvSpPr>
              <p:nvPr/>
            </p:nvSpPr>
            <p:spPr>
              <a:xfrm>
                <a:off x="2457080" y="2329462"/>
                <a:ext cx="425116" cy="461665"/>
              </a:xfrm>
              <a:prstGeom prst="rect">
                <a:avLst/>
              </a:prstGeom>
              <a:blipFill>
                <a:blip r:embed="rId18"/>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B1C90AC-ECFD-A436-7245-28203E1D359C}"/>
                  </a:ext>
                </a:extLst>
              </p:cNvPr>
              <p:cNvSpPr txBox="1"/>
              <p:nvPr/>
            </p:nvSpPr>
            <p:spPr>
              <a:xfrm>
                <a:off x="3838424" y="232946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8" name="TextBox 27">
                <a:extLst>
                  <a:ext uri="{FF2B5EF4-FFF2-40B4-BE49-F238E27FC236}">
                    <a16:creationId xmlns:a16="http://schemas.microsoft.com/office/drawing/2014/main" id="{AB1C90AC-ECFD-A436-7245-28203E1D359C}"/>
                  </a:ext>
                </a:extLst>
              </p:cNvPr>
              <p:cNvSpPr txBox="1">
                <a:spLocks noRot="1" noChangeAspect="1" noMove="1" noResize="1" noEditPoints="1" noAdjustHandles="1" noChangeArrowheads="1" noChangeShapeType="1" noTextEdit="1"/>
              </p:cNvSpPr>
              <p:nvPr/>
            </p:nvSpPr>
            <p:spPr>
              <a:xfrm>
                <a:off x="3838424" y="2329462"/>
                <a:ext cx="425116" cy="461665"/>
              </a:xfrm>
              <a:prstGeom prst="rect">
                <a:avLst/>
              </a:prstGeom>
              <a:blipFill>
                <a:blip r:embed="rId19"/>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67625F4-5365-CA3C-4BC8-1397BD1C854C}"/>
                  </a:ext>
                </a:extLst>
              </p:cNvPr>
              <p:cNvSpPr txBox="1"/>
              <p:nvPr/>
            </p:nvSpPr>
            <p:spPr>
              <a:xfrm>
                <a:off x="4442251" y="232946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9" name="TextBox 28">
                <a:extLst>
                  <a:ext uri="{FF2B5EF4-FFF2-40B4-BE49-F238E27FC236}">
                    <a16:creationId xmlns:a16="http://schemas.microsoft.com/office/drawing/2014/main" id="{767625F4-5365-CA3C-4BC8-1397BD1C854C}"/>
                  </a:ext>
                </a:extLst>
              </p:cNvPr>
              <p:cNvSpPr txBox="1">
                <a:spLocks noRot="1" noChangeAspect="1" noMove="1" noResize="1" noEditPoints="1" noAdjustHandles="1" noChangeArrowheads="1" noChangeShapeType="1" noTextEdit="1"/>
              </p:cNvSpPr>
              <p:nvPr/>
            </p:nvSpPr>
            <p:spPr>
              <a:xfrm>
                <a:off x="4442251" y="2329462"/>
                <a:ext cx="425116" cy="461665"/>
              </a:xfrm>
              <a:prstGeom prst="rect">
                <a:avLst/>
              </a:prstGeom>
              <a:blipFill>
                <a:blip r:embed="rId20"/>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2AFD9FF-9F5B-20F7-0FE9-A90886DE3517}"/>
                  </a:ext>
                </a:extLst>
              </p:cNvPr>
              <p:cNvSpPr txBox="1"/>
              <p:nvPr/>
            </p:nvSpPr>
            <p:spPr>
              <a:xfrm>
                <a:off x="5593807" y="1811322"/>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31/3</m:t>
                      </m:r>
                    </m:oMath>
                  </m:oMathPara>
                </a14:m>
                <a:endParaRPr lang="en-IN" sz="2400" dirty="0"/>
              </a:p>
            </p:txBody>
          </p:sp>
        </mc:Choice>
        <mc:Fallback xmlns="">
          <p:sp>
            <p:nvSpPr>
              <p:cNvPr id="30" name="TextBox 29">
                <a:extLst>
                  <a:ext uri="{FF2B5EF4-FFF2-40B4-BE49-F238E27FC236}">
                    <a16:creationId xmlns:a16="http://schemas.microsoft.com/office/drawing/2014/main" id="{E2AFD9FF-9F5B-20F7-0FE9-A90886DE3517}"/>
                  </a:ext>
                </a:extLst>
              </p:cNvPr>
              <p:cNvSpPr txBox="1">
                <a:spLocks noRot="1" noChangeAspect="1" noMove="1" noResize="1" noEditPoints="1" noAdjustHandles="1" noChangeArrowheads="1" noChangeShapeType="1" noTextEdit="1"/>
              </p:cNvSpPr>
              <p:nvPr/>
            </p:nvSpPr>
            <p:spPr>
              <a:xfrm>
                <a:off x="5593807" y="1811322"/>
                <a:ext cx="915635" cy="461665"/>
              </a:xfrm>
              <a:prstGeom prst="rect">
                <a:avLst/>
              </a:prstGeom>
              <a:blipFill>
                <a:blip r:embed="rId21"/>
                <a:stretch>
                  <a:fillRect l="-2000"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C04A934-D267-E92A-7F27-C2F500C77BA5}"/>
                  </a:ext>
                </a:extLst>
              </p:cNvPr>
              <p:cNvSpPr txBox="1"/>
              <p:nvPr/>
            </p:nvSpPr>
            <p:spPr>
              <a:xfrm>
                <a:off x="5593808" y="2329462"/>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smtClean="0">
                          <a:latin typeface="Cambria Math" panose="02040503050406030204" pitchFamily="18" charset="0"/>
                        </a:rPr>
                        <m:t>7</m:t>
                      </m:r>
                      <m:r>
                        <a:rPr lang="en-US" sz="2400" b="0" i="1" smtClean="0">
                          <a:latin typeface="Cambria Math" panose="02040503050406030204" pitchFamily="18" charset="0"/>
                        </a:rPr>
                        <m:t>6/3</m:t>
                      </m:r>
                    </m:oMath>
                  </m:oMathPara>
                </a14:m>
                <a:endParaRPr lang="en-IN" sz="2400" dirty="0"/>
              </a:p>
            </p:txBody>
          </p:sp>
        </mc:Choice>
        <mc:Fallback xmlns="">
          <p:sp>
            <p:nvSpPr>
              <p:cNvPr id="31" name="TextBox 30">
                <a:extLst>
                  <a:ext uri="{FF2B5EF4-FFF2-40B4-BE49-F238E27FC236}">
                    <a16:creationId xmlns:a16="http://schemas.microsoft.com/office/drawing/2014/main" id="{1C04A934-D267-E92A-7F27-C2F500C77BA5}"/>
                  </a:ext>
                </a:extLst>
              </p:cNvPr>
              <p:cNvSpPr txBox="1">
                <a:spLocks noRot="1" noChangeAspect="1" noMove="1" noResize="1" noEditPoints="1" noAdjustHandles="1" noChangeArrowheads="1" noChangeShapeType="1" noTextEdit="1"/>
              </p:cNvSpPr>
              <p:nvPr/>
            </p:nvSpPr>
            <p:spPr>
              <a:xfrm>
                <a:off x="5593808" y="2329462"/>
                <a:ext cx="915635" cy="461665"/>
              </a:xfrm>
              <a:prstGeom prst="rect">
                <a:avLst/>
              </a:prstGeom>
              <a:blipFill>
                <a:blip r:embed="rId22"/>
                <a:stretch>
                  <a:fillRect l="-2000"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48F48AB-F8A5-B46D-E4E7-A1B0CA7609A1}"/>
                  </a:ext>
                </a:extLst>
              </p:cNvPr>
              <p:cNvSpPr txBox="1"/>
              <p:nvPr/>
            </p:nvSpPr>
            <p:spPr>
              <a:xfrm>
                <a:off x="5035349" y="1178078"/>
                <a:ext cx="547778"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3</m:t>
                          </m:r>
                        </m:sub>
                      </m:sSub>
                    </m:oMath>
                  </m:oMathPara>
                </a14:m>
                <a:endParaRPr lang="en-IN" sz="2400" dirty="0"/>
              </a:p>
            </p:txBody>
          </p:sp>
        </mc:Choice>
        <mc:Fallback xmlns="">
          <p:sp>
            <p:nvSpPr>
              <p:cNvPr id="11" name="TextBox 10">
                <a:extLst>
                  <a:ext uri="{FF2B5EF4-FFF2-40B4-BE49-F238E27FC236}">
                    <a16:creationId xmlns:a16="http://schemas.microsoft.com/office/drawing/2014/main" id="{848F48AB-F8A5-B46D-E4E7-A1B0CA7609A1}"/>
                  </a:ext>
                </a:extLst>
              </p:cNvPr>
              <p:cNvSpPr txBox="1">
                <a:spLocks noRot="1" noChangeAspect="1" noMove="1" noResize="1" noEditPoints="1" noAdjustHandles="1" noChangeArrowheads="1" noChangeShapeType="1" noTextEdit="1"/>
              </p:cNvSpPr>
              <p:nvPr/>
            </p:nvSpPr>
            <p:spPr>
              <a:xfrm>
                <a:off x="5035349" y="1178078"/>
                <a:ext cx="547778" cy="461665"/>
              </a:xfrm>
              <a:prstGeom prst="rect">
                <a:avLst/>
              </a:prstGeom>
              <a:blipFill>
                <a:blip r:embed="rId23"/>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34F703A-7949-D3F3-6099-496F160977DF}"/>
                  </a:ext>
                </a:extLst>
              </p:cNvPr>
              <p:cNvSpPr txBox="1"/>
              <p:nvPr/>
            </p:nvSpPr>
            <p:spPr>
              <a:xfrm>
                <a:off x="4936380" y="1811322"/>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1/3</m:t>
                      </m:r>
                    </m:oMath>
                  </m:oMathPara>
                </a14:m>
                <a:endParaRPr lang="en-IN" sz="2400" dirty="0"/>
              </a:p>
            </p:txBody>
          </p:sp>
        </mc:Choice>
        <mc:Fallback xmlns="">
          <p:sp>
            <p:nvSpPr>
              <p:cNvPr id="13" name="TextBox 12">
                <a:extLst>
                  <a:ext uri="{FF2B5EF4-FFF2-40B4-BE49-F238E27FC236}">
                    <a16:creationId xmlns:a16="http://schemas.microsoft.com/office/drawing/2014/main" id="{534F703A-7949-D3F3-6099-496F160977DF}"/>
                  </a:ext>
                </a:extLst>
              </p:cNvPr>
              <p:cNvSpPr txBox="1">
                <a:spLocks noRot="1" noChangeAspect="1" noMove="1" noResize="1" noEditPoints="1" noAdjustHandles="1" noChangeArrowheads="1" noChangeShapeType="1" noTextEdit="1"/>
              </p:cNvSpPr>
              <p:nvPr/>
            </p:nvSpPr>
            <p:spPr>
              <a:xfrm>
                <a:off x="4936380" y="1811322"/>
                <a:ext cx="745717" cy="461665"/>
              </a:xfrm>
              <a:prstGeom prst="rect">
                <a:avLst/>
              </a:prstGeom>
              <a:blipFill>
                <a:blip r:embed="rId24"/>
                <a:stretch>
                  <a:fillRect l="-163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65D3C4C-BC85-AB58-0451-EA05798A1F6D}"/>
                  </a:ext>
                </a:extLst>
              </p:cNvPr>
              <p:cNvSpPr txBox="1"/>
              <p:nvPr/>
            </p:nvSpPr>
            <p:spPr>
              <a:xfrm>
                <a:off x="4936380" y="2329462"/>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4/3</m:t>
                      </m:r>
                    </m:oMath>
                  </m:oMathPara>
                </a14:m>
                <a:endParaRPr lang="en-IN" sz="2400" dirty="0"/>
              </a:p>
            </p:txBody>
          </p:sp>
        </mc:Choice>
        <mc:Fallback xmlns="">
          <p:sp>
            <p:nvSpPr>
              <p:cNvPr id="36" name="TextBox 35">
                <a:extLst>
                  <a:ext uri="{FF2B5EF4-FFF2-40B4-BE49-F238E27FC236}">
                    <a16:creationId xmlns:a16="http://schemas.microsoft.com/office/drawing/2014/main" id="{865D3C4C-BC85-AB58-0451-EA05798A1F6D}"/>
                  </a:ext>
                </a:extLst>
              </p:cNvPr>
              <p:cNvSpPr txBox="1">
                <a:spLocks noRot="1" noChangeAspect="1" noMove="1" noResize="1" noEditPoints="1" noAdjustHandles="1" noChangeArrowheads="1" noChangeShapeType="1" noTextEdit="1"/>
              </p:cNvSpPr>
              <p:nvPr/>
            </p:nvSpPr>
            <p:spPr>
              <a:xfrm>
                <a:off x="4936380" y="2329462"/>
                <a:ext cx="745717" cy="461665"/>
              </a:xfrm>
              <a:prstGeom prst="rect">
                <a:avLst/>
              </a:prstGeom>
              <a:blipFill>
                <a:blip r:embed="rId25"/>
                <a:stretch>
                  <a:fillRect l="-163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2E3005E-EB97-FE40-9ACE-0C6D7A7E7179}"/>
                  </a:ext>
                </a:extLst>
              </p:cNvPr>
              <p:cNvSpPr txBox="1"/>
              <p:nvPr/>
            </p:nvSpPr>
            <p:spPr>
              <a:xfrm>
                <a:off x="875036" y="2819576"/>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43" name="TextBox 42">
                <a:extLst>
                  <a:ext uri="{FF2B5EF4-FFF2-40B4-BE49-F238E27FC236}">
                    <a16:creationId xmlns:a16="http://schemas.microsoft.com/office/drawing/2014/main" id="{22E3005E-EB97-FE40-9ACE-0C6D7A7E7179}"/>
                  </a:ext>
                </a:extLst>
              </p:cNvPr>
              <p:cNvSpPr txBox="1">
                <a:spLocks noRot="1" noChangeAspect="1" noMove="1" noResize="1" noEditPoints="1" noAdjustHandles="1" noChangeArrowheads="1" noChangeShapeType="1" noTextEdit="1"/>
              </p:cNvSpPr>
              <p:nvPr/>
            </p:nvSpPr>
            <p:spPr>
              <a:xfrm>
                <a:off x="875036" y="2819576"/>
                <a:ext cx="558293" cy="461665"/>
              </a:xfrm>
              <a:prstGeom prst="rect">
                <a:avLst/>
              </a:prstGeom>
              <a:blipFill>
                <a:blip r:embed="rId26"/>
                <a:stretch>
                  <a:fillRect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5CC436F-32F4-498C-4C47-3510AAEB542D}"/>
                  </a:ext>
                </a:extLst>
              </p:cNvPr>
              <p:cNvSpPr txBox="1"/>
              <p:nvPr/>
            </p:nvSpPr>
            <p:spPr>
              <a:xfrm>
                <a:off x="158212" y="2819576"/>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44" name="TextBox 43">
                <a:extLst>
                  <a:ext uri="{FF2B5EF4-FFF2-40B4-BE49-F238E27FC236}">
                    <a16:creationId xmlns:a16="http://schemas.microsoft.com/office/drawing/2014/main" id="{25CC436F-32F4-498C-4C47-3510AAEB542D}"/>
                  </a:ext>
                </a:extLst>
              </p:cNvPr>
              <p:cNvSpPr txBox="1">
                <a:spLocks noRot="1" noChangeAspect="1" noMove="1" noResize="1" noEditPoints="1" noAdjustHandles="1" noChangeArrowheads="1" noChangeShapeType="1" noTextEdit="1"/>
              </p:cNvSpPr>
              <p:nvPr/>
            </p:nvSpPr>
            <p:spPr>
              <a:xfrm>
                <a:off x="158212" y="2819576"/>
                <a:ext cx="654345" cy="461665"/>
              </a:xfrm>
              <a:prstGeom prst="rect">
                <a:avLst/>
              </a:prstGeom>
              <a:blipFill>
                <a:blip r:embed="rId2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F5C0DD2-3975-3260-E364-19C4569C921C}"/>
                  </a:ext>
                </a:extLst>
              </p:cNvPr>
              <p:cNvSpPr txBox="1"/>
              <p:nvPr/>
            </p:nvSpPr>
            <p:spPr>
              <a:xfrm>
                <a:off x="1471739" y="2819576"/>
                <a:ext cx="97494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−4/3</m:t>
                      </m:r>
                    </m:oMath>
                  </m:oMathPara>
                </a14:m>
                <a:endParaRPr lang="en-IN" sz="2400" dirty="0"/>
              </a:p>
            </p:txBody>
          </p:sp>
        </mc:Choice>
        <mc:Fallback xmlns="">
          <p:sp>
            <p:nvSpPr>
              <p:cNvPr id="45" name="TextBox 44">
                <a:extLst>
                  <a:ext uri="{FF2B5EF4-FFF2-40B4-BE49-F238E27FC236}">
                    <a16:creationId xmlns:a16="http://schemas.microsoft.com/office/drawing/2014/main" id="{9F5C0DD2-3975-3260-E364-19C4569C921C}"/>
                  </a:ext>
                </a:extLst>
              </p:cNvPr>
              <p:cNvSpPr txBox="1">
                <a:spLocks noRot="1" noChangeAspect="1" noMove="1" noResize="1" noEditPoints="1" noAdjustHandles="1" noChangeArrowheads="1" noChangeShapeType="1" noTextEdit="1"/>
              </p:cNvSpPr>
              <p:nvPr/>
            </p:nvSpPr>
            <p:spPr>
              <a:xfrm>
                <a:off x="1471739" y="2819576"/>
                <a:ext cx="974947" cy="461665"/>
              </a:xfrm>
              <a:prstGeom prst="rect">
                <a:avLst/>
              </a:prstGeom>
              <a:blipFill>
                <a:blip r:embed="rId28"/>
                <a:stretch>
                  <a:fillRect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129F2CF-9BAB-C03F-FB9A-34B668F2188B}"/>
                  </a:ext>
                </a:extLst>
              </p:cNvPr>
              <p:cNvSpPr txBox="1"/>
              <p:nvPr/>
            </p:nvSpPr>
            <p:spPr>
              <a:xfrm>
                <a:off x="2505720" y="281957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46" name="TextBox 45">
                <a:extLst>
                  <a:ext uri="{FF2B5EF4-FFF2-40B4-BE49-F238E27FC236}">
                    <a16:creationId xmlns:a16="http://schemas.microsoft.com/office/drawing/2014/main" id="{A129F2CF-9BAB-C03F-FB9A-34B668F2188B}"/>
                  </a:ext>
                </a:extLst>
              </p:cNvPr>
              <p:cNvSpPr txBox="1">
                <a:spLocks noRot="1" noChangeAspect="1" noMove="1" noResize="1" noEditPoints="1" noAdjustHandles="1" noChangeArrowheads="1" noChangeShapeType="1" noTextEdit="1"/>
              </p:cNvSpPr>
              <p:nvPr/>
            </p:nvSpPr>
            <p:spPr>
              <a:xfrm>
                <a:off x="2505720" y="2819576"/>
                <a:ext cx="425116" cy="461665"/>
              </a:xfrm>
              <a:prstGeom prst="rect">
                <a:avLst/>
              </a:prstGeom>
              <a:blipFill>
                <a:blip r:embed="rId2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75639B2-3885-0D55-32C9-E8224BE294E0}"/>
                  </a:ext>
                </a:extLst>
              </p:cNvPr>
              <p:cNvSpPr txBox="1"/>
              <p:nvPr/>
            </p:nvSpPr>
            <p:spPr>
              <a:xfrm>
                <a:off x="3838424" y="281957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47" name="TextBox 46">
                <a:extLst>
                  <a:ext uri="{FF2B5EF4-FFF2-40B4-BE49-F238E27FC236}">
                    <a16:creationId xmlns:a16="http://schemas.microsoft.com/office/drawing/2014/main" id="{A75639B2-3885-0D55-32C9-E8224BE294E0}"/>
                  </a:ext>
                </a:extLst>
              </p:cNvPr>
              <p:cNvSpPr txBox="1">
                <a:spLocks noRot="1" noChangeAspect="1" noMove="1" noResize="1" noEditPoints="1" noAdjustHandles="1" noChangeArrowheads="1" noChangeShapeType="1" noTextEdit="1"/>
              </p:cNvSpPr>
              <p:nvPr/>
            </p:nvSpPr>
            <p:spPr>
              <a:xfrm>
                <a:off x="3838424" y="2819576"/>
                <a:ext cx="425116" cy="461665"/>
              </a:xfrm>
              <a:prstGeom prst="rect">
                <a:avLst/>
              </a:prstGeom>
              <a:blipFill>
                <a:blip r:embed="rId30"/>
                <a:stretch>
                  <a:fillRect l="-2899"/>
                </a:stretch>
              </a:blipFill>
            </p:spPr>
            <p:txBody>
              <a:bodyPr/>
              <a:lstStyle/>
              <a:p>
                <a:r>
                  <a:rPr lang="en-IN">
                    <a:noFill/>
                  </a:rPr>
                  <a:t> </a:t>
                </a:r>
              </a:p>
            </p:txBody>
          </p:sp>
        </mc:Fallback>
      </mc:AlternateContent>
      <p:sp>
        <p:nvSpPr>
          <p:cNvPr id="48" name="TextBox 47">
            <a:extLst>
              <a:ext uri="{FF2B5EF4-FFF2-40B4-BE49-F238E27FC236}">
                <a16:creationId xmlns:a16="http://schemas.microsoft.com/office/drawing/2014/main" id="{9329C1B9-F127-4457-EF36-A297B4EE8620}"/>
              </a:ext>
            </a:extLst>
          </p:cNvPr>
          <p:cNvSpPr txBox="1"/>
          <p:nvPr/>
        </p:nvSpPr>
        <p:spPr>
          <a:xfrm>
            <a:off x="4486333" y="2819576"/>
            <a:ext cx="336952" cy="461665"/>
          </a:xfrm>
          <a:prstGeom prst="rect">
            <a:avLst/>
          </a:prstGeom>
          <a:noFill/>
        </p:spPr>
        <p:txBody>
          <a:bodyPr wrap="none" rtlCol="0">
            <a:spAutoFit/>
          </a:bodyPr>
          <a:lstStyle/>
          <a:p>
            <a:pPr algn="ctr"/>
            <a:r>
              <a:rPr lang="en-US" sz="2400" dirty="0"/>
              <a:t>0</a:t>
            </a:r>
            <a:endParaRPr lang="en-IN" sz="2400"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2024E24-49F3-F37B-0390-1274DEE45C7C}"/>
                  </a:ext>
                </a:extLst>
              </p:cNvPr>
              <p:cNvSpPr txBox="1"/>
              <p:nvPr/>
            </p:nvSpPr>
            <p:spPr>
              <a:xfrm>
                <a:off x="5593808" y="2819576"/>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10/3</m:t>
                      </m:r>
                    </m:oMath>
                  </m:oMathPara>
                </a14:m>
                <a:endParaRPr lang="en-IN" sz="2400" dirty="0"/>
              </a:p>
            </p:txBody>
          </p:sp>
        </mc:Choice>
        <mc:Fallback xmlns="">
          <p:sp>
            <p:nvSpPr>
              <p:cNvPr id="49" name="TextBox 48">
                <a:extLst>
                  <a:ext uri="{FF2B5EF4-FFF2-40B4-BE49-F238E27FC236}">
                    <a16:creationId xmlns:a16="http://schemas.microsoft.com/office/drawing/2014/main" id="{62024E24-49F3-F37B-0390-1274DEE45C7C}"/>
                  </a:ext>
                </a:extLst>
              </p:cNvPr>
              <p:cNvSpPr txBox="1">
                <a:spLocks noRot="1" noChangeAspect="1" noMove="1" noResize="1" noEditPoints="1" noAdjustHandles="1" noChangeArrowheads="1" noChangeShapeType="1" noTextEdit="1"/>
              </p:cNvSpPr>
              <p:nvPr/>
            </p:nvSpPr>
            <p:spPr>
              <a:xfrm>
                <a:off x="5593808" y="2819576"/>
                <a:ext cx="915635" cy="461665"/>
              </a:xfrm>
              <a:prstGeom prst="rect">
                <a:avLst/>
              </a:prstGeom>
              <a:blipFill>
                <a:blip r:embed="rId31"/>
                <a:stretch>
                  <a:fillRect l="-2000"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1DA72E2-5292-AF64-3A01-0CD6BC49739B}"/>
                  </a:ext>
                </a:extLst>
              </p:cNvPr>
              <p:cNvSpPr txBox="1"/>
              <p:nvPr/>
            </p:nvSpPr>
            <p:spPr>
              <a:xfrm>
                <a:off x="4936380" y="2819576"/>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1/3</m:t>
                      </m:r>
                    </m:oMath>
                  </m:oMathPara>
                </a14:m>
                <a:endParaRPr lang="en-IN" sz="2400" dirty="0"/>
              </a:p>
            </p:txBody>
          </p:sp>
        </mc:Choice>
        <mc:Fallback xmlns="">
          <p:sp>
            <p:nvSpPr>
              <p:cNvPr id="50" name="TextBox 49">
                <a:extLst>
                  <a:ext uri="{FF2B5EF4-FFF2-40B4-BE49-F238E27FC236}">
                    <a16:creationId xmlns:a16="http://schemas.microsoft.com/office/drawing/2014/main" id="{B1DA72E2-5292-AF64-3A01-0CD6BC49739B}"/>
                  </a:ext>
                </a:extLst>
              </p:cNvPr>
              <p:cNvSpPr txBox="1">
                <a:spLocks noRot="1" noChangeAspect="1" noMove="1" noResize="1" noEditPoints="1" noAdjustHandles="1" noChangeArrowheads="1" noChangeShapeType="1" noTextEdit="1"/>
              </p:cNvSpPr>
              <p:nvPr/>
            </p:nvSpPr>
            <p:spPr>
              <a:xfrm>
                <a:off x="4936380" y="2819576"/>
                <a:ext cx="745717" cy="461665"/>
              </a:xfrm>
              <a:prstGeom prst="rect">
                <a:avLst/>
              </a:prstGeom>
              <a:blipFill>
                <a:blip r:embed="rId32"/>
                <a:stretch>
                  <a:fillRect l="-1639"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768B429-194C-8048-7030-62798F9D5B5C}"/>
                  </a:ext>
                </a:extLst>
              </p:cNvPr>
              <p:cNvSpPr txBox="1"/>
              <p:nvPr/>
            </p:nvSpPr>
            <p:spPr>
              <a:xfrm>
                <a:off x="1746654" y="659879"/>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53" name="TextBox 52">
                <a:extLst>
                  <a:ext uri="{FF2B5EF4-FFF2-40B4-BE49-F238E27FC236}">
                    <a16:creationId xmlns:a16="http://schemas.microsoft.com/office/drawing/2014/main" id="{E768B429-194C-8048-7030-62798F9D5B5C}"/>
                  </a:ext>
                </a:extLst>
              </p:cNvPr>
              <p:cNvSpPr txBox="1">
                <a:spLocks noRot="1" noChangeAspect="1" noMove="1" noResize="1" noEditPoints="1" noAdjustHandles="1" noChangeArrowheads="1" noChangeShapeType="1" noTextEdit="1"/>
              </p:cNvSpPr>
              <p:nvPr/>
            </p:nvSpPr>
            <p:spPr>
              <a:xfrm>
                <a:off x="1746654" y="659879"/>
                <a:ext cx="425116" cy="461665"/>
              </a:xfrm>
              <a:prstGeom prst="rect">
                <a:avLst/>
              </a:prstGeom>
              <a:blipFill>
                <a:blip r:embed="rId33"/>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442F634-7E0E-CDC9-60EC-C40D70CBA78A}"/>
                  </a:ext>
                </a:extLst>
              </p:cNvPr>
              <p:cNvSpPr txBox="1"/>
              <p:nvPr/>
            </p:nvSpPr>
            <p:spPr>
              <a:xfrm>
                <a:off x="2332738" y="659879"/>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54" name="TextBox 53">
                <a:extLst>
                  <a:ext uri="{FF2B5EF4-FFF2-40B4-BE49-F238E27FC236}">
                    <a16:creationId xmlns:a16="http://schemas.microsoft.com/office/drawing/2014/main" id="{B442F634-7E0E-CDC9-60EC-C40D70CBA78A}"/>
                  </a:ext>
                </a:extLst>
              </p:cNvPr>
              <p:cNvSpPr txBox="1">
                <a:spLocks noRot="1" noChangeAspect="1" noMove="1" noResize="1" noEditPoints="1" noAdjustHandles="1" noChangeArrowheads="1" noChangeShapeType="1" noTextEdit="1"/>
              </p:cNvSpPr>
              <p:nvPr/>
            </p:nvSpPr>
            <p:spPr>
              <a:xfrm>
                <a:off x="2332738" y="659879"/>
                <a:ext cx="654345" cy="461665"/>
              </a:xfrm>
              <a:prstGeom prst="rect">
                <a:avLst/>
              </a:prstGeom>
              <a:blipFill>
                <a:blip r:embed="rId3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7F386D5-798A-D502-5CFB-73FE9BE4117F}"/>
                  </a:ext>
                </a:extLst>
              </p:cNvPr>
              <p:cNvSpPr txBox="1"/>
              <p:nvPr/>
            </p:nvSpPr>
            <p:spPr>
              <a:xfrm>
                <a:off x="3828696" y="659879"/>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5" name="TextBox 54">
                <a:extLst>
                  <a:ext uri="{FF2B5EF4-FFF2-40B4-BE49-F238E27FC236}">
                    <a16:creationId xmlns:a16="http://schemas.microsoft.com/office/drawing/2014/main" id="{87F386D5-798A-D502-5CFB-73FE9BE4117F}"/>
                  </a:ext>
                </a:extLst>
              </p:cNvPr>
              <p:cNvSpPr txBox="1">
                <a:spLocks noRot="1" noChangeAspect="1" noMove="1" noResize="1" noEditPoints="1" noAdjustHandles="1" noChangeArrowheads="1" noChangeShapeType="1" noTextEdit="1"/>
              </p:cNvSpPr>
              <p:nvPr/>
            </p:nvSpPr>
            <p:spPr>
              <a:xfrm>
                <a:off x="3828696" y="659879"/>
                <a:ext cx="425116" cy="461665"/>
              </a:xfrm>
              <a:prstGeom prst="rect">
                <a:avLst/>
              </a:prstGeom>
              <a:blipFill>
                <a:blip r:embed="rId3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C676D80-8C87-AE87-794A-0A1A4D4A741C}"/>
                  </a:ext>
                </a:extLst>
              </p:cNvPr>
              <p:cNvSpPr txBox="1"/>
              <p:nvPr/>
            </p:nvSpPr>
            <p:spPr>
              <a:xfrm>
                <a:off x="4432522" y="659879"/>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6" name="TextBox 55">
                <a:extLst>
                  <a:ext uri="{FF2B5EF4-FFF2-40B4-BE49-F238E27FC236}">
                    <a16:creationId xmlns:a16="http://schemas.microsoft.com/office/drawing/2014/main" id="{4C676D80-8C87-AE87-794A-0A1A4D4A741C}"/>
                  </a:ext>
                </a:extLst>
              </p:cNvPr>
              <p:cNvSpPr txBox="1">
                <a:spLocks noRot="1" noChangeAspect="1" noMove="1" noResize="1" noEditPoints="1" noAdjustHandles="1" noChangeArrowheads="1" noChangeShapeType="1" noTextEdit="1"/>
              </p:cNvSpPr>
              <p:nvPr/>
            </p:nvSpPr>
            <p:spPr>
              <a:xfrm>
                <a:off x="4432522" y="659879"/>
                <a:ext cx="425116" cy="461665"/>
              </a:xfrm>
              <a:prstGeom prst="rect">
                <a:avLst/>
              </a:prstGeom>
              <a:blipFill>
                <a:blip r:embed="rId3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D352E29-DACD-9313-A6C5-DFF2C9ADE80D}"/>
                  </a:ext>
                </a:extLst>
              </p:cNvPr>
              <p:cNvSpPr txBox="1"/>
              <p:nvPr/>
            </p:nvSpPr>
            <p:spPr>
              <a:xfrm>
                <a:off x="5086952" y="659879"/>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8" name="TextBox 57">
                <a:extLst>
                  <a:ext uri="{FF2B5EF4-FFF2-40B4-BE49-F238E27FC236}">
                    <a16:creationId xmlns:a16="http://schemas.microsoft.com/office/drawing/2014/main" id="{DD352E29-DACD-9313-A6C5-DFF2C9ADE80D}"/>
                  </a:ext>
                </a:extLst>
              </p:cNvPr>
              <p:cNvSpPr txBox="1">
                <a:spLocks noRot="1" noChangeAspect="1" noMove="1" noResize="1" noEditPoints="1" noAdjustHandles="1" noChangeArrowheads="1" noChangeShapeType="1" noTextEdit="1"/>
              </p:cNvSpPr>
              <p:nvPr/>
            </p:nvSpPr>
            <p:spPr>
              <a:xfrm>
                <a:off x="5086952" y="659879"/>
                <a:ext cx="425116" cy="461665"/>
              </a:xfrm>
              <a:prstGeom prst="rect">
                <a:avLst/>
              </a:prstGeom>
              <a:blipFill>
                <a:blip r:embed="rId37"/>
                <a:stretch>
                  <a:fillRect l="-2857"/>
                </a:stretch>
              </a:blipFill>
            </p:spPr>
            <p:txBody>
              <a:bodyPr/>
              <a:lstStyle/>
              <a:p>
                <a:r>
                  <a:rPr lang="en-IN">
                    <a:noFill/>
                  </a:rPr>
                  <a:t> </a:t>
                </a:r>
              </a:p>
            </p:txBody>
          </p:sp>
        </mc:Fallback>
      </mc:AlternateContent>
      <p:cxnSp>
        <p:nvCxnSpPr>
          <p:cNvPr id="59" name="Straight Connector 58">
            <a:extLst>
              <a:ext uri="{FF2B5EF4-FFF2-40B4-BE49-F238E27FC236}">
                <a16:creationId xmlns:a16="http://schemas.microsoft.com/office/drawing/2014/main" id="{E293FEE0-1EC9-9C96-7FE1-2E4EA4FCE5A2}"/>
              </a:ext>
            </a:extLst>
          </p:cNvPr>
          <p:cNvCxnSpPr>
            <a:cxnSpLocks/>
          </p:cNvCxnSpPr>
          <p:nvPr/>
        </p:nvCxnSpPr>
        <p:spPr>
          <a:xfrm>
            <a:off x="161604" y="3345969"/>
            <a:ext cx="7818081"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902A874-1F56-01D8-6ADD-90AE582DCCE6}"/>
                  </a:ext>
                </a:extLst>
              </p:cNvPr>
              <p:cNvSpPr txBox="1"/>
              <p:nvPr/>
            </p:nvSpPr>
            <p:spPr>
              <a:xfrm>
                <a:off x="880294" y="3436557"/>
                <a:ext cx="550087"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𝒁</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60" name="TextBox 59">
                <a:extLst>
                  <a:ext uri="{FF2B5EF4-FFF2-40B4-BE49-F238E27FC236}">
                    <a16:creationId xmlns:a16="http://schemas.microsoft.com/office/drawing/2014/main" id="{6902A874-1F56-01D8-6ADD-90AE582DCCE6}"/>
                  </a:ext>
                </a:extLst>
              </p:cNvPr>
              <p:cNvSpPr txBox="1">
                <a:spLocks noRot="1" noChangeAspect="1" noMove="1" noResize="1" noEditPoints="1" noAdjustHandles="1" noChangeArrowheads="1" noChangeShapeType="1" noTextEdit="1"/>
              </p:cNvSpPr>
              <p:nvPr/>
            </p:nvSpPr>
            <p:spPr>
              <a:xfrm>
                <a:off x="880294" y="3436557"/>
                <a:ext cx="550087" cy="496674"/>
              </a:xfrm>
              <a:prstGeom prst="rect">
                <a:avLst/>
              </a:prstGeom>
              <a:blipFill>
                <a:blip r:embed="rId38"/>
                <a:stretch>
                  <a:fillRect l="-2198"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65A193A-5AF6-5800-7DF1-CE049F56C788}"/>
                  </a:ext>
                </a:extLst>
              </p:cNvPr>
              <p:cNvSpPr txBox="1"/>
              <p:nvPr/>
            </p:nvSpPr>
            <p:spPr>
              <a:xfrm>
                <a:off x="1756382" y="345406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m:t>
                      </m:r>
                    </m:oMath>
                  </m:oMathPara>
                </a14:m>
                <a:endParaRPr lang="en-IN" sz="2400" dirty="0"/>
              </a:p>
            </p:txBody>
          </p:sp>
        </mc:Choice>
        <mc:Fallback xmlns="">
          <p:sp>
            <p:nvSpPr>
              <p:cNvPr id="61" name="TextBox 60">
                <a:extLst>
                  <a:ext uri="{FF2B5EF4-FFF2-40B4-BE49-F238E27FC236}">
                    <a16:creationId xmlns:a16="http://schemas.microsoft.com/office/drawing/2014/main" id="{165A193A-5AF6-5800-7DF1-CE049F56C788}"/>
                  </a:ext>
                </a:extLst>
              </p:cNvPr>
              <p:cNvSpPr txBox="1">
                <a:spLocks noRot="1" noChangeAspect="1" noMove="1" noResize="1" noEditPoints="1" noAdjustHandles="1" noChangeArrowheads="1" noChangeShapeType="1" noTextEdit="1"/>
              </p:cNvSpPr>
              <p:nvPr/>
            </p:nvSpPr>
            <p:spPr>
              <a:xfrm>
                <a:off x="1756382" y="3454062"/>
                <a:ext cx="425116" cy="461665"/>
              </a:xfrm>
              <a:prstGeom prst="rect">
                <a:avLst/>
              </a:prstGeom>
              <a:blipFill>
                <a:blip r:embed="rId3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CB28B23-05E4-0CAE-2BFD-5DCDA9383491}"/>
                  </a:ext>
                </a:extLst>
              </p:cNvPr>
              <p:cNvSpPr txBox="1"/>
              <p:nvPr/>
            </p:nvSpPr>
            <p:spPr>
              <a:xfrm>
                <a:off x="2391106" y="3454062"/>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−3</m:t>
                      </m:r>
                    </m:oMath>
                  </m:oMathPara>
                </a14:m>
                <a:endParaRPr lang="en-IN" sz="2400" dirty="0"/>
              </a:p>
            </p:txBody>
          </p:sp>
        </mc:Choice>
        <mc:Fallback xmlns="">
          <p:sp>
            <p:nvSpPr>
              <p:cNvPr id="62" name="TextBox 61">
                <a:extLst>
                  <a:ext uri="{FF2B5EF4-FFF2-40B4-BE49-F238E27FC236}">
                    <a16:creationId xmlns:a16="http://schemas.microsoft.com/office/drawing/2014/main" id="{6CB28B23-05E4-0CAE-2BFD-5DCDA9383491}"/>
                  </a:ext>
                </a:extLst>
              </p:cNvPr>
              <p:cNvSpPr txBox="1">
                <a:spLocks noRot="1" noChangeAspect="1" noMove="1" noResize="1" noEditPoints="1" noAdjustHandles="1" noChangeArrowheads="1" noChangeShapeType="1" noTextEdit="1"/>
              </p:cNvSpPr>
              <p:nvPr/>
            </p:nvSpPr>
            <p:spPr>
              <a:xfrm>
                <a:off x="2391106" y="3454062"/>
                <a:ext cx="654345" cy="461665"/>
              </a:xfrm>
              <a:prstGeom prst="rect">
                <a:avLst/>
              </a:prstGeom>
              <a:blipFill>
                <a:blip r:embed="rId4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1D75FC6-23D6-A46C-210E-E56A28AC1F23}"/>
                  </a:ext>
                </a:extLst>
              </p:cNvPr>
              <p:cNvSpPr txBox="1"/>
              <p:nvPr/>
            </p:nvSpPr>
            <p:spPr>
              <a:xfrm>
                <a:off x="3838424" y="345406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63" name="TextBox 62">
                <a:extLst>
                  <a:ext uri="{FF2B5EF4-FFF2-40B4-BE49-F238E27FC236}">
                    <a16:creationId xmlns:a16="http://schemas.microsoft.com/office/drawing/2014/main" id="{11D75FC6-23D6-A46C-210E-E56A28AC1F23}"/>
                  </a:ext>
                </a:extLst>
              </p:cNvPr>
              <p:cNvSpPr txBox="1">
                <a:spLocks noRot="1" noChangeAspect="1" noMove="1" noResize="1" noEditPoints="1" noAdjustHandles="1" noChangeArrowheads="1" noChangeShapeType="1" noTextEdit="1"/>
              </p:cNvSpPr>
              <p:nvPr/>
            </p:nvSpPr>
            <p:spPr>
              <a:xfrm>
                <a:off x="3838424" y="3454062"/>
                <a:ext cx="425116" cy="461665"/>
              </a:xfrm>
              <a:prstGeom prst="rect">
                <a:avLst/>
              </a:prstGeom>
              <a:blipFill>
                <a:blip r:embed="rId41"/>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ED48EFA-F70F-03DA-F12A-64D542749A6D}"/>
                  </a:ext>
                </a:extLst>
              </p:cNvPr>
              <p:cNvSpPr txBox="1"/>
              <p:nvPr/>
            </p:nvSpPr>
            <p:spPr>
              <a:xfrm>
                <a:off x="4486333" y="345406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64" name="TextBox 63">
                <a:extLst>
                  <a:ext uri="{FF2B5EF4-FFF2-40B4-BE49-F238E27FC236}">
                    <a16:creationId xmlns:a16="http://schemas.microsoft.com/office/drawing/2014/main" id="{AED48EFA-F70F-03DA-F12A-64D542749A6D}"/>
                  </a:ext>
                </a:extLst>
              </p:cNvPr>
              <p:cNvSpPr txBox="1">
                <a:spLocks noRot="1" noChangeAspect="1" noMove="1" noResize="1" noEditPoints="1" noAdjustHandles="1" noChangeArrowheads="1" noChangeShapeType="1" noTextEdit="1"/>
              </p:cNvSpPr>
              <p:nvPr/>
            </p:nvSpPr>
            <p:spPr>
              <a:xfrm>
                <a:off x="4486333" y="3454062"/>
                <a:ext cx="425116" cy="461665"/>
              </a:xfrm>
              <a:prstGeom prst="rect">
                <a:avLst/>
              </a:prstGeom>
              <a:blipFill>
                <a:blip r:embed="rId42"/>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B19F9EE-6989-3F72-F59E-2B0F42CBEDCD}"/>
                  </a:ext>
                </a:extLst>
              </p:cNvPr>
              <p:cNvSpPr txBox="1"/>
              <p:nvPr/>
            </p:nvSpPr>
            <p:spPr>
              <a:xfrm>
                <a:off x="5617852" y="3454062"/>
                <a:ext cx="85311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1" i="1" smtClean="0">
                          <a:solidFill>
                            <a:srgbClr val="C00000"/>
                          </a:solidFill>
                          <a:effectLst/>
                          <a:latin typeface="Cambria Math" panose="02040503050406030204" pitchFamily="18" charset="0"/>
                        </a:rPr>
                        <m:t>−</m:t>
                      </m:r>
                      <m:r>
                        <a:rPr lang="en-US" sz="2400" b="1" i="1" smtClean="0">
                          <a:solidFill>
                            <a:srgbClr val="C00000"/>
                          </a:solidFill>
                          <a:effectLst/>
                          <a:latin typeface="Cambria Math" panose="02040503050406030204" pitchFamily="18" charset="0"/>
                        </a:rPr>
                        <m:t>𝟏𝟎</m:t>
                      </m:r>
                    </m:oMath>
                  </m:oMathPara>
                </a14:m>
                <a:endParaRPr lang="en-IN" sz="2400" b="1" dirty="0">
                  <a:solidFill>
                    <a:srgbClr val="C00000"/>
                  </a:solidFill>
                  <a:effectLst/>
                </a:endParaRPr>
              </a:p>
            </p:txBody>
          </p:sp>
        </mc:Choice>
        <mc:Fallback xmlns="">
          <p:sp>
            <p:nvSpPr>
              <p:cNvPr id="65" name="TextBox 64">
                <a:extLst>
                  <a:ext uri="{FF2B5EF4-FFF2-40B4-BE49-F238E27FC236}">
                    <a16:creationId xmlns:a16="http://schemas.microsoft.com/office/drawing/2014/main" id="{CB19F9EE-6989-3F72-F59E-2B0F42CBEDCD}"/>
                  </a:ext>
                </a:extLst>
              </p:cNvPr>
              <p:cNvSpPr txBox="1">
                <a:spLocks noRot="1" noChangeAspect="1" noMove="1" noResize="1" noEditPoints="1" noAdjustHandles="1" noChangeArrowheads="1" noChangeShapeType="1" noTextEdit="1"/>
              </p:cNvSpPr>
              <p:nvPr/>
            </p:nvSpPr>
            <p:spPr>
              <a:xfrm>
                <a:off x="5617852" y="3454062"/>
                <a:ext cx="853119" cy="461665"/>
              </a:xfrm>
              <a:prstGeom prst="rect">
                <a:avLst/>
              </a:prstGeom>
              <a:blipFill>
                <a:blip r:embed="rId4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0D61ADF-1E0F-538A-B696-4B5465AB2091}"/>
                  </a:ext>
                </a:extLst>
              </p:cNvPr>
              <p:cNvSpPr txBox="1"/>
              <p:nvPr/>
            </p:nvSpPr>
            <p:spPr>
              <a:xfrm>
                <a:off x="4982066" y="3454062"/>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66" name="TextBox 65">
                <a:extLst>
                  <a:ext uri="{FF2B5EF4-FFF2-40B4-BE49-F238E27FC236}">
                    <a16:creationId xmlns:a16="http://schemas.microsoft.com/office/drawing/2014/main" id="{20D61ADF-1E0F-538A-B696-4B5465AB2091}"/>
                  </a:ext>
                </a:extLst>
              </p:cNvPr>
              <p:cNvSpPr txBox="1">
                <a:spLocks noRot="1" noChangeAspect="1" noMove="1" noResize="1" noEditPoints="1" noAdjustHandles="1" noChangeArrowheads="1" noChangeShapeType="1" noTextEdit="1"/>
              </p:cNvSpPr>
              <p:nvPr/>
            </p:nvSpPr>
            <p:spPr>
              <a:xfrm>
                <a:off x="4982066" y="3454062"/>
                <a:ext cx="654345" cy="461665"/>
              </a:xfrm>
              <a:prstGeom prst="rect">
                <a:avLst/>
              </a:prstGeom>
              <a:blipFill>
                <a:blip r:embed="rId4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4370F96-DCBA-BFB9-0450-3AAADE4DF6C8}"/>
                  </a:ext>
                </a:extLst>
              </p:cNvPr>
              <p:cNvSpPr txBox="1"/>
              <p:nvPr/>
            </p:nvSpPr>
            <p:spPr>
              <a:xfrm>
                <a:off x="470540" y="3969800"/>
                <a:ext cx="1209434"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solidFill>
                                <a:srgbClr val="0070C0"/>
                              </a:solidFill>
                              <a:latin typeface="Cambria Math" panose="02040503050406030204" pitchFamily="18" charset="0"/>
                            </a:rPr>
                          </m:ctrlPr>
                        </m:sSubPr>
                        <m:e>
                          <m:sSub>
                            <m:sSubPr>
                              <m:ctrlPr>
                                <a:rPr lang="en-US" sz="2400" b="1" i="1" dirty="0" smtClean="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𝑪</m:t>
                              </m:r>
                            </m:e>
                            <m:sub>
                              <m:r>
                                <a:rPr lang="en-US" sz="2400" b="1" i="1" dirty="0" smtClean="0">
                                  <a:solidFill>
                                    <a:srgbClr val="0070C0"/>
                                  </a:solidFill>
                                  <a:latin typeface="Cambria Math" panose="02040503050406030204" pitchFamily="18" charset="0"/>
                                </a:rPr>
                                <m:t>𝒋</m:t>
                              </m:r>
                            </m:sub>
                          </m:sSub>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𝒋</m:t>
                          </m:r>
                        </m:sub>
                      </m:sSub>
                    </m:oMath>
                  </m:oMathPara>
                </a14:m>
                <a:endParaRPr lang="en-US" b="1" dirty="0"/>
              </a:p>
            </p:txBody>
          </p:sp>
        </mc:Choice>
        <mc:Fallback xmlns="">
          <p:sp>
            <p:nvSpPr>
              <p:cNvPr id="67" name="TextBox 66">
                <a:extLst>
                  <a:ext uri="{FF2B5EF4-FFF2-40B4-BE49-F238E27FC236}">
                    <a16:creationId xmlns:a16="http://schemas.microsoft.com/office/drawing/2014/main" id="{C4370F96-DCBA-BFB9-0450-3AAADE4DF6C8}"/>
                  </a:ext>
                </a:extLst>
              </p:cNvPr>
              <p:cNvSpPr txBox="1">
                <a:spLocks noRot="1" noChangeAspect="1" noMove="1" noResize="1" noEditPoints="1" noAdjustHandles="1" noChangeArrowheads="1" noChangeShapeType="1" noTextEdit="1"/>
              </p:cNvSpPr>
              <p:nvPr/>
            </p:nvSpPr>
            <p:spPr>
              <a:xfrm>
                <a:off x="470540" y="3969800"/>
                <a:ext cx="1209434" cy="496674"/>
              </a:xfrm>
              <a:prstGeom prst="rect">
                <a:avLst/>
              </a:prstGeom>
              <a:blipFill>
                <a:blip r:embed="rId45"/>
                <a:stretch>
                  <a:fillRect l="-503"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9E50A2B-6C9C-B179-0D50-6644F23E6813}"/>
                  </a:ext>
                </a:extLst>
              </p:cNvPr>
              <p:cNvSpPr txBox="1"/>
              <p:nvPr/>
            </p:nvSpPr>
            <p:spPr>
              <a:xfrm>
                <a:off x="1641768" y="3987305"/>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−3</m:t>
                      </m:r>
                    </m:oMath>
                  </m:oMathPara>
                </a14:m>
                <a:endParaRPr lang="en-IN" sz="2400" dirty="0">
                  <a:solidFill>
                    <a:srgbClr val="0070C0"/>
                  </a:solidFill>
                </a:endParaRPr>
              </a:p>
            </p:txBody>
          </p:sp>
        </mc:Choice>
        <mc:Fallback xmlns="">
          <p:sp>
            <p:nvSpPr>
              <p:cNvPr id="72" name="TextBox 71">
                <a:extLst>
                  <a:ext uri="{FF2B5EF4-FFF2-40B4-BE49-F238E27FC236}">
                    <a16:creationId xmlns:a16="http://schemas.microsoft.com/office/drawing/2014/main" id="{B9E50A2B-6C9C-B179-0D50-6644F23E6813}"/>
                  </a:ext>
                </a:extLst>
              </p:cNvPr>
              <p:cNvSpPr txBox="1">
                <a:spLocks noRot="1" noChangeAspect="1" noMove="1" noResize="1" noEditPoints="1" noAdjustHandles="1" noChangeArrowheads="1" noChangeShapeType="1" noTextEdit="1"/>
              </p:cNvSpPr>
              <p:nvPr/>
            </p:nvSpPr>
            <p:spPr>
              <a:xfrm>
                <a:off x="1641768" y="3987305"/>
                <a:ext cx="654345" cy="461665"/>
              </a:xfrm>
              <a:prstGeom prst="rect">
                <a:avLst/>
              </a:prstGeom>
              <a:blipFill>
                <a:blip r:embed="rId4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5AA673D-8BAC-9470-56DF-716CD9CF0067}"/>
                  </a:ext>
                </a:extLst>
              </p:cNvPr>
              <p:cNvSpPr txBox="1"/>
              <p:nvPr/>
            </p:nvSpPr>
            <p:spPr>
              <a:xfrm>
                <a:off x="2457080" y="398730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3" name="TextBox 72">
                <a:extLst>
                  <a:ext uri="{FF2B5EF4-FFF2-40B4-BE49-F238E27FC236}">
                    <a16:creationId xmlns:a16="http://schemas.microsoft.com/office/drawing/2014/main" id="{C5AA673D-8BAC-9470-56DF-716CD9CF0067}"/>
                  </a:ext>
                </a:extLst>
              </p:cNvPr>
              <p:cNvSpPr txBox="1">
                <a:spLocks noRot="1" noChangeAspect="1" noMove="1" noResize="1" noEditPoints="1" noAdjustHandles="1" noChangeArrowheads="1" noChangeShapeType="1" noTextEdit="1"/>
              </p:cNvSpPr>
              <p:nvPr/>
            </p:nvSpPr>
            <p:spPr>
              <a:xfrm>
                <a:off x="2457080" y="3987305"/>
                <a:ext cx="425116" cy="461665"/>
              </a:xfrm>
              <a:prstGeom prst="rect">
                <a:avLst/>
              </a:prstGeom>
              <a:blipFill>
                <a:blip r:embed="rId4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11433E99-2E52-3C9F-3FBC-2414ACC8916E}"/>
                  </a:ext>
                </a:extLst>
              </p:cNvPr>
              <p:cNvSpPr txBox="1"/>
              <p:nvPr/>
            </p:nvSpPr>
            <p:spPr>
              <a:xfrm>
                <a:off x="3838424" y="398730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4" name="TextBox 73">
                <a:extLst>
                  <a:ext uri="{FF2B5EF4-FFF2-40B4-BE49-F238E27FC236}">
                    <a16:creationId xmlns:a16="http://schemas.microsoft.com/office/drawing/2014/main" id="{11433E99-2E52-3C9F-3FBC-2414ACC8916E}"/>
                  </a:ext>
                </a:extLst>
              </p:cNvPr>
              <p:cNvSpPr txBox="1">
                <a:spLocks noRot="1" noChangeAspect="1" noMove="1" noResize="1" noEditPoints="1" noAdjustHandles="1" noChangeArrowheads="1" noChangeShapeType="1" noTextEdit="1"/>
              </p:cNvSpPr>
              <p:nvPr/>
            </p:nvSpPr>
            <p:spPr>
              <a:xfrm>
                <a:off x="3838424" y="3987305"/>
                <a:ext cx="425116" cy="461665"/>
              </a:xfrm>
              <a:prstGeom prst="rect">
                <a:avLst/>
              </a:prstGeom>
              <a:blipFill>
                <a:blip r:embed="rId48"/>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96F4302-6CCF-8225-612F-E1FFC537FC93}"/>
                  </a:ext>
                </a:extLst>
              </p:cNvPr>
              <p:cNvSpPr txBox="1"/>
              <p:nvPr/>
            </p:nvSpPr>
            <p:spPr>
              <a:xfrm>
                <a:off x="4486333" y="398730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5" name="TextBox 74">
                <a:extLst>
                  <a:ext uri="{FF2B5EF4-FFF2-40B4-BE49-F238E27FC236}">
                    <a16:creationId xmlns:a16="http://schemas.microsoft.com/office/drawing/2014/main" id="{796F4302-6CCF-8225-612F-E1FFC537FC93}"/>
                  </a:ext>
                </a:extLst>
              </p:cNvPr>
              <p:cNvSpPr txBox="1">
                <a:spLocks noRot="1" noChangeAspect="1" noMove="1" noResize="1" noEditPoints="1" noAdjustHandles="1" noChangeArrowheads="1" noChangeShapeType="1" noTextEdit="1"/>
              </p:cNvSpPr>
              <p:nvPr/>
            </p:nvSpPr>
            <p:spPr>
              <a:xfrm>
                <a:off x="4486333" y="3987305"/>
                <a:ext cx="425116" cy="461665"/>
              </a:xfrm>
              <a:prstGeom prst="rect">
                <a:avLst/>
              </a:prstGeom>
              <a:blipFill>
                <a:blip r:embed="rId4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29F2DA37-2E16-E37F-ADB8-E27F8F487682}"/>
                  </a:ext>
                </a:extLst>
              </p:cNvPr>
              <p:cNvSpPr txBox="1"/>
              <p:nvPr/>
            </p:nvSpPr>
            <p:spPr>
              <a:xfrm>
                <a:off x="5096680" y="398730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1</m:t>
                      </m:r>
                    </m:oMath>
                  </m:oMathPara>
                </a14:m>
                <a:endParaRPr lang="en-IN" sz="2400" dirty="0">
                  <a:solidFill>
                    <a:srgbClr val="0070C0"/>
                  </a:solidFill>
                </a:endParaRPr>
              </a:p>
            </p:txBody>
          </p:sp>
        </mc:Choice>
        <mc:Fallback xmlns="">
          <p:sp>
            <p:nvSpPr>
              <p:cNvPr id="76" name="TextBox 75">
                <a:extLst>
                  <a:ext uri="{FF2B5EF4-FFF2-40B4-BE49-F238E27FC236}">
                    <a16:creationId xmlns:a16="http://schemas.microsoft.com/office/drawing/2014/main" id="{29F2DA37-2E16-E37F-ADB8-E27F8F487682}"/>
                  </a:ext>
                </a:extLst>
              </p:cNvPr>
              <p:cNvSpPr txBox="1">
                <a:spLocks noRot="1" noChangeAspect="1" noMove="1" noResize="1" noEditPoints="1" noAdjustHandles="1" noChangeArrowheads="1" noChangeShapeType="1" noTextEdit="1"/>
              </p:cNvSpPr>
              <p:nvPr/>
            </p:nvSpPr>
            <p:spPr>
              <a:xfrm>
                <a:off x="5096680" y="3987305"/>
                <a:ext cx="425116" cy="461665"/>
              </a:xfrm>
              <a:prstGeom prst="rect">
                <a:avLst/>
              </a:prstGeom>
              <a:blipFill>
                <a:blip r:embed="rId50"/>
                <a:stretch>
                  <a:fillRect l="-2857"/>
                </a:stretch>
              </a:blipFill>
            </p:spPr>
            <p:txBody>
              <a:bodyPr/>
              <a:lstStyle/>
              <a:p>
                <a:r>
                  <a:rPr lang="en-IN">
                    <a:noFill/>
                  </a:rPr>
                  <a:t> </a:t>
                </a:r>
              </a:p>
            </p:txBody>
          </p:sp>
        </mc:Fallback>
      </mc:AlternateContent>
      <p:cxnSp>
        <p:nvCxnSpPr>
          <p:cNvPr id="32" name="Straight Arrow Connector 31">
            <a:extLst>
              <a:ext uri="{FF2B5EF4-FFF2-40B4-BE49-F238E27FC236}">
                <a16:creationId xmlns:a16="http://schemas.microsoft.com/office/drawing/2014/main" id="{E4F73D5E-B2F7-24A6-9F50-A322F282D07A}"/>
              </a:ext>
            </a:extLst>
          </p:cNvPr>
          <p:cNvCxnSpPr>
            <a:cxnSpLocks/>
          </p:cNvCxnSpPr>
          <p:nvPr/>
        </p:nvCxnSpPr>
        <p:spPr>
          <a:xfrm flipV="1">
            <a:off x="1986586" y="4466480"/>
            <a:ext cx="0" cy="2743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5D129AF-EF7E-B157-4AA2-4AFFDB353F2C}"/>
                  </a:ext>
                </a:extLst>
              </p:cNvPr>
              <p:cNvSpPr txBox="1"/>
              <p:nvPr/>
            </p:nvSpPr>
            <p:spPr>
              <a:xfrm>
                <a:off x="1803937" y="4723926"/>
                <a:ext cx="441146" cy="40011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000" b="1" i="1" smtClean="0">
                          <a:solidFill>
                            <a:schemeClr val="tx1"/>
                          </a:solidFill>
                          <a:effectLst/>
                          <a:latin typeface="Cambria Math" panose="02040503050406030204" pitchFamily="18" charset="0"/>
                        </a:rPr>
                        <m:t>𝑲</m:t>
                      </m:r>
                    </m:oMath>
                  </m:oMathPara>
                </a14:m>
                <a:endParaRPr lang="en-IN" sz="2000" b="1" dirty="0">
                  <a:solidFill>
                    <a:schemeClr val="tx1"/>
                  </a:solidFill>
                  <a:effectLst/>
                </a:endParaRPr>
              </a:p>
            </p:txBody>
          </p:sp>
        </mc:Choice>
        <mc:Fallback xmlns="">
          <p:sp>
            <p:nvSpPr>
              <p:cNvPr id="33" name="TextBox 32">
                <a:extLst>
                  <a:ext uri="{FF2B5EF4-FFF2-40B4-BE49-F238E27FC236}">
                    <a16:creationId xmlns:a16="http://schemas.microsoft.com/office/drawing/2014/main" id="{45D129AF-EF7E-B157-4AA2-4AFFDB353F2C}"/>
                  </a:ext>
                </a:extLst>
              </p:cNvPr>
              <p:cNvSpPr txBox="1">
                <a:spLocks noRot="1" noChangeAspect="1" noMove="1" noResize="1" noEditPoints="1" noAdjustHandles="1" noChangeArrowheads="1" noChangeShapeType="1" noTextEdit="1"/>
              </p:cNvSpPr>
              <p:nvPr/>
            </p:nvSpPr>
            <p:spPr>
              <a:xfrm>
                <a:off x="1803937" y="4723926"/>
                <a:ext cx="441146" cy="400110"/>
              </a:xfrm>
              <a:prstGeom prst="rect">
                <a:avLst/>
              </a:prstGeom>
              <a:blipFill>
                <a:blip r:embed="rId5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3FC8800-55E1-5235-4C80-72605D00BE15}"/>
                  </a:ext>
                </a:extLst>
              </p:cNvPr>
              <p:cNvSpPr txBox="1"/>
              <p:nvPr/>
            </p:nvSpPr>
            <p:spPr>
              <a:xfrm>
                <a:off x="6560849" y="1194975"/>
                <a:ext cx="1487843"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𝜽</m:t>
                      </m:r>
                      <m:r>
                        <a:rPr lang="en-US" sz="2400" b="1" i="1" smtClean="0">
                          <a:latin typeface="Cambria Math" panose="02040503050406030204" pitchFamily="18" charset="0"/>
                          <a:ea typeface="Cambria Math" panose="02040503050406030204" pitchFamily="18" charset="0"/>
                        </a:rPr>
                        <m:t>=</m:t>
                      </m:r>
                      <m:f>
                        <m:fPr>
                          <m:type m:val="lin"/>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𝒃</m:t>
                          </m:r>
                        </m:num>
                        <m:den>
                          <m:r>
                            <a:rPr lang="en-US" sz="2400" b="1" i="1" smtClean="0">
                              <a:latin typeface="Cambria Math" panose="02040503050406030204" pitchFamily="18" charset="0"/>
                              <a:ea typeface="Cambria Math" panose="02040503050406030204" pitchFamily="18" charset="0"/>
                            </a:rPr>
                            <m:t>𝑲</m:t>
                          </m:r>
                        </m:den>
                      </m:f>
                    </m:oMath>
                  </m:oMathPara>
                </a14:m>
                <a:endParaRPr lang="en-US" sz="2400" b="1" dirty="0"/>
              </a:p>
            </p:txBody>
          </p:sp>
        </mc:Choice>
        <mc:Fallback xmlns="">
          <p:sp>
            <p:nvSpPr>
              <p:cNvPr id="34" name="TextBox 33">
                <a:extLst>
                  <a:ext uri="{FF2B5EF4-FFF2-40B4-BE49-F238E27FC236}">
                    <a16:creationId xmlns:a16="http://schemas.microsoft.com/office/drawing/2014/main" id="{C3FC8800-55E1-5235-4C80-72605D00BE15}"/>
                  </a:ext>
                </a:extLst>
              </p:cNvPr>
              <p:cNvSpPr txBox="1">
                <a:spLocks noRot="1" noChangeAspect="1" noMove="1" noResize="1" noEditPoints="1" noAdjustHandles="1" noChangeArrowheads="1" noChangeShapeType="1" noTextEdit="1"/>
              </p:cNvSpPr>
              <p:nvPr/>
            </p:nvSpPr>
            <p:spPr>
              <a:xfrm>
                <a:off x="6560849" y="1194975"/>
                <a:ext cx="1487843" cy="461665"/>
              </a:xfrm>
              <a:prstGeom prst="rect">
                <a:avLst/>
              </a:prstGeom>
              <a:blipFill>
                <a:blip r:embed="rId52"/>
                <a:stretch>
                  <a:fillRect t="-123684" r="-36475" b="-192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64377BE-BE2F-FF63-B954-299A77D2C8DA}"/>
                  </a:ext>
                </a:extLst>
              </p:cNvPr>
              <p:cNvSpPr txBox="1"/>
              <p:nvPr/>
            </p:nvSpPr>
            <p:spPr>
              <a:xfrm>
                <a:off x="6713683" y="1796406"/>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31/5</m:t>
                      </m:r>
                    </m:oMath>
                  </m:oMathPara>
                </a14:m>
                <a:endParaRPr lang="en-IN" sz="2400" dirty="0"/>
              </a:p>
            </p:txBody>
          </p:sp>
        </mc:Choice>
        <mc:Fallback xmlns="">
          <p:sp>
            <p:nvSpPr>
              <p:cNvPr id="35" name="TextBox 34">
                <a:extLst>
                  <a:ext uri="{FF2B5EF4-FFF2-40B4-BE49-F238E27FC236}">
                    <a16:creationId xmlns:a16="http://schemas.microsoft.com/office/drawing/2014/main" id="{164377BE-BE2F-FF63-B954-299A77D2C8DA}"/>
                  </a:ext>
                </a:extLst>
              </p:cNvPr>
              <p:cNvSpPr txBox="1">
                <a:spLocks noRot="1" noChangeAspect="1" noMove="1" noResize="1" noEditPoints="1" noAdjustHandles="1" noChangeArrowheads="1" noChangeShapeType="1" noTextEdit="1"/>
              </p:cNvSpPr>
              <p:nvPr/>
            </p:nvSpPr>
            <p:spPr>
              <a:xfrm>
                <a:off x="6713683" y="1796406"/>
                <a:ext cx="915635" cy="461665"/>
              </a:xfrm>
              <a:prstGeom prst="rect">
                <a:avLst/>
              </a:prstGeom>
              <a:blipFill>
                <a:blip r:embed="rId53"/>
                <a:stretch>
                  <a:fillRect l="-1325"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1FC1BC4-657D-5B7D-3FD6-EBFB5EA91320}"/>
                  </a:ext>
                </a:extLst>
              </p:cNvPr>
              <p:cNvSpPr txBox="1"/>
              <p:nvPr/>
            </p:nvSpPr>
            <p:spPr>
              <a:xfrm>
                <a:off x="6514109" y="2314546"/>
                <a:ext cx="1314784"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−38/11</m:t>
                      </m:r>
                    </m:oMath>
                  </m:oMathPara>
                </a14:m>
                <a:endParaRPr lang="en-IN" sz="2400" dirty="0"/>
              </a:p>
            </p:txBody>
          </p:sp>
        </mc:Choice>
        <mc:Fallback xmlns="">
          <p:sp>
            <p:nvSpPr>
              <p:cNvPr id="37" name="TextBox 36">
                <a:extLst>
                  <a:ext uri="{FF2B5EF4-FFF2-40B4-BE49-F238E27FC236}">
                    <a16:creationId xmlns:a16="http://schemas.microsoft.com/office/drawing/2014/main" id="{F1FC1BC4-657D-5B7D-3FD6-EBFB5EA91320}"/>
                  </a:ext>
                </a:extLst>
              </p:cNvPr>
              <p:cNvSpPr txBox="1">
                <a:spLocks noRot="1" noChangeAspect="1" noMove="1" noResize="1" noEditPoints="1" noAdjustHandles="1" noChangeArrowheads="1" noChangeShapeType="1" noTextEdit="1"/>
              </p:cNvSpPr>
              <p:nvPr/>
            </p:nvSpPr>
            <p:spPr>
              <a:xfrm>
                <a:off x="6514109" y="2314546"/>
                <a:ext cx="1314784" cy="461665"/>
              </a:xfrm>
              <a:prstGeom prst="rect">
                <a:avLst/>
              </a:prstGeom>
              <a:blipFill>
                <a:blip r:embed="rId54"/>
                <a:stretch>
                  <a:fillRect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F89C90F-9877-763E-D709-B03C3E41CCCE}"/>
                  </a:ext>
                </a:extLst>
              </p:cNvPr>
              <p:cNvSpPr txBox="1"/>
              <p:nvPr/>
            </p:nvSpPr>
            <p:spPr>
              <a:xfrm>
                <a:off x="6684027" y="2804660"/>
                <a:ext cx="97494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−5/2</m:t>
                      </m:r>
                    </m:oMath>
                  </m:oMathPara>
                </a14:m>
                <a:endParaRPr lang="en-IN" sz="2400" dirty="0"/>
              </a:p>
            </p:txBody>
          </p:sp>
        </mc:Choice>
        <mc:Fallback xmlns="">
          <p:sp>
            <p:nvSpPr>
              <p:cNvPr id="38" name="TextBox 37">
                <a:extLst>
                  <a:ext uri="{FF2B5EF4-FFF2-40B4-BE49-F238E27FC236}">
                    <a16:creationId xmlns:a16="http://schemas.microsoft.com/office/drawing/2014/main" id="{BF89C90F-9877-763E-D709-B03C3E41CCCE}"/>
                  </a:ext>
                </a:extLst>
              </p:cNvPr>
              <p:cNvSpPr txBox="1">
                <a:spLocks noRot="1" noChangeAspect="1" noMove="1" noResize="1" noEditPoints="1" noAdjustHandles="1" noChangeArrowheads="1" noChangeShapeType="1" noTextEdit="1"/>
              </p:cNvSpPr>
              <p:nvPr/>
            </p:nvSpPr>
            <p:spPr>
              <a:xfrm>
                <a:off x="6684027" y="2804660"/>
                <a:ext cx="974947" cy="461665"/>
              </a:xfrm>
              <a:prstGeom prst="rect">
                <a:avLst/>
              </a:prstGeom>
              <a:blipFill>
                <a:blip r:embed="rId55"/>
                <a:stretch>
                  <a:fillRect b="-18421"/>
                </a:stretch>
              </a:blipFill>
            </p:spPr>
            <p:txBody>
              <a:bodyPr/>
              <a:lstStyle/>
              <a:p>
                <a:r>
                  <a:rPr lang="en-IN">
                    <a:noFill/>
                  </a:rPr>
                  <a:t> </a:t>
                </a:r>
              </a:p>
            </p:txBody>
          </p:sp>
        </mc:Fallback>
      </mc:AlternateContent>
      <p:cxnSp>
        <p:nvCxnSpPr>
          <p:cNvPr id="39" name="Straight Arrow Connector 38">
            <a:extLst>
              <a:ext uri="{FF2B5EF4-FFF2-40B4-BE49-F238E27FC236}">
                <a16:creationId xmlns:a16="http://schemas.microsoft.com/office/drawing/2014/main" id="{0494FEDE-3BED-1BA0-1496-742B335E7575}"/>
              </a:ext>
            </a:extLst>
          </p:cNvPr>
          <p:cNvCxnSpPr>
            <a:cxnSpLocks/>
          </p:cNvCxnSpPr>
          <p:nvPr/>
        </p:nvCxnSpPr>
        <p:spPr>
          <a:xfrm rot="5400000" flipV="1">
            <a:off x="7846616" y="1926180"/>
            <a:ext cx="0" cy="2743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7CB7769-4A41-2308-54C2-5521F695BFD4}"/>
              </a:ext>
            </a:extLst>
          </p:cNvPr>
          <p:cNvSpPr txBox="1"/>
          <p:nvPr/>
        </p:nvSpPr>
        <p:spPr>
          <a:xfrm>
            <a:off x="7962789" y="1841351"/>
            <a:ext cx="1056700" cy="400110"/>
          </a:xfrm>
          <a:prstGeom prst="rect">
            <a:avLst/>
          </a:prstGeom>
          <a:noFill/>
        </p:spPr>
        <p:txBody>
          <a:bodyPr wrap="none" rtlCol="0">
            <a:spAutoFit/>
          </a:bodyPr>
          <a:lstStyle/>
          <a:p>
            <a:pPr algn="ctr"/>
            <a:r>
              <a:rPr lang="en-US" sz="2000" b="1" dirty="0">
                <a:solidFill>
                  <a:schemeClr val="tx1"/>
                </a:solidFill>
                <a:effectLst/>
              </a:rPr>
              <a:t>Key Row</a:t>
            </a:r>
            <a:endParaRPr lang="en-IN" sz="2000" b="1" dirty="0">
              <a:solidFill>
                <a:schemeClr val="tx1"/>
              </a:solidFill>
              <a:effectLst/>
            </a:endParaRPr>
          </a:p>
        </p:txBody>
      </p:sp>
      <p:sp>
        <p:nvSpPr>
          <p:cNvPr id="41" name="Double Bracket 40">
            <a:extLst>
              <a:ext uri="{FF2B5EF4-FFF2-40B4-BE49-F238E27FC236}">
                <a16:creationId xmlns:a16="http://schemas.microsoft.com/office/drawing/2014/main" id="{5CFE0BDA-5D72-0C95-FE83-67BAFEAED964}"/>
              </a:ext>
            </a:extLst>
          </p:cNvPr>
          <p:cNvSpPr/>
          <p:nvPr/>
        </p:nvSpPr>
        <p:spPr>
          <a:xfrm>
            <a:off x="1598198" y="1803085"/>
            <a:ext cx="661867" cy="461649"/>
          </a:xfrm>
          <a:prstGeom prst="bracketPair">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A7B5B0C-7103-06E8-72B0-E6BA165E0E6E}"/>
                  </a:ext>
                </a:extLst>
              </p:cNvPr>
              <p:cNvSpPr txBox="1"/>
              <p:nvPr/>
            </p:nvSpPr>
            <p:spPr>
              <a:xfrm>
                <a:off x="3116839" y="1176920"/>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oMath>
                  </m:oMathPara>
                </a14:m>
                <a:endParaRPr lang="en-IN" sz="2400" dirty="0"/>
              </a:p>
            </p:txBody>
          </p:sp>
        </mc:Choice>
        <mc:Fallback xmlns="">
          <p:sp>
            <p:nvSpPr>
              <p:cNvPr id="42" name="TextBox 41">
                <a:extLst>
                  <a:ext uri="{FF2B5EF4-FFF2-40B4-BE49-F238E27FC236}">
                    <a16:creationId xmlns:a16="http://schemas.microsoft.com/office/drawing/2014/main" id="{EA7B5B0C-7103-06E8-72B0-E6BA165E0E6E}"/>
                  </a:ext>
                </a:extLst>
              </p:cNvPr>
              <p:cNvSpPr txBox="1">
                <a:spLocks noRot="1" noChangeAspect="1" noMove="1" noResize="1" noEditPoints="1" noAdjustHandles="1" noChangeArrowheads="1" noChangeShapeType="1" noTextEdit="1"/>
              </p:cNvSpPr>
              <p:nvPr/>
            </p:nvSpPr>
            <p:spPr>
              <a:xfrm>
                <a:off x="3116839" y="1176920"/>
                <a:ext cx="558293" cy="461665"/>
              </a:xfrm>
              <a:prstGeom prst="rect">
                <a:avLst/>
              </a:prstGeom>
              <a:blipFill>
                <a:blip r:embed="rId56"/>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7077FFE-8047-2433-D798-1DA2B0725651}"/>
                  </a:ext>
                </a:extLst>
              </p:cNvPr>
              <p:cNvSpPr txBox="1"/>
              <p:nvPr/>
            </p:nvSpPr>
            <p:spPr>
              <a:xfrm>
                <a:off x="2938168" y="1808078"/>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14/3</m:t>
                      </m:r>
                    </m:oMath>
                  </m:oMathPara>
                </a14:m>
                <a:endParaRPr lang="en-IN" sz="2400" dirty="0"/>
              </a:p>
            </p:txBody>
          </p:sp>
        </mc:Choice>
        <mc:Fallback xmlns="">
          <p:sp>
            <p:nvSpPr>
              <p:cNvPr id="51" name="TextBox 50">
                <a:extLst>
                  <a:ext uri="{FF2B5EF4-FFF2-40B4-BE49-F238E27FC236}">
                    <a16:creationId xmlns:a16="http://schemas.microsoft.com/office/drawing/2014/main" id="{87077FFE-8047-2433-D798-1DA2B0725651}"/>
                  </a:ext>
                </a:extLst>
              </p:cNvPr>
              <p:cNvSpPr txBox="1">
                <a:spLocks noRot="1" noChangeAspect="1" noMove="1" noResize="1" noEditPoints="1" noAdjustHandles="1" noChangeArrowheads="1" noChangeShapeType="1" noTextEdit="1"/>
              </p:cNvSpPr>
              <p:nvPr/>
            </p:nvSpPr>
            <p:spPr>
              <a:xfrm>
                <a:off x="2938168" y="1808078"/>
                <a:ext cx="915635" cy="461665"/>
              </a:xfrm>
              <a:prstGeom prst="rect">
                <a:avLst/>
              </a:prstGeom>
              <a:blipFill>
                <a:blip r:embed="rId57"/>
                <a:stretch>
                  <a:fillRect l="-1333"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A265006-6049-6582-9027-E45A8152D284}"/>
                  </a:ext>
                </a:extLst>
              </p:cNvPr>
              <p:cNvSpPr txBox="1"/>
              <p:nvPr/>
            </p:nvSpPr>
            <p:spPr>
              <a:xfrm>
                <a:off x="2938168" y="2326218"/>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32/3</m:t>
                      </m:r>
                    </m:oMath>
                  </m:oMathPara>
                </a14:m>
                <a:endParaRPr lang="en-IN" sz="2400" dirty="0"/>
              </a:p>
            </p:txBody>
          </p:sp>
        </mc:Choice>
        <mc:Fallback xmlns="">
          <p:sp>
            <p:nvSpPr>
              <p:cNvPr id="52" name="TextBox 51">
                <a:extLst>
                  <a:ext uri="{FF2B5EF4-FFF2-40B4-BE49-F238E27FC236}">
                    <a16:creationId xmlns:a16="http://schemas.microsoft.com/office/drawing/2014/main" id="{AA265006-6049-6582-9027-E45A8152D284}"/>
                  </a:ext>
                </a:extLst>
              </p:cNvPr>
              <p:cNvSpPr txBox="1">
                <a:spLocks noRot="1" noChangeAspect="1" noMove="1" noResize="1" noEditPoints="1" noAdjustHandles="1" noChangeArrowheads="1" noChangeShapeType="1" noTextEdit="1"/>
              </p:cNvSpPr>
              <p:nvPr/>
            </p:nvSpPr>
            <p:spPr>
              <a:xfrm>
                <a:off x="2938168" y="2326218"/>
                <a:ext cx="915635" cy="461665"/>
              </a:xfrm>
              <a:prstGeom prst="rect">
                <a:avLst/>
              </a:prstGeom>
              <a:blipFill>
                <a:blip r:embed="rId58"/>
                <a:stretch>
                  <a:fillRect l="-1333"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072AE06-498A-6C2E-ADA0-BA1CF991BB48}"/>
                  </a:ext>
                </a:extLst>
              </p:cNvPr>
              <p:cNvSpPr txBox="1"/>
              <p:nvPr/>
            </p:nvSpPr>
            <p:spPr>
              <a:xfrm>
                <a:off x="3023127" y="2816332"/>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8/3</m:t>
                      </m:r>
                    </m:oMath>
                  </m:oMathPara>
                </a14:m>
                <a:endParaRPr lang="en-IN" sz="2400" dirty="0"/>
              </a:p>
            </p:txBody>
          </p:sp>
        </mc:Choice>
        <mc:Fallback xmlns="">
          <p:sp>
            <p:nvSpPr>
              <p:cNvPr id="57" name="TextBox 56">
                <a:extLst>
                  <a:ext uri="{FF2B5EF4-FFF2-40B4-BE49-F238E27FC236}">
                    <a16:creationId xmlns:a16="http://schemas.microsoft.com/office/drawing/2014/main" id="{2072AE06-498A-6C2E-ADA0-BA1CF991BB48}"/>
                  </a:ext>
                </a:extLst>
              </p:cNvPr>
              <p:cNvSpPr txBox="1">
                <a:spLocks noRot="1" noChangeAspect="1" noMove="1" noResize="1" noEditPoints="1" noAdjustHandles="1" noChangeArrowheads="1" noChangeShapeType="1" noTextEdit="1"/>
              </p:cNvSpPr>
              <p:nvPr/>
            </p:nvSpPr>
            <p:spPr>
              <a:xfrm>
                <a:off x="3023127" y="2816332"/>
                <a:ext cx="745717" cy="461665"/>
              </a:xfrm>
              <a:prstGeom prst="rect">
                <a:avLst/>
              </a:prstGeom>
              <a:blipFill>
                <a:blip r:embed="rId59"/>
                <a:stretch>
                  <a:fillRect l="-163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AE134C2-1ADD-4FC5-C7BB-9CAAB5403FFA}"/>
                  </a:ext>
                </a:extLst>
              </p:cNvPr>
              <p:cNvSpPr txBox="1"/>
              <p:nvPr/>
            </p:nvSpPr>
            <p:spPr>
              <a:xfrm>
                <a:off x="3173699" y="65663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68" name="TextBox 67">
                <a:extLst>
                  <a:ext uri="{FF2B5EF4-FFF2-40B4-BE49-F238E27FC236}">
                    <a16:creationId xmlns:a16="http://schemas.microsoft.com/office/drawing/2014/main" id="{4AE134C2-1ADD-4FC5-C7BB-9CAAB5403FFA}"/>
                  </a:ext>
                </a:extLst>
              </p:cNvPr>
              <p:cNvSpPr txBox="1">
                <a:spLocks noRot="1" noChangeAspect="1" noMove="1" noResize="1" noEditPoints="1" noAdjustHandles="1" noChangeArrowheads="1" noChangeShapeType="1" noTextEdit="1"/>
              </p:cNvSpPr>
              <p:nvPr/>
            </p:nvSpPr>
            <p:spPr>
              <a:xfrm>
                <a:off x="3173699" y="656635"/>
                <a:ext cx="425116" cy="461665"/>
              </a:xfrm>
              <a:prstGeom prst="rect">
                <a:avLst/>
              </a:prstGeom>
              <a:blipFill>
                <a:blip r:embed="rId60"/>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BEF0180E-F9B3-6819-7298-392C49A21085}"/>
                  </a:ext>
                </a:extLst>
              </p:cNvPr>
              <p:cNvSpPr txBox="1"/>
              <p:nvPr/>
            </p:nvSpPr>
            <p:spPr>
              <a:xfrm>
                <a:off x="3068813" y="3454062"/>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−8</m:t>
                      </m:r>
                    </m:oMath>
                  </m:oMathPara>
                </a14:m>
                <a:endParaRPr lang="en-IN" sz="2400" dirty="0"/>
              </a:p>
            </p:txBody>
          </p:sp>
        </mc:Choice>
        <mc:Fallback xmlns="">
          <p:sp>
            <p:nvSpPr>
              <p:cNvPr id="69" name="TextBox 68">
                <a:extLst>
                  <a:ext uri="{FF2B5EF4-FFF2-40B4-BE49-F238E27FC236}">
                    <a16:creationId xmlns:a16="http://schemas.microsoft.com/office/drawing/2014/main" id="{BEF0180E-F9B3-6819-7298-392C49A21085}"/>
                  </a:ext>
                </a:extLst>
              </p:cNvPr>
              <p:cNvSpPr txBox="1">
                <a:spLocks noRot="1" noChangeAspect="1" noMove="1" noResize="1" noEditPoints="1" noAdjustHandles="1" noChangeArrowheads="1" noChangeShapeType="1" noTextEdit="1"/>
              </p:cNvSpPr>
              <p:nvPr/>
            </p:nvSpPr>
            <p:spPr>
              <a:xfrm>
                <a:off x="3068813" y="3454062"/>
                <a:ext cx="654345" cy="461665"/>
              </a:xfrm>
              <a:prstGeom prst="rect">
                <a:avLst/>
              </a:prstGeom>
              <a:blipFill>
                <a:blip r:embed="rId6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5CF0836-570F-EE39-8907-4E489A917A43}"/>
                  </a:ext>
                </a:extLst>
              </p:cNvPr>
              <p:cNvSpPr txBox="1"/>
              <p:nvPr/>
            </p:nvSpPr>
            <p:spPr>
              <a:xfrm>
                <a:off x="3098468" y="3987305"/>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11</m:t>
                      </m:r>
                    </m:oMath>
                  </m:oMathPara>
                </a14:m>
                <a:endParaRPr lang="en-IN" sz="2400" dirty="0">
                  <a:solidFill>
                    <a:srgbClr val="0070C0"/>
                  </a:solidFill>
                </a:endParaRPr>
              </a:p>
            </p:txBody>
          </p:sp>
        </mc:Choice>
        <mc:Fallback xmlns="">
          <p:sp>
            <p:nvSpPr>
              <p:cNvPr id="70" name="TextBox 69">
                <a:extLst>
                  <a:ext uri="{FF2B5EF4-FFF2-40B4-BE49-F238E27FC236}">
                    <a16:creationId xmlns:a16="http://schemas.microsoft.com/office/drawing/2014/main" id="{35CF0836-570F-EE39-8907-4E489A917A43}"/>
                  </a:ext>
                </a:extLst>
              </p:cNvPr>
              <p:cNvSpPr txBox="1">
                <a:spLocks noRot="1" noChangeAspect="1" noMove="1" noResize="1" noEditPoints="1" noAdjustHandles="1" noChangeArrowheads="1" noChangeShapeType="1" noTextEdit="1"/>
              </p:cNvSpPr>
              <p:nvPr/>
            </p:nvSpPr>
            <p:spPr>
              <a:xfrm>
                <a:off x="3098468" y="3987305"/>
                <a:ext cx="595035" cy="461665"/>
              </a:xfrm>
              <a:prstGeom prst="rect">
                <a:avLst/>
              </a:prstGeom>
              <a:blipFill>
                <a:blip r:embed="rId62"/>
                <a:stretch>
                  <a:fillRect l="-2041"/>
                </a:stretch>
              </a:blipFill>
            </p:spPr>
            <p:txBody>
              <a:bodyPr/>
              <a:lstStyle/>
              <a:p>
                <a:r>
                  <a:rPr lang="en-IN">
                    <a:noFill/>
                  </a:rPr>
                  <a:t> </a:t>
                </a:r>
              </a:p>
            </p:txBody>
          </p:sp>
        </mc:Fallback>
      </mc:AlternateContent>
      <p:sp>
        <p:nvSpPr>
          <p:cNvPr id="71" name="Content Placeholder 2">
            <a:extLst>
              <a:ext uri="{FF2B5EF4-FFF2-40B4-BE49-F238E27FC236}">
                <a16:creationId xmlns:a16="http://schemas.microsoft.com/office/drawing/2014/main" id="{9E41F75C-235B-911D-3FFF-A1552E159BCD}"/>
              </a:ext>
            </a:extLst>
          </p:cNvPr>
          <p:cNvSpPr txBox="1">
            <a:spLocks/>
          </p:cNvSpPr>
          <p:nvPr/>
        </p:nvSpPr>
        <p:spPr>
          <a:xfrm>
            <a:off x="125841" y="5154773"/>
            <a:ext cx="6364700" cy="133410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Make key element 1 by dividing entire row with 3.</a:t>
            </a:r>
          </a:p>
          <a:p>
            <a:r>
              <a:rPr lang="en-US" dirty="0"/>
              <a:t>Use key element to make other elements of key column zero. </a:t>
            </a:r>
          </a:p>
        </p:txBody>
      </p:sp>
      <p:pic>
        <p:nvPicPr>
          <p:cNvPr id="77" name="Picture 76">
            <a:extLst>
              <a:ext uri="{FF2B5EF4-FFF2-40B4-BE49-F238E27FC236}">
                <a16:creationId xmlns:a16="http://schemas.microsoft.com/office/drawing/2014/main" id="{447DBED6-63E6-345F-B6FD-D929783B758E}"/>
              </a:ext>
            </a:extLst>
          </p:cNvPr>
          <p:cNvPicPr>
            <a:picLocks noChangeAspect="1"/>
          </p:cNvPicPr>
          <p:nvPr/>
        </p:nvPicPr>
        <p:blipFill>
          <a:blip r:embed="rId63"/>
          <a:stretch>
            <a:fillRect/>
          </a:stretch>
        </p:blipFill>
        <p:spPr>
          <a:xfrm>
            <a:off x="6490541" y="3413942"/>
            <a:ext cx="5651943" cy="3147540"/>
          </a:xfrm>
          <a:prstGeom prst="rect">
            <a:avLst/>
          </a:prstGeom>
          <a:ln w="12700">
            <a:solidFill>
              <a:srgbClr val="C00000"/>
            </a:solidFill>
            <a:prstDash val="solid"/>
          </a:ln>
        </p:spPr>
      </p:pic>
    </p:spTree>
    <p:extLst>
      <p:ext uri="{BB962C8B-B14F-4D97-AF65-F5344CB8AC3E}">
        <p14:creationId xmlns:p14="http://schemas.microsoft.com/office/powerpoint/2010/main" val="294717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par>
                          <p:cTn id="58" fill="hold">
                            <p:stCondLst>
                              <p:cond delay="2500"/>
                            </p:stCondLst>
                            <p:childTnLst>
                              <p:par>
                                <p:cTn id="59" presetID="10" presetClass="entr" presetSubtype="0" fill="hold" grpId="0"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childTnLst>
                          </p:cTn>
                        </p:par>
                        <p:par>
                          <p:cTn id="62" fill="hold">
                            <p:stCondLst>
                              <p:cond delay="3000"/>
                            </p:stCondLst>
                            <p:childTnLst>
                              <p:par>
                                <p:cTn id="63" presetID="10" presetClass="entr" presetSubtype="0"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wipe(left)">
                                      <p:cBhvr>
                                        <p:cTn id="70" dur="500"/>
                                        <p:tgtEl>
                                          <p:spTgt spid="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fade">
                                      <p:cBhvr>
                                        <p:cTn id="83" dur="500"/>
                                        <p:tgtEl>
                                          <p:spTgt spid="54"/>
                                        </p:tgtEl>
                                      </p:cBhvr>
                                    </p:animEffect>
                                  </p:childTnLst>
                                </p:cTn>
                              </p:par>
                            </p:childTnLst>
                          </p:cTn>
                        </p:par>
                        <p:par>
                          <p:cTn id="84" fill="hold">
                            <p:stCondLst>
                              <p:cond delay="1500"/>
                            </p:stCondLst>
                            <p:childTnLst>
                              <p:par>
                                <p:cTn id="85" presetID="10" presetClass="entr" presetSubtype="0" fill="hold" grpId="0" nodeType="afterEffect">
                                  <p:stCondLst>
                                    <p:cond delay="0"/>
                                  </p:stCondLst>
                                  <p:childTnLst>
                                    <p:set>
                                      <p:cBhvr>
                                        <p:cTn id="86" dur="1" fill="hold">
                                          <p:stCondLst>
                                            <p:cond delay="0"/>
                                          </p:stCondLst>
                                        </p:cTn>
                                        <p:tgtEl>
                                          <p:spTgt spid="68"/>
                                        </p:tgtEl>
                                        <p:attrNameLst>
                                          <p:attrName>style.visibility</p:attrName>
                                        </p:attrNameLst>
                                      </p:cBhvr>
                                      <p:to>
                                        <p:strVal val="visible"/>
                                      </p:to>
                                    </p:set>
                                    <p:animEffect transition="in" filter="fade">
                                      <p:cBhvr>
                                        <p:cTn id="87" dur="500"/>
                                        <p:tgtEl>
                                          <p:spTgt spid="68"/>
                                        </p:tgtEl>
                                      </p:cBhvr>
                                    </p:animEffect>
                                  </p:childTnLst>
                                </p:cTn>
                              </p:par>
                            </p:childTnLst>
                          </p:cTn>
                        </p:par>
                        <p:par>
                          <p:cTn id="88" fill="hold">
                            <p:stCondLst>
                              <p:cond delay="2000"/>
                            </p:stCondLst>
                            <p:childTnLst>
                              <p:par>
                                <p:cTn id="89" presetID="10" presetClass="entr" presetSubtype="0" fill="hold" grpId="0" nodeType="after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fade">
                                      <p:cBhvr>
                                        <p:cTn id="91" dur="500"/>
                                        <p:tgtEl>
                                          <p:spTgt spid="55"/>
                                        </p:tgtEl>
                                      </p:cBhvr>
                                    </p:animEffect>
                                  </p:childTnLst>
                                </p:cTn>
                              </p:par>
                            </p:childTnLst>
                          </p:cTn>
                        </p:par>
                        <p:par>
                          <p:cTn id="92" fill="hold">
                            <p:stCondLst>
                              <p:cond delay="2500"/>
                            </p:stCondLst>
                            <p:childTnLst>
                              <p:par>
                                <p:cTn id="93" presetID="10" presetClass="entr" presetSubtype="0" fill="hold" grpId="0" nodeType="after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fade">
                                      <p:cBhvr>
                                        <p:cTn id="95" dur="500"/>
                                        <p:tgtEl>
                                          <p:spTgt spid="56"/>
                                        </p:tgtEl>
                                      </p:cBhvr>
                                    </p:animEffect>
                                  </p:childTnLst>
                                </p:cTn>
                              </p:par>
                            </p:childTnLst>
                          </p:cTn>
                        </p:par>
                        <p:par>
                          <p:cTn id="96" fill="hold">
                            <p:stCondLst>
                              <p:cond delay="3000"/>
                            </p:stCondLst>
                            <p:childTnLst>
                              <p:par>
                                <p:cTn id="97" presetID="10" presetClass="entr" presetSubtype="0" fill="hold" grpId="0" nodeType="after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500"/>
                                        <p:tgtEl>
                                          <p:spTgt spid="5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500"/>
                                        <p:tgtEl>
                                          <p:spTgt spid="16"/>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17"/>
                                        </p:tgtEl>
                                        <p:attrNameLst>
                                          <p:attrName>style.visibility</p:attrName>
                                        </p:attrNameLst>
                                      </p:cBhvr>
                                      <p:to>
                                        <p:strVal val="visible"/>
                                      </p:to>
                                    </p:set>
                                    <p:animEffect transition="in" filter="fade">
                                      <p:cBhvr>
                                        <p:cTn id="108" dur="500"/>
                                        <p:tgtEl>
                                          <p:spTgt spid="17"/>
                                        </p:tgtEl>
                                      </p:cBhvr>
                                    </p:animEffect>
                                  </p:childTnLst>
                                </p:cTn>
                              </p:par>
                            </p:childTnLst>
                          </p:cTn>
                        </p:par>
                        <p:par>
                          <p:cTn id="109" fill="hold">
                            <p:stCondLst>
                              <p:cond delay="1000"/>
                            </p:stCondLst>
                            <p:childTnLst>
                              <p:par>
                                <p:cTn id="110" presetID="10" presetClass="entr" presetSubtype="0" fill="hold" grpId="0" nodeType="afterEffect">
                                  <p:stCondLst>
                                    <p:cond delay="0"/>
                                  </p:stCondLst>
                                  <p:childTnLst>
                                    <p:set>
                                      <p:cBhvr>
                                        <p:cTn id="111" dur="1" fill="hold">
                                          <p:stCondLst>
                                            <p:cond delay="0"/>
                                          </p:stCondLst>
                                        </p:cTn>
                                        <p:tgtEl>
                                          <p:spTgt spid="18"/>
                                        </p:tgtEl>
                                        <p:attrNameLst>
                                          <p:attrName>style.visibility</p:attrName>
                                        </p:attrNameLst>
                                      </p:cBhvr>
                                      <p:to>
                                        <p:strVal val="visible"/>
                                      </p:to>
                                    </p:set>
                                    <p:animEffect transition="in" filter="fade">
                                      <p:cBhvr>
                                        <p:cTn id="112" dur="500"/>
                                        <p:tgtEl>
                                          <p:spTgt spid="18"/>
                                        </p:tgtEl>
                                      </p:cBhvr>
                                    </p:animEffect>
                                  </p:childTnLst>
                                </p:cTn>
                              </p:par>
                            </p:childTnLst>
                          </p:cTn>
                        </p:par>
                        <p:par>
                          <p:cTn id="113" fill="hold">
                            <p:stCondLst>
                              <p:cond delay="1500"/>
                            </p:stCondLst>
                            <p:childTnLst>
                              <p:par>
                                <p:cTn id="114" presetID="10" presetClass="entr" presetSubtype="0" fill="hold" grpId="0" nodeType="afterEffect">
                                  <p:stCondLst>
                                    <p:cond delay="0"/>
                                  </p:stCondLst>
                                  <p:childTnLst>
                                    <p:set>
                                      <p:cBhvr>
                                        <p:cTn id="115" dur="1" fill="hold">
                                          <p:stCondLst>
                                            <p:cond delay="0"/>
                                          </p:stCondLst>
                                        </p:cTn>
                                        <p:tgtEl>
                                          <p:spTgt spid="44"/>
                                        </p:tgtEl>
                                        <p:attrNameLst>
                                          <p:attrName>style.visibility</p:attrName>
                                        </p:attrNameLst>
                                      </p:cBhvr>
                                      <p:to>
                                        <p:strVal val="visible"/>
                                      </p:to>
                                    </p:set>
                                    <p:animEffect transition="in" filter="fade">
                                      <p:cBhvr>
                                        <p:cTn id="116" dur="500"/>
                                        <p:tgtEl>
                                          <p:spTgt spid="44"/>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71">
                                            <p:txEl>
                                              <p:pRg st="0" end="0"/>
                                            </p:txEl>
                                          </p:spTgt>
                                        </p:tgtEl>
                                        <p:attrNameLst>
                                          <p:attrName>style.visibility</p:attrName>
                                        </p:attrNameLst>
                                      </p:cBhvr>
                                      <p:to>
                                        <p:strVal val="visible"/>
                                      </p:to>
                                    </p:set>
                                    <p:animEffect transition="in" filter="fade">
                                      <p:cBhvr>
                                        <p:cTn id="121" dur="500"/>
                                        <p:tgtEl>
                                          <p:spTgt spid="71">
                                            <p:txEl>
                                              <p:pRg st="0" end="0"/>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fade">
                                      <p:cBhvr>
                                        <p:cTn id="126" dur="500"/>
                                        <p:tgtEl>
                                          <p:spTgt spid="45"/>
                                        </p:tgtEl>
                                      </p:cBhvr>
                                    </p:animEffect>
                                  </p:childTnLst>
                                </p:cTn>
                              </p:par>
                            </p:childTnLst>
                          </p:cTn>
                        </p:par>
                        <p:par>
                          <p:cTn id="127" fill="hold">
                            <p:stCondLst>
                              <p:cond delay="500"/>
                            </p:stCondLst>
                            <p:childTnLst>
                              <p:par>
                                <p:cTn id="128" presetID="10" presetClass="entr" presetSubtype="0" fill="hold" grpId="0" nodeType="afterEffect">
                                  <p:stCondLst>
                                    <p:cond delay="0"/>
                                  </p:stCondLst>
                                  <p:childTnLst>
                                    <p:set>
                                      <p:cBhvr>
                                        <p:cTn id="129" dur="1" fill="hold">
                                          <p:stCondLst>
                                            <p:cond delay="0"/>
                                          </p:stCondLst>
                                        </p:cTn>
                                        <p:tgtEl>
                                          <p:spTgt spid="46"/>
                                        </p:tgtEl>
                                        <p:attrNameLst>
                                          <p:attrName>style.visibility</p:attrName>
                                        </p:attrNameLst>
                                      </p:cBhvr>
                                      <p:to>
                                        <p:strVal val="visible"/>
                                      </p:to>
                                    </p:set>
                                    <p:animEffect transition="in" filter="fade">
                                      <p:cBhvr>
                                        <p:cTn id="130" dur="500"/>
                                        <p:tgtEl>
                                          <p:spTgt spid="46"/>
                                        </p:tgtEl>
                                      </p:cBhvr>
                                    </p:animEffect>
                                  </p:childTnLst>
                                </p:cTn>
                              </p:par>
                            </p:childTnLst>
                          </p:cTn>
                        </p:par>
                        <p:par>
                          <p:cTn id="131" fill="hold">
                            <p:stCondLst>
                              <p:cond delay="1000"/>
                            </p:stCondLst>
                            <p:childTnLst>
                              <p:par>
                                <p:cTn id="132" presetID="10" presetClass="entr" presetSubtype="0" fill="hold" grpId="0" nodeType="afterEffect">
                                  <p:stCondLst>
                                    <p:cond delay="0"/>
                                  </p:stCondLst>
                                  <p:childTnLst>
                                    <p:set>
                                      <p:cBhvr>
                                        <p:cTn id="133" dur="1" fill="hold">
                                          <p:stCondLst>
                                            <p:cond delay="0"/>
                                          </p:stCondLst>
                                        </p:cTn>
                                        <p:tgtEl>
                                          <p:spTgt spid="57"/>
                                        </p:tgtEl>
                                        <p:attrNameLst>
                                          <p:attrName>style.visibility</p:attrName>
                                        </p:attrNameLst>
                                      </p:cBhvr>
                                      <p:to>
                                        <p:strVal val="visible"/>
                                      </p:to>
                                    </p:set>
                                    <p:animEffect transition="in" filter="fade">
                                      <p:cBhvr>
                                        <p:cTn id="134" dur="500"/>
                                        <p:tgtEl>
                                          <p:spTgt spid="57"/>
                                        </p:tgtEl>
                                      </p:cBhvr>
                                    </p:animEffect>
                                  </p:childTnLst>
                                </p:cTn>
                              </p:par>
                            </p:childTnLst>
                          </p:cTn>
                        </p:par>
                        <p:par>
                          <p:cTn id="135" fill="hold">
                            <p:stCondLst>
                              <p:cond delay="1500"/>
                            </p:stCondLst>
                            <p:childTnLst>
                              <p:par>
                                <p:cTn id="136" presetID="10" presetClass="entr" presetSubtype="0" fill="hold" grpId="0" nodeType="after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fade">
                                      <p:cBhvr>
                                        <p:cTn id="138" dur="500"/>
                                        <p:tgtEl>
                                          <p:spTgt spid="47"/>
                                        </p:tgtEl>
                                      </p:cBhvr>
                                    </p:animEffect>
                                  </p:childTnLst>
                                </p:cTn>
                              </p:par>
                            </p:childTnLst>
                          </p:cTn>
                        </p:par>
                        <p:par>
                          <p:cTn id="139" fill="hold">
                            <p:stCondLst>
                              <p:cond delay="2000"/>
                            </p:stCondLst>
                            <p:childTnLst>
                              <p:par>
                                <p:cTn id="140" presetID="10" presetClass="entr" presetSubtype="0" fill="hold" grpId="0" nodeType="after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fade">
                                      <p:cBhvr>
                                        <p:cTn id="142" dur="500"/>
                                        <p:tgtEl>
                                          <p:spTgt spid="48"/>
                                        </p:tgtEl>
                                      </p:cBhvr>
                                    </p:animEffect>
                                  </p:childTnLst>
                                </p:cTn>
                              </p:par>
                            </p:childTnLst>
                          </p:cTn>
                        </p:par>
                        <p:par>
                          <p:cTn id="143" fill="hold">
                            <p:stCondLst>
                              <p:cond delay="2500"/>
                            </p:stCondLst>
                            <p:childTnLst>
                              <p:par>
                                <p:cTn id="144" presetID="10" presetClass="entr" presetSubtype="0" fill="hold" grpId="0" nodeType="afterEffect">
                                  <p:stCondLst>
                                    <p:cond delay="0"/>
                                  </p:stCondLst>
                                  <p:childTnLst>
                                    <p:set>
                                      <p:cBhvr>
                                        <p:cTn id="145" dur="1" fill="hold">
                                          <p:stCondLst>
                                            <p:cond delay="0"/>
                                          </p:stCondLst>
                                        </p:cTn>
                                        <p:tgtEl>
                                          <p:spTgt spid="50"/>
                                        </p:tgtEl>
                                        <p:attrNameLst>
                                          <p:attrName>style.visibility</p:attrName>
                                        </p:attrNameLst>
                                      </p:cBhvr>
                                      <p:to>
                                        <p:strVal val="visible"/>
                                      </p:to>
                                    </p:set>
                                    <p:animEffect transition="in" filter="fade">
                                      <p:cBhvr>
                                        <p:cTn id="146" dur="500"/>
                                        <p:tgtEl>
                                          <p:spTgt spid="50"/>
                                        </p:tgtEl>
                                      </p:cBhvr>
                                    </p:animEffect>
                                  </p:childTnLst>
                                </p:cTn>
                              </p:par>
                            </p:childTnLst>
                          </p:cTn>
                        </p:par>
                        <p:par>
                          <p:cTn id="147" fill="hold">
                            <p:stCondLst>
                              <p:cond delay="3000"/>
                            </p:stCondLst>
                            <p:childTnLst>
                              <p:par>
                                <p:cTn id="148" presetID="10" presetClass="entr" presetSubtype="0" fill="hold" grpId="0" nodeType="afterEffect">
                                  <p:stCondLst>
                                    <p:cond delay="0"/>
                                  </p:stCondLst>
                                  <p:childTnLst>
                                    <p:set>
                                      <p:cBhvr>
                                        <p:cTn id="149" dur="1" fill="hold">
                                          <p:stCondLst>
                                            <p:cond delay="0"/>
                                          </p:stCondLst>
                                        </p:cTn>
                                        <p:tgtEl>
                                          <p:spTgt spid="49"/>
                                        </p:tgtEl>
                                        <p:attrNameLst>
                                          <p:attrName>style.visibility</p:attrName>
                                        </p:attrNameLst>
                                      </p:cBhvr>
                                      <p:to>
                                        <p:strVal val="visible"/>
                                      </p:to>
                                    </p:set>
                                    <p:animEffect transition="in" filter="fade">
                                      <p:cBhvr>
                                        <p:cTn id="150" dur="500"/>
                                        <p:tgtEl>
                                          <p:spTgt spid="49"/>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71">
                                            <p:txEl>
                                              <p:pRg st="1" end="1"/>
                                            </p:txEl>
                                          </p:spTgt>
                                        </p:tgtEl>
                                        <p:attrNameLst>
                                          <p:attrName>style.visibility</p:attrName>
                                        </p:attrNameLst>
                                      </p:cBhvr>
                                      <p:to>
                                        <p:strVal val="visible"/>
                                      </p:to>
                                    </p:set>
                                    <p:animEffect transition="in" filter="fade">
                                      <p:cBhvr>
                                        <p:cTn id="155" dur="500"/>
                                        <p:tgtEl>
                                          <p:spTgt spid="71">
                                            <p:txEl>
                                              <p:pRg st="1" end="1"/>
                                            </p:txEl>
                                          </p:spTgt>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5"/>
                                        </p:tgtEl>
                                        <p:attrNameLst>
                                          <p:attrName>style.visibility</p:attrName>
                                        </p:attrNameLst>
                                      </p:cBhvr>
                                      <p:to>
                                        <p:strVal val="visible"/>
                                      </p:to>
                                    </p:set>
                                    <p:animEffect transition="in" filter="fade">
                                      <p:cBhvr>
                                        <p:cTn id="160" dur="500"/>
                                        <p:tgtEl>
                                          <p:spTgt spid="5"/>
                                        </p:tgtEl>
                                      </p:cBhvr>
                                    </p:animEffect>
                                  </p:childTnLst>
                                </p:cTn>
                              </p:par>
                            </p:childTnLst>
                          </p:cTn>
                        </p:par>
                        <p:par>
                          <p:cTn id="161" fill="hold">
                            <p:stCondLst>
                              <p:cond delay="500"/>
                            </p:stCondLst>
                            <p:childTnLst>
                              <p:par>
                                <p:cTn id="162" presetID="10" presetClass="entr" presetSubtype="0" fill="hold" grpId="0" nodeType="afterEffect">
                                  <p:stCondLst>
                                    <p:cond delay="0"/>
                                  </p:stCondLst>
                                  <p:childTnLst>
                                    <p:set>
                                      <p:cBhvr>
                                        <p:cTn id="163" dur="1" fill="hold">
                                          <p:stCondLst>
                                            <p:cond delay="0"/>
                                          </p:stCondLst>
                                        </p:cTn>
                                        <p:tgtEl>
                                          <p:spTgt spid="10"/>
                                        </p:tgtEl>
                                        <p:attrNameLst>
                                          <p:attrName>style.visibility</p:attrName>
                                        </p:attrNameLst>
                                      </p:cBhvr>
                                      <p:to>
                                        <p:strVal val="visible"/>
                                      </p:to>
                                    </p:set>
                                    <p:animEffect transition="in" filter="fade">
                                      <p:cBhvr>
                                        <p:cTn id="164" dur="500"/>
                                        <p:tgtEl>
                                          <p:spTgt spid="10"/>
                                        </p:tgtEl>
                                      </p:cBhvr>
                                    </p:animEffect>
                                  </p:childTnLst>
                                </p:cTn>
                              </p:par>
                            </p:childTnLst>
                          </p:cTn>
                        </p:par>
                        <p:par>
                          <p:cTn id="165" fill="hold">
                            <p:stCondLst>
                              <p:cond delay="1000"/>
                            </p:stCondLst>
                            <p:childTnLst>
                              <p:par>
                                <p:cTn id="166" presetID="10" presetClass="entr" presetSubtype="0" fill="hold" grpId="0" nodeType="afterEffect">
                                  <p:stCondLst>
                                    <p:cond delay="0"/>
                                  </p:stCondLst>
                                  <p:childTnLst>
                                    <p:set>
                                      <p:cBhvr>
                                        <p:cTn id="167" dur="1" fill="hold">
                                          <p:stCondLst>
                                            <p:cond delay="0"/>
                                          </p:stCondLst>
                                        </p:cTn>
                                        <p:tgtEl>
                                          <p:spTgt spid="51"/>
                                        </p:tgtEl>
                                        <p:attrNameLst>
                                          <p:attrName>style.visibility</p:attrName>
                                        </p:attrNameLst>
                                      </p:cBhvr>
                                      <p:to>
                                        <p:strVal val="visible"/>
                                      </p:to>
                                    </p:set>
                                    <p:animEffect transition="in" filter="fade">
                                      <p:cBhvr>
                                        <p:cTn id="168" dur="500"/>
                                        <p:tgtEl>
                                          <p:spTgt spid="51"/>
                                        </p:tgtEl>
                                      </p:cBhvr>
                                    </p:animEffect>
                                  </p:childTnLst>
                                </p:cTn>
                              </p:par>
                            </p:childTnLst>
                          </p:cTn>
                        </p:par>
                        <p:par>
                          <p:cTn id="169" fill="hold">
                            <p:stCondLst>
                              <p:cond delay="1500"/>
                            </p:stCondLst>
                            <p:childTnLst>
                              <p:par>
                                <p:cTn id="170" presetID="10" presetClass="entr" presetSubtype="0" fill="hold" grpId="0" nodeType="afterEffect">
                                  <p:stCondLst>
                                    <p:cond delay="0"/>
                                  </p:stCondLst>
                                  <p:childTnLst>
                                    <p:set>
                                      <p:cBhvr>
                                        <p:cTn id="171" dur="1" fill="hold">
                                          <p:stCondLst>
                                            <p:cond delay="0"/>
                                          </p:stCondLst>
                                        </p:cTn>
                                        <p:tgtEl>
                                          <p:spTgt spid="12"/>
                                        </p:tgtEl>
                                        <p:attrNameLst>
                                          <p:attrName>style.visibility</p:attrName>
                                        </p:attrNameLst>
                                      </p:cBhvr>
                                      <p:to>
                                        <p:strVal val="visible"/>
                                      </p:to>
                                    </p:set>
                                    <p:animEffect transition="in" filter="fade">
                                      <p:cBhvr>
                                        <p:cTn id="172" dur="500"/>
                                        <p:tgtEl>
                                          <p:spTgt spid="12"/>
                                        </p:tgtEl>
                                      </p:cBhvr>
                                    </p:animEffect>
                                  </p:childTnLst>
                                </p:cTn>
                              </p:par>
                            </p:childTnLst>
                          </p:cTn>
                        </p:par>
                        <p:par>
                          <p:cTn id="173" fill="hold">
                            <p:stCondLst>
                              <p:cond delay="2000"/>
                            </p:stCondLst>
                            <p:childTnLst>
                              <p:par>
                                <p:cTn id="174" presetID="10" presetClass="entr" presetSubtype="0" fill="hold" grpId="0" nodeType="afterEffect">
                                  <p:stCondLst>
                                    <p:cond delay="0"/>
                                  </p:stCondLst>
                                  <p:childTnLst>
                                    <p:set>
                                      <p:cBhvr>
                                        <p:cTn id="175" dur="1" fill="hold">
                                          <p:stCondLst>
                                            <p:cond delay="0"/>
                                          </p:stCondLst>
                                        </p:cTn>
                                        <p:tgtEl>
                                          <p:spTgt spid="24"/>
                                        </p:tgtEl>
                                        <p:attrNameLst>
                                          <p:attrName>style.visibility</p:attrName>
                                        </p:attrNameLst>
                                      </p:cBhvr>
                                      <p:to>
                                        <p:strVal val="visible"/>
                                      </p:to>
                                    </p:set>
                                    <p:animEffect transition="in" filter="fade">
                                      <p:cBhvr>
                                        <p:cTn id="176" dur="500"/>
                                        <p:tgtEl>
                                          <p:spTgt spid="24"/>
                                        </p:tgtEl>
                                      </p:cBhvr>
                                    </p:animEffect>
                                  </p:childTnLst>
                                </p:cTn>
                              </p:par>
                            </p:childTnLst>
                          </p:cTn>
                        </p:par>
                        <p:par>
                          <p:cTn id="177" fill="hold">
                            <p:stCondLst>
                              <p:cond delay="2500"/>
                            </p:stCondLst>
                            <p:childTnLst>
                              <p:par>
                                <p:cTn id="178" presetID="10" presetClass="entr" presetSubtype="0" fill="hold" grpId="0" nodeType="afterEffect">
                                  <p:stCondLst>
                                    <p:cond delay="0"/>
                                  </p:stCondLst>
                                  <p:childTnLst>
                                    <p:set>
                                      <p:cBhvr>
                                        <p:cTn id="179" dur="1" fill="hold">
                                          <p:stCondLst>
                                            <p:cond delay="0"/>
                                          </p:stCondLst>
                                        </p:cTn>
                                        <p:tgtEl>
                                          <p:spTgt spid="13"/>
                                        </p:tgtEl>
                                        <p:attrNameLst>
                                          <p:attrName>style.visibility</p:attrName>
                                        </p:attrNameLst>
                                      </p:cBhvr>
                                      <p:to>
                                        <p:strVal val="visible"/>
                                      </p:to>
                                    </p:set>
                                    <p:animEffect transition="in" filter="fade">
                                      <p:cBhvr>
                                        <p:cTn id="180" dur="500"/>
                                        <p:tgtEl>
                                          <p:spTgt spid="13"/>
                                        </p:tgtEl>
                                      </p:cBhvr>
                                    </p:animEffect>
                                  </p:childTnLst>
                                </p:cTn>
                              </p:par>
                            </p:childTnLst>
                          </p:cTn>
                        </p:par>
                        <p:par>
                          <p:cTn id="181" fill="hold">
                            <p:stCondLst>
                              <p:cond delay="3000"/>
                            </p:stCondLst>
                            <p:childTnLst>
                              <p:par>
                                <p:cTn id="182" presetID="10" presetClass="entr" presetSubtype="0" fill="hold" grpId="0" nodeType="afterEffect">
                                  <p:stCondLst>
                                    <p:cond delay="0"/>
                                  </p:stCondLst>
                                  <p:childTnLst>
                                    <p:set>
                                      <p:cBhvr>
                                        <p:cTn id="183" dur="1" fill="hold">
                                          <p:stCondLst>
                                            <p:cond delay="0"/>
                                          </p:stCondLst>
                                        </p:cTn>
                                        <p:tgtEl>
                                          <p:spTgt spid="30"/>
                                        </p:tgtEl>
                                        <p:attrNameLst>
                                          <p:attrName>style.visibility</p:attrName>
                                        </p:attrNameLst>
                                      </p:cBhvr>
                                      <p:to>
                                        <p:strVal val="visible"/>
                                      </p:to>
                                    </p:set>
                                    <p:animEffect transition="in" filter="fade">
                                      <p:cBhvr>
                                        <p:cTn id="184" dur="500"/>
                                        <p:tgtEl>
                                          <p:spTgt spid="30"/>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grpId="0" nodeType="clickEffect">
                                  <p:stCondLst>
                                    <p:cond delay="0"/>
                                  </p:stCondLst>
                                  <p:childTnLst>
                                    <p:set>
                                      <p:cBhvr>
                                        <p:cTn id="188" dur="1" fill="hold">
                                          <p:stCondLst>
                                            <p:cond delay="0"/>
                                          </p:stCondLst>
                                        </p:cTn>
                                        <p:tgtEl>
                                          <p:spTgt spid="26"/>
                                        </p:tgtEl>
                                        <p:attrNameLst>
                                          <p:attrName>style.visibility</p:attrName>
                                        </p:attrNameLst>
                                      </p:cBhvr>
                                      <p:to>
                                        <p:strVal val="visible"/>
                                      </p:to>
                                    </p:set>
                                    <p:animEffect transition="in" filter="fade">
                                      <p:cBhvr>
                                        <p:cTn id="189" dur="500"/>
                                        <p:tgtEl>
                                          <p:spTgt spid="26"/>
                                        </p:tgtEl>
                                      </p:cBhvr>
                                    </p:animEffect>
                                  </p:childTnLst>
                                </p:cTn>
                              </p:par>
                            </p:childTnLst>
                          </p:cTn>
                        </p:par>
                        <p:par>
                          <p:cTn id="190" fill="hold">
                            <p:stCondLst>
                              <p:cond delay="500"/>
                            </p:stCondLst>
                            <p:childTnLst>
                              <p:par>
                                <p:cTn id="191" presetID="10" presetClass="entr" presetSubtype="0" fill="hold" grpId="0" nodeType="afterEffect">
                                  <p:stCondLst>
                                    <p:cond delay="0"/>
                                  </p:stCondLst>
                                  <p:childTnLst>
                                    <p:set>
                                      <p:cBhvr>
                                        <p:cTn id="192" dur="1" fill="hold">
                                          <p:stCondLst>
                                            <p:cond delay="0"/>
                                          </p:stCondLst>
                                        </p:cTn>
                                        <p:tgtEl>
                                          <p:spTgt spid="27"/>
                                        </p:tgtEl>
                                        <p:attrNameLst>
                                          <p:attrName>style.visibility</p:attrName>
                                        </p:attrNameLst>
                                      </p:cBhvr>
                                      <p:to>
                                        <p:strVal val="visible"/>
                                      </p:to>
                                    </p:set>
                                    <p:animEffect transition="in" filter="fade">
                                      <p:cBhvr>
                                        <p:cTn id="193" dur="500"/>
                                        <p:tgtEl>
                                          <p:spTgt spid="27"/>
                                        </p:tgtEl>
                                      </p:cBhvr>
                                    </p:animEffect>
                                  </p:childTnLst>
                                </p:cTn>
                              </p:par>
                            </p:childTnLst>
                          </p:cTn>
                        </p:par>
                        <p:par>
                          <p:cTn id="194" fill="hold">
                            <p:stCondLst>
                              <p:cond delay="1000"/>
                            </p:stCondLst>
                            <p:childTnLst>
                              <p:par>
                                <p:cTn id="195" presetID="10" presetClass="entr" presetSubtype="0" fill="hold" grpId="0" nodeType="afterEffect">
                                  <p:stCondLst>
                                    <p:cond delay="0"/>
                                  </p:stCondLst>
                                  <p:childTnLst>
                                    <p:set>
                                      <p:cBhvr>
                                        <p:cTn id="196" dur="1" fill="hold">
                                          <p:stCondLst>
                                            <p:cond delay="0"/>
                                          </p:stCondLst>
                                        </p:cTn>
                                        <p:tgtEl>
                                          <p:spTgt spid="52"/>
                                        </p:tgtEl>
                                        <p:attrNameLst>
                                          <p:attrName>style.visibility</p:attrName>
                                        </p:attrNameLst>
                                      </p:cBhvr>
                                      <p:to>
                                        <p:strVal val="visible"/>
                                      </p:to>
                                    </p:set>
                                    <p:animEffect transition="in" filter="fade">
                                      <p:cBhvr>
                                        <p:cTn id="197" dur="500"/>
                                        <p:tgtEl>
                                          <p:spTgt spid="52"/>
                                        </p:tgtEl>
                                      </p:cBhvr>
                                    </p:animEffect>
                                  </p:childTnLst>
                                </p:cTn>
                              </p:par>
                            </p:childTnLst>
                          </p:cTn>
                        </p:par>
                        <p:par>
                          <p:cTn id="198" fill="hold">
                            <p:stCondLst>
                              <p:cond delay="1500"/>
                            </p:stCondLst>
                            <p:childTnLst>
                              <p:par>
                                <p:cTn id="199" presetID="10" presetClass="entr" presetSubtype="0" fill="hold" grpId="0" nodeType="afterEffect">
                                  <p:stCondLst>
                                    <p:cond delay="0"/>
                                  </p:stCondLst>
                                  <p:childTnLst>
                                    <p:set>
                                      <p:cBhvr>
                                        <p:cTn id="200" dur="1" fill="hold">
                                          <p:stCondLst>
                                            <p:cond delay="0"/>
                                          </p:stCondLst>
                                        </p:cTn>
                                        <p:tgtEl>
                                          <p:spTgt spid="28"/>
                                        </p:tgtEl>
                                        <p:attrNameLst>
                                          <p:attrName>style.visibility</p:attrName>
                                        </p:attrNameLst>
                                      </p:cBhvr>
                                      <p:to>
                                        <p:strVal val="visible"/>
                                      </p:to>
                                    </p:set>
                                    <p:animEffect transition="in" filter="fade">
                                      <p:cBhvr>
                                        <p:cTn id="201" dur="500"/>
                                        <p:tgtEl>
                                          <p:spTgt spid="28"/>
                                        </p:tgtEl>
                                      </p:cBhvr>
                                    </p:animEffect>
                                  </p:childTnLst>
                                </p:cTn>
                              </p:par>
                            </p:childTnLst>
                          </p:cTn>
                        </p:par>
                        <p:par>
                          <p:cTn id="202" fill="hold">
                            <p:stCondLst>
                              <p:cond delay="2000"/>
                            </p:stCondLst>
                            <p:childTnLst>
                              <p:par>
                                <p:cTn id="203" presetID="10" presetClass="entr" presetSubtype="0" fill="hold" grpId="0" nodeType="afterEffect">
                                  <p:stCondLst>
                                    <p:cond delay="0"/>
                                  </p:stCondLst>
                                  <p:childTnLst>
                                    <p:set>
                                      <p:cBhvr>
                                        <p:cTn id="204" dur="1" fill="hold">
                                          <p:stCondLst>
                                            <p:cond delay="0"/>
                                          </p:stCondLst>
                                        </p:cTn>
                                        <p:tgtEl>
                                          <p:spTgt spid="29"/>
                                        </p:tgtEl>
                                        <p:attrNameLst>
                                          <p:attrName>style.visibility</p:attrName>
                                        </p:attrNameLst>
                                      </p:cBhvr>
                                      <p:to>
                                        <p:strVal val="visible"/>
                                      </p:to>
                                    </p:set>
                                    <p:animEffect transition="in" filter="fade">
                                      <p:cBhvr>
                                        <p:cTn id="205" dur="500"/>
                                        <p:tgtEl>
                                          <p:spTgt spid="29"/>
                                        </p:tgtEl>
                                      </p:cBhvr>
                                    </p:animEffect>
                                  </p:childTnLst>
                                </p:cTn>
                              </p:par>
                            </p:childTnLst>
                          </p:cTn>
                        </p:par>
                        <p:par>
                          <p:cTn id="206" fill="hold">
                            <p:stCondLst>
                              <p:cond delay="2500"/>
                            </p:stCondLst>
                            <p:childTnLst>
                              <p:par>
                                <p:cTn id="207" presetID="10" presetClass="entr" presetSubtype="0" fill="hold" grpId="0" nodeType="afterEffect">
                                  <p:stCondLst>
                                    <p:cond delay="0"/>
                                  </p:stCondLst>
                                  <p:childTnLst>
                                    <p:set>
                                      <p:cBhvr>
                                        <p:cTn id="208" dur="1" fill="hold">
                                          <p:stCondLst>
                                            <p:cond delay="0"/>
                                          </p:stCondLst>
                                        </p:cTn>
                                        <p:tgtEl>
                                          <p:spTgt spid="36"/>
                                        </p:tgtEl>
                                        <p:attrNameLst>
                                          <p:attrName>style.visibility</p:attrName>
                                        </p:attrNameLst>
                                      </p:cBhvr>
                                      <p:to>
                                        <p:strVal val="visible"/>
                                      </p:to>
                                    </p:set>
                                    <p:animEffect transition="in" filter="fade">
                                      <p:cBhvr>
                                        <p:cTn id="209" dur="500"/>
                                        <p:tgtEl>
                                          <p:spTgt spid="36"/>
                                        </p:tgtEl>
                                      </p:cBhvr>
                                    </p:animEffect>
                                  </p:childTnLst>
                                </p:cTn>
                              </p:par>
                            </p:childTnLst>
                          </p:cTn>
                        </p:par>
                        <p:par>
                          <p:cTn id="210" fill="hold">
                            <p:stCondLst>
                              <p:cond delay="3000"/>
                            </p:stCondLst>
                            <p:childTnLst>
                              <p:par>
                                <p:cTn id="211" presetID="10" presetClass="entr" presetSubtype="0" fill="hold" grpId="0" nodeType="afterEffect">
                                  <p:stCondLst>
                                    <p:cond delay="0"/>
                                  </p:stCondLst>
                                  <p:childTnLst>
                                    <p:set>
                                      <p:cBhvr>
                                        <p:cTn id="212" dur="1" fill="hold">
                                          <p:stCondLst>
                                            <p:cond delay="0"/>
                                          </p:stCondLst>
                                        </p:cTn>
                                        <p:tgtEl>
                                          <p:spTgt spid="31"/>
                                        </p:tgtEl>
                                        <p:attrNameLst>
                                          <p:attrName>style.visibility</p:attrName>
                                        </p:attrNameLst>
                                      </p:cBhvr>
                                      <p:to>
                                        <p:strVal val="visible"/>
                                      </p:to>
                                    </p:set>
                                    <p:animEffect transition="in" filter="fade">
                                      <p:cBhvr>
                                        <p:cTn id="213" dur="500"/>
                                        <p:tgtEl>
                                          <p:spTgt spid="31"/>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nodeType="clickEffect">
                                  <p:stCondLst>
                                    <p:cond delay="0"/>
                                  </p:stCondLst>
                                  <p:childTnLst>
                                    <p:set>
                                      <p:cBhvr>
                                        <p:cTn id="217" dur="1" fill="hold">
                                          <p:stCondLst>
                                            <p:cond delay="0"/>
                                          </p:stCondLst>
                                        </p:cTn>
                                        <p:tgtEl>
                                          <p:spTgt spid="59"/>
                                        </p:tgtEl>
                                        <p:attrNameLst>
                                          <p:attrName>style.visibility</p:attrName>
                                        </p:attrNameLst>
                                      </p:cBhvr>
                                      <p:to>
                                        <p:strVal val="visible"/>
                                      </p:to>
                                    </p:set>
                                    <p:animEffect transition="in" filter="wipe(left)">
                                      <p:cBhvr>
                                        <p:cTn id="218" dur="500"/>
                                        <p:tgtEl>
                                          <p:spTgt spid="59"/>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grpId="0" nodeType="clickEffect">
                                  <p:stCondLst>
                                    <p:cond delay="0"/>
                                  </p:stCondLst>
                                  <p:childTnLst>
                                    <p:set>
                                      <p:cBhvr>
                                        <p:cTn id="222" dur="1" fill="hold">
                                          <p:stCondLst>
                                            <p:cond delay="0"/>
                                          </p:stCondLst>
                                        </p:cTn>
                                        <p:tgtEl>
                                          <p:spTgt spid="60"/>
                                        </p:tgtEl>
                                        <p:attrNameLst>
                                          <p:attrName>style.visibility</p:attrName>
                                        </p:attrNameLst>
                                      </p:cBhvr>
                                      <p:to>
                                        <p:strVal val="visible"/>
                                      </p:to>
                                    </p:set>
                                    <p:animEffect transition="in" filter="fade">
                                      <p:cBhvr>
                                        <p:cTn id="223" dur="500"/>
                                        <p:tgtEl>
                                          <p:spTgt spid="60"/>
                                        </p:tgtEl>
                                      </p:cBhvr>
                                    </p:animEffect>
                                  </p:childTnLst>
                                </p:cTn>
                              </p:par>
                            </p:childTnLst>
                          </p:cTn>
                        </p:par>
                        <p:par>
                          <p:cTn id="224" fill="hold">
                            <p:stCondLst>
                              <p:cond delay="500"/>
                            </p:stCondLst>
                            <p:childTnLst>
                              <p:par>
                                <p:cTn id="225" presetID="10" presetClass="entr" presetSubtype="0" fill="hold" grpId="0" nodeType="afterEffect">
                                  <p:stCondLst>
                                    <p:cond delay="0"/>
                                  </p:stCondLst>
                                  <p:childTnLst>
                                    <p:set>
                                      <p:cBhvr>
                                        <p:cTn id="226" dur="1" fill="hold">
                                          <p:stCondLst>
                                            <p:cond delay="0"/>
                                          </p:stCondLst>
                                        </p:cTn>
                                        <p:tgtEl>
                                          <p:spTgt spid="61"/>
                                        </p:tgtEl>
                                        <p:attrNameLst>
                                          <p:attrName>style.visibility</p:attrName>
                                        </p:attrNameLst>
                                      </p:cBhvr>
                                      <p:to>
                                        <p:strVal val="visible"/>
                                      </p:to>
                                    </p:set>
                                    <p:animEffect transition="in" filter="fade">
                                      <p:cBhvr>
                                        <p:cTn id="227" dur="500"/>
                                        <p:tgtEl>
                                          <p:spTgt spid="61"/>
                                        </p:tgtEl>
                                      </p:cBhvr>
                                    </p:animEffect>
                                  </p:childTnLst>
                                </p:cTn>
                              </p:par>
                            </p:childTnLst>
                          </p:cTn>
                        </p:par>
                        <p:par>
                          <p:cTn id="228" fill="hold">
                            <p:stCondLst>
                              <p:cond delay="1000"/>
                            </p:stCondLst>
                            <p:childTnLst>
                              <p:par>
                                <p:cTn id="229" presetID="10" presetClass="entr" presetSubtype="0" fill="hold" grpId="0" nodeType="afterEffect">
                                  <p:stCondLst>
                                    <p:cond delay="0"/>
                                  </p:stCondLst>
                                  <p:childTnLst>
                                    <p:set>
                                      <p:cBhvr>
                                        <p:cTn id="230" dur="1" fill="hold">
                                          <p:stCondLst>
                                            <p:cond delay="0"/>
                                          </p:stCondLst>
                                        </p:cTn>
                                        <p:tgtEl>
                                          <p:spTgt spid="62"/>
                                        </p:tgtEl>
                                        <p:attrNameLst>
                                          <p:attrName>style.visibility</p:attrName>
                                        </p:attrNameLst>
                                      </p:cBhvr>
                                      <p:to>
                                        <p:strVal val="visible"/>
                                      </p:to>
                                    </p:set>
                                    <p:animEffect transition="in" filter="fade">
                                      <p:cBhvr>
                                        <p:cTn id="231" dur="500"/>
                                        <p:tgtEl>
                                          <p:spTgt spid="62"/>
                                        </p:tgtEl>
                                      </p:cBhvr>
                                    </p:animEffect>
                                  </p:childTnLst>
                                </p:cTn>
                              </p:par>
                            </p:childTnLst>
                          </p:cTn>
                        </p:par>
                        <p:par>
                          <p:cTn id="232" fill="hold">
                            <p:stCondLst>
                              <p:cond delay="1500"/>
                            </p:stCondLst>
                            <p:childTnLst>
                              <p:par>
                                <p:cTn id="233" presetID="10" presetClass="entr" presetSubtype="0" fill="hold" grpId="0" nodeType="afterEffect">
                                  <p:stCondLst>
                                    <p:cond delay="0"/>
                                  </p:stCondLst>
                                  <p:childTnLst>
                                    <p:set>
                                      <p:cBhvr>
                                        <p:cTn id="234" dur="1" fill="hold">
                                          <p:stCondLst>
                                            <p:cond delay="0"/>
                                          </p:stCondLst>
                                        </p:cTn>
                                        <p:tgtEl>
                                          <p:spTgt spid="69"/>
                                        </p:tgtEl>
                                        <p:attrNameLst>
                                          <p:attrName>style.visibility</p:attrName>
                                        </p:attrNameLst>
                                      </p:cBhvr>
                                      <p:to>
                                        <p:strVal val="visible"/>
                                      </p:to>
                                    </p:set>
                                    <p:animEffect transition="in" filter="fade">
                                      <p:cBhvr>
                                        <p:cTn id="235" dur="500"/>
                                        <p:tgtEl>
                                          <p:spTgt spid="69"/>
                                        </p:tgtEl>
                                      </p:cBhvr>
                                    </p:animEffect>
                                  </p:childTnLst>
                                </p:cTn>
                              </p:par>
                            </p:childTnLst>
                          </p:cTn>
                        </p:par>
                        <p:par>
                          <p:cTn id="236" fill="hold">
                            <p:stCondLst>
                              <p:cond delay="2000"/>
                            </p:stCondLst>
                            <p:childTnLst>
                              <p:par>
                                <p:cTn id="237" presetID="10" presetClass="entr" presetSubtype="0" fill="hold" grpId="0" nodeType="afterEffect">
                                  <p:stCondLst>
                                    <p:cond delay="0"/>
                                  </p:stCondLst>
                                  <p:childTnLst>
                                    <p:set>
                                      <p:cBhvr>
                                        <p:cTn id="238" dur="1" fill="hold">
                                          <p:stCondLst>
                                            <p:cond delay="0"/>
                                          </p:stCondLst>
                                        </p:cTn>
                                        <p:tgtEl>
                                          <p:spTgt spid="63"/>
                                        </p:tgtEl>
                                        <p:attrNameLst>
                                          <p:attrName>style.visibility</p:attrName>
                                        </p:attrNameLst>
                                      </p:cBhvr>
                                      <p:to>
                                        <p:strVal val="visible"/>
                                      </p:to>
                                    </p:set>
                                    <p:animEffect transition="in" filter="fade">
                                      <p:cBhvr>
                                        <p:cTn id="239" dur="500"/>
                                        <p:tgtEl>
                                          <p:spTgt spid="63"/>
                                        </p:tgtEl>
                                      </p:cBhvr>
                                    </p:animEffect>
                                  </p:childTnLst>
                                </p:cTn>
                              </p:par>
                            </p:childTnLst>
                          </p:cTn>
                        </p:par>
                        <p:par>
                          <p:cTn id="240" fill="hold">
                            <p:stCondLst>
                              <p:cond delay="2500"/>
                            </p:stCondLst>
                            <p:childTnLst>
                              <p:par>
                                <p:cTn id="241" presetID="10" presetClass="entr" presetSubtype="0" fill="hold" grpId="0" nodeType="afterEffect">
                                  <p:stCondLst>
                                    <p:cond delay="0"/>
                                  </p:stCondLst>
                                  <p:childTnLst>
                                    <p:set>
                                      <p:cBhvr>
                                        <p:cTn id="242" dur="1" fill="hold">
                                          <p:stCondLst>
                                            <p:cond delay="0"/>
                                          </p:stCondLst>
                                        </p:cTn>
                                        <p:tgtEl>
                                          <p:spTgt spid="64"/>
                                        </p:tgtEl>
                                        <p:attrNameLst>
                                          <p:attrName>style.visibility</p:attrName>
                                        </p:attrNameLst>
                                      </p:cBhvr>
                                      <p:to>
                                        <p:strVal val="visible"/>
                                      </p:to>
                                    </p:set>
                                    <p:animEffect transition="in" filter="fade">
                                      <p:cBhvr>
                                        <p:cTn id="243" dur="500"/>
                                        <p:tgtEl>
                                          <p:spTgt spid="64"/>
                                        </p:tgtEl>
                                      </p:cBhvr>
                                    </p:animEffect>
                                  </p:childTnLst>
                                </p:cTn>
                              </p:par>
                            </p:childTnLst>
                          </p:cTn>
                        </p:par>
                        <p:par>
                          <p:cTn id="244" fill="hold">
                            <p:stCondLst>
                              <p:cond delay="3000"/>
                            </p:stCondLst>
                            <p:childTnLst>
                              <p:par>
                                <p:cTn id="245" presetID="10" presetClass="entr" presetSubtype="0" fill="hold" grpId="0" nodeType="afterEffect">
                                  <p:stCondLst>
                                    <p:cond delay="0"/>
                                  </p:stCondLst>
                                  <p:childTnLst>
                                    <p:set>
                                      <p:cBhvr>
                                        <p:cTn id="246" dur="1" fill="hold">
                                          <p:stCondLst>
                                            <p:cond delay="0"/>
                                          </p:stCondLst>
                                        </p:cTn>
                                        <p:tgtEl>
                                          <p:spTgt spid="66"/>
                                        </p:tgtEl>
                                        <p:attrNameLst>
                                          <p:attrName>style.visibility</p:attrName>
                                        </p:attrNameLst>
                                      </p:cBhvr>
                                      <p:to>
                                        <p:strVal val="visible"/>
                                      </p:to>
                                    </p:set>
                                    <p:animEffect transition="in" filter="fade">
                                      <p:cBhvr>
                                        <p:cTn id="247" dur="500"/>
                                        <p:tgtEl>
                                          <p:spTgt spid="66"/>
                                        </p:tgtEl>
                                      </p:cBhvr>
                                    </p:animEffect>
                                  </p:childTnLst>
                                </p:cTn>
                              </p:par>
                            </p:childTnLst>
                          </p:cTn>
                        </p:par>
                        <p:par>
                          <p:cTn id="248" fill="hold">
                            <p:stCondLst>
                              <p:cond delay="3500"/>
                            </p:stCondLst>
                            <p:childTnLst>
                              <p:par>
                                <p:cTn id="249" presetID="10" presetClass="entr" presetSubtype="0" fill="hold" grpId="0" nodeType="afterEffect">
                                  <p:stCondLst>
                                    <p:cond delay="0"/>
                                  </p:stCondLst>
                                  <p:childTnLst>
                                    <p:set>
                                      <p:cBhvr>
                                        <p:cTn id="250" dur="1" fill="hold">
                                          <p:stCondLst>
                                            <p:cond delay="0"/>
                                          </p:stCondLst>
                                        </p:cTn>
                                        <p:tgtEl>
                                          <p:spTgt spid="65"/>
                                        </p:tgtEl>
                                        <p:attrNameLst>
                                          <p:attrName>style.visibility</p:attrName>
                                        </p:attrNameLst>
                                      </p:cBhvr>
                                      <p:to>
                                        <p:strVal val="visible"/>
                                      </p:to>
                                    </p:set>
                                    <p:animEffect transition="in" filter="fade">
                                      <p:cBhvr>
                                        <p:cTn id="251" dur="500"/>
                                        <p:tgtEl>
                                          <p:spTgt spid="65"/>
                                        </p:tgtEl>
                                      </p:cBhvr>
                                    </p:animEffect>
                                  </p:childTnLst>
                                </p:cTn>
                              </p:par>
                            </p:childTnLst>
                          </p:cTn>
                        </p:par>
                      </p:childTnLst>
                    </p:cTn>
                  </p:par>
                  <p:par>
                    <p:cTn id="252" fill="hold">
                      <p:stCondLst>
                        <p:cond delay="indefinite"/>
                      </p:stCondLst>
                      <p:childTnLst>
                        <p:par>
                          <p:cTn id="253" fill="hold">
                            <p:stCondLst>
                              <p:cond delay="0"/>
                            </p:stCondLst>
                            <p:childTnLst>
                              <p:par>
                                <p:cTn id="254" presetID="10" presetClass="entr" presetSubtype="0" fill="hold" grpId="0" nodeType="clickEffect">
                                  <p:stCondLst>
                                    <p:cond delay="0"/>
                                  </p:stCondLst>
                                  <p:childTnLst>
                                    <p:set>
                                      <p:cBhvr>
                                        <p:cTn id="255" dur="1" fill="hold">
                                          <p:stCondLst>
                                            <p:cond delay="0"/>
                                          </p:stCondLst>
                                        </p:cTn>
                                        <p:tgtEl>
                                          <p:spTgt spid="67"/>
                                        </p:tgtEl>
                                        <p:attrNameLst>
                                          <p:attrName>style.visibility</p:attrName>
                                        </p:attrNameLst>
                                      </p:cBhvr>
                                      <p:to>
                                        <p:strVal val="visible"/>
                                      </p:to>
                                    </p:set>
                                    <p:animEffect transition="in" filter="fade">
                                      <p:cBhvr>
                                        <p:cTn id="256" dur="500"/>
                                        <p:tgtEl>
                                          <p:spTgt spid="67"/>
                                        </p:tgtEl>
                                      </p:cBhvr>
                                    </p:animEffect>
                                  </p:childTnLst>
                                </p:cTn>
                              </p:par>
                            </p:childTnLst>
                          </p:cTn>
                        </p:par>
                        <p:par>
                          <p:cTn id="257" fill="hold">
                            <p:stCondLst>
                              <p:cond delay="500"/>
                            </p:stCondLst>
                            <p:childTnLst>
                              <p:par>
                                <p:cTn id="258" presetID="10" presetClass="entr" presetSubtype="0" fill="hold" grpId="0" nodeType="afterEffect">
                                  <p:stCondLst>
                                    <p:cond delay="0"/>
                                  </p:stCondLst>
                                  <p:childTnLst>
                                    <p:set>
                                      <p:cBhvr>
                                        <p:cTn id="259" dur="1" fill="hold">
                                          <p:stCondLst>
                                            <p:cond delay="0"/>
                                          </p:stCondLst>
                                        </p:cTn>
                                        <p:tgtEl>
                                          <p:spTgt spid="72"/>
                                        </p:tgtEl>
                                        <p:attrNameLst>
                                          <p:attrName>style.visibility</p:attrName>
                                        </p:attrNameLst>
                                      </p:cBhvr>
                                      <p:to>
                                        <p:strVal val="visible"/>
                                      </p:to>
                                    </p:set>
                                    <p:animEffect transition="in" filter="fade">
                                      <p:cBhvr>
                                        <p:cTn id="260" dur="500"/>
                                        <p:tgtEl>
                                          <p:spTgt spid="72"/>
                                        </p:tgtEl>
                                      </p:cBhvr>
                                    </p:animEffect>
                                  </p:childTnLst>
                                </p:cTn>
                              </p:par>
                            </p:childTnLst>
                          </p:cTn>
                        </p:par>
                        <p:par>
                          <p:cTn id="261" fill="hold">
                            <p:stCondLst>
                              <p:cond delay="1000"/>
                            </p:stCondLst>
                            <p:childTnLst>
                              <p:par>
                                <p:cTn id="262" presetID="10" presetClass="entr" presetSubtype="0" fill="hold" grpId="0" nodeType="afterEffect">
                                  <p:stCondLst>
                                    <p:cond delay="0"/>
                                  </p:stCondLst>
                                  <p:childTnLst>
                                    <p:set>
                                      <p:cBhvr>
                                        <p:cTn id="263" dur="1" fill="hold">
                                          <p:stCondLst>
                                            <p:cond delay="0"/>
                                          </p:stCondLst>
                                        </p:cTn>
                                        <p:tgtEl>
                                          <p:spTgt spid="73"/>
                                        </p:tgtEl>
                                        <p:attrNameLst>
                                          <p:attrName>style.visibility</p:attrName>
                                        </p:attrNameLst>
                                      </p:cBhvr>
                                      <p:to>
                                        <p:strVal val="visible"/>
                                      </p:to>
                                    </p:set>
                                    <p:animEffect transition="in" filter="fade">
                                      <p:cBhvr>
                                        <p:cTn id="264" dur="500"/>
                                        <p:tgtEl>
                                          <p:spTgt spid="73"/>
                                        </p:tgtEl>
                                      </p:cBhvr>
                                    </p:animEffect>
                                  </p:childTnLst>
                                </p:cTn>
                              </p:par>
                            </p:childTnLst>
                          </p:cTn>
                        </p:par>
                        <p:par>
                          <p:cTn id="265" fill="hold">
                            <p:stCondLst>
                              <p:cond delay="1500"/>
                            </p:stCondLst>
                            <p:childTnLst>
                              <p:par>
                                <p:cTn id="266" presetID="10" presetClass="entr" presetSubtype="0" fill="hold" grpId="0" nodeType="afterEffect">
                                  <p:stCondLst>
                                    <p:cond delay="0"/>
                                  </p:stCondLst>
                                  <p:childTnLst>
                                    <p:set>
                                      <p:cBhvr>
                                        <p:cTn id="267" dur="1" fill="hold">
                                          <p:stCondLst>
                                            <p:cond delay="0"/>
                                          </p:stCondLst>
                                        </p:cTn>
                                        <p:tgtEl>
                                          <p:spTgt spid="70"/>
                                        </p:tgtEl>
                                        <p:attrNameLst>
                                          <p:attrName>style.visibility</p:attrName>
                                        </p:attrNameLst>
                                      </p:cBhvr>
                                      <p:to>
                                        <p:strVal val="visible"/>
                                      </p:to>
                                    </p:set>
                                    <p:animEffect transition="in" filter="fade">
                                      <p:cBhvr>
                                        <p:cTn id="268" dur="500"/>
                                        <p:tgtEl>
                                          <p:spTgt spid="70"/>
                                        </p:tgtEl>
                                      </p:cBhvr>
                                    </p:animEffect>
                                  </p:childTnLst>
                                </p:cTn>
                              </p:par>
                            </p:childTnLst>
                          </p:cTn>
                        </p:par>
                        <p:par>
                          <p:cTn id="269" fill="hold">
                            <p:stCondLst>
                              <p:cond delay="2000"/>
                            </p:stCondLst>
                            <p:childTnLst>
                              <p:par>
                                <p:cTn id="270" presetID="10" presetClass="entr" presetSubtype="0" fill="hold" grpId="0" nodeType="afterEffect">
                                  <p:stCondLst>
                                    <p:cond delay="0"/>
                                  </p:stCondLst>
                                  <p:childTnLst>
                                    <p:set>
                                      <p:cBhvr>
                                        <p:cTn id="271" dur="1" fill="hold">
                                          <p:stCondLst>
                                            <p:cond delay="0"/>
                                          </p:stCondLst>
                                        </p:cTn>
                                        <p:tgtEl>
                                          <p:spTgt spid="74"/>
                                        </p:tgtEl>
                                        <p:attrNameLst>
                                          <p:attrName>style.visibility</p:attrName>
                                        </p:attrNameLst>
                                      </p:cBhvr>
                                      <p:to>
                                        <p:strVal val="visible"/>
                                      </p:to>
                                    </p:set>
                                    <p:animEffect transition="in" filter="fade">
                                      <p:cBhvr>
                                        <p:cTn id="272" dur="500"/>
                                        <p:tgtEl>
                                          <p:spTgt spid="74"/>
                                        </p:tgtEl>
                                      </p:cBhvr>
                                    </p:animEffect>
                                  </p:childTnLst>
                                </p:cTn>
                              </p:par>
                            </p:childTnLst>
                          </p:cTn>
                        </p:par>
                        <p:par>
                          <p:cTn id="273" fill="hold">
                            <p:stCondLst>
                              <p:cond delay="2500"/>
                            </p:stCondLst>
                            <p:childTnLst>
                              <p:par>
                                <p:cTn id="274" presetID="10" presetClass="entr" presetSubtype="0" fill="hold" grpId="0" nodeType="afterEffect">
                                  <p:stCondLst>
                                    <p:cond delay="0"/>
                                  </p:stCondLst>
                                  <p:childTnLst>
                                    <p:set>
                                      <p:cBhvr>
                                        <p:cTn id="275" dur="1" fill="hold">
                                          <p:stCondLst>
                                            <p:cond delay="0"/>
                                          </p:stCondLst>
                                        </p:cTn>
                                        <p:tgtEl>
                                          <p:spTgt spid="75"/>
                                        </p:tgtEl>
                                        <p:attrNameLst>
                                          <p:attrName>style.visibility</p:attrName>
                                        </p:attrNameLst>
                                      </p:cBhvr>
                                      <p:to>
                                        <p:strVal val="visible"/>
                                      </p:to>
                                    </p:set>
                                    <p:animEffect transition="in" filter="fade">
                                      <p:cBhvr>
                                        <p:cTn id="276" dur="500"/>
                                        <p:tgtEl>
                                          <p:spTgt spid="75"/>
                                        </p:tgtEl>
                                      </p:cBhvr>
                                    </p:animEffect>
                                  </p:childTnLst>
                                </p:cTn>
                              </p:par>
                            </p:childTnLst>
                          </p:cTn>
                        </p:par>
                        <p:par>
                          <p:cTn id="277" fill="hold">
                            <p:stCondLst>
                              <p:cond delay="3000"/>
                            </p:stCondLst>
                            <p:childTnLst>
                              <p:par>
                                <p:cTn id="278" presetID="10" presetClass="entr" presetSubtype="0" fill="hold" grpId="0" nodeType="afterEffect">
                                  <p:stCondLst>
                                    <p:cond delay="0"/>
                                  </p:stCondLst>
                                  <p:childTnLst>
                                    <p:set>
                                      <p:cBhvr>
                                        <p:cTn id="279" dur="1" fill="hold">
                                          <p:stCondLst>
                                            <p:cond delay="0"/>
                                          </p:stCondLst>
                                        </p:cTn>
                                        <p:tgtEl>
                                          <p:spTgt spid="76"/>
                                        </p:tgtEl>
                                        <p:attrNameLst>
                                          <p:attrName>style.visibility</p:attrName>
                                        </p:attrNameLst>
                                      </p:cBhvr>
                                      <p:to>
                                        <p:strVal val="visible"/>
                                      </p:to>
                                    </p:set>
                                    <p:animEffect transition="in" filter="fade">
                                      <p:cBhvr>
                                        <p:cTn id="280" dur="500"/>
                                        <p:tgtEl>
                                          <p:spTgt spid="76"/>
                                        </p:tgtEl>
                                      </p:cBhvr>
                                    </p:animEffect>
                                  </p:childTnLst>
                                </p:cTn>
                              </p:par>
                            </p:childTnLst>
                          </p:cTn>
                        </p:par>
                      </p:childTnLst>
                    </p:cTn>
                  </p:par>
                  <p:par>
                    <p:cTn id="281" fill="hold">
                      <p:stCondLst>
                        <p:cond delay="indefinite"/>
                      </p:stCondLst>
                      <p:childTnLst>
                        <p:par>
                          <p:cTn id="282" fill="hold">
                            <p:stCondLst>
                              <p:cond delay="0"/>
                            </p:stCondLst>
                            <p:childTnLst>
                              <p:par>
                                <p:cTn id="283" presetID="10" presetClass="entr" presetSubtype="0" fill="hold" grpId="0" nodeType="clickEffect">
                                  <p:stCondLst>
                                    <p:cond delay="0"/>
                                  </p:stCondLst>
                                  <p:childTnLst>
                                    <p:set>
                                      <p:cBhvr>
                                        <p:cTn id="284" dur="1" fill="hold">
                                          <p:stCondLst>
                                            <p:cond delay="0"/>
                                          </p:stCondLst>
                                        </p:cTn>
                                        <p:tgtEl>
                                          <p:spTgt spid="71"/>
                                        </p:tgtEl>
                                        <p:attrNameLst>
                                          <p:attrName>style.visibility</p:attrName>
                                        </p:attrNameLst>
                                      </p:cBhvr>
                                      <p:to>
                                        <p:strVal val="visible"/>
                                      </p:to>
                                    </p:set>
                                    <p:animEffect transition="in" filter="fade">
                                      <p:cBhvr>
                                        <p:cTn id="285" dur="500"/>
                                        <p:tgtEl>
                                          <p:spTgt spid="71"/>
                                        </p:tgtEl>
                                      </p:cBhvr>
                                    </p:animEffect>
                                  </p:childTnLst>
                                </p:cTn>
                              </p:par>
                            </p:childTnLst>
                          </p:cTn>
                        </p:par>
                      </p:childTnLst>
                    </p:cTn>
                  </p:par>
                  <p:par>
                    <p:cTn id="286" fill="hold">
                      <p:stCondLst>
                        <p:cond delay="indefinite"/>
                      </p:stCondLst>
                      <p:childTnLst>
                        <p:par>
                          <p:cTn id="287" fill="hold">
                            <p:stCondLst>
                              <p:cond delay="0"/>
                            </p:stCondLst>
                            <p:childTnLst>
                              <p:par>
                                <p:cTn id="288" presetID="22" presetClass="entr" presetSubtype="4" fill="hold" nodeType="clickEffect">
                                  <p:stCondLst>
                                    <p:cond delay="0"/>
                                  </p:stCondLst>
                                  <p:childTnLst>
                                    <p:set>
                                      <p:cBhvr>
                                        <p:cTn id="289" dur="1" fill="hold">
                                          <p:stCondLst>
                                            <p:cond delay="0"/>
                                          </p:stCondLst>
                                        </p:cTn>
                                        <p:tgtEl>
                                          <p:spTgt spid="32"/>
                                        </p:tgtEl>
                                        <p:attrNameLst>
                                          <p:attrName>style.visibility</p:attrName>
                                        </p:attrNameLst>
                                      </p:cBhvr>
                                      <p:to>
                                        <p:strVal val="visible"/>
                                      </p:to>
                                    </p:set>
                                    <p:animEffect transition="in" filter="wipe(down)">
                                      <p:cBhvr>
                                        <p:cTn id="290" dur="500"/>
                                        <p:tgtEl>
                                          <p:spTgt spid="32"/>
                                        </p:tgtEl>
                                      </p:cBhvr>
                                    </p:animEffect>
                                  </p:childTnLst>
                                </p:cTn>
                              </p:par>
                            </p:childTnLst>
                          </p:cTn>
                        </p:par>
                        <p:par>
                          <p:cTn id="291" fill="hold">
                            <p:stCondLst>
                              <p:cond delay="500"/>
                            </p:stCondLst>
                            <p:childTnLst>
                              <p:par>
                                <p:cTn id="292" presetID="10" presetClass="entr" presetSubtype="0" fill="hold" grpId="0" nodeType="afterEffect">
                                  <p:stCondLst>
                                    <p:cond delay="0"/>
                                  </p:stCondLst>
                                  <p:childTnLst>
                                    <p:set>
                                      <p:cBhvr>
                                        <p:cTn id="293" dur="1" fill="hold">
                                          <p:stCondLst>
                                            <p:cond delay="0"/>
                                          </p:stCondLst>
                                        </p:cTn>
                                        <p:tgtEl>
                                          <p:spTgt spid="33"/>
                                        </p:tgtEl>
                                        <p:attrNameLst>
                                          <p:attrName>style.visibility</p:attrName>
                                        </p:attrNameLst>
                                      </p:cBhvr>
                                      <p:to>
                                        <p:strVal val="visible"/>
                                      </p:to>
                                    </p:set>
                                    <p:animEffect transition="in" filter="fade">
                                      <p:cBhvr>
                                        <p:cTn id="294" dur="500"/>
                                        <p:tgtEl>
                                          <p:spTgt spid="33"/>
                                        </p:tgtEl>
                                      </p:cBhvr>
                                    </p:animEffect>
                                  </p:childTnLst>
                                </p:cTn>
                              </p:par>
                            </p:childTnLst>
                          </p:cTn>
                        </p:par>
                      </p:childTnLst>
                    </p:cTn>
                  </p:par>
                  <p:par>
                    <p:cTn id="295" fill="hold">
                      <p:stCondLst>
                        <p:cond delay="indefinite"/>
                      </p:stCondLst>
                      <p:childTnLst>
                        <p:par>
                          <p:cTn id="296" fill="hold">
                            <p:stCondLst>
                              <p:cond delay="0"/>
                            </p:stCondLst>
                            <p:childTnLst>
                              <p:par>
                                <p:cTn id="297" presetID="10" presetClass="entr" presetSubtype="0" fill="hold" grpId="0" nodeType="clickEffect">
                                  <p:stCondLst>
                                    <p:cond delay="0"/>
                                  </p:stCondLst>
                                  <p:childTnLst>
                                    <p:set>
                                      <p:cBhvr>
                                        <p:cTn id="298" dur="1" fill="hold">
                                          <p:stCondLst>
                                            <p:cond delay="0"/>
                                          </p:stCondLst>
                                        </p:cTn>
                                        <p:tgtEl>
                                          <p:spTgt spid="34"/>
                                        </p:tgtEl>
                                        <p:attrNameLst>
                                          <p:attrName>style.visibility</p:attrName>
                                        </p:attrNameLst>
                                      </p:cBhvr>
                                      <p:to>
                                        <p:strVal val="visible"/>
                                      </p:to>
                                    </p:set>
                                    <p:animEffect transition="in" filter="fade">
                                      <p:cBhvr>
                                        <p:cTn id="299" dur="500"/>
                                        <p:tgtEl>
                                          <p:spTgt spid="34"/>
                                        </p:tgtEl>
                                      </p:cBhvr>
                                    </p:animEffect>
                                  </p:childTnLst>
                                </p:cTn>
                              </p:par>
                            </p:childTnLst>
                          </p:cTn>
                        </p:par>
                      </p:childTnLst>
                    </p:cTn>
                  </p:par>
                  <p:par>
                    <p:cTn id="300" fill="hold">
                      <p:stCondLst>
                        <p:cond delay="indefinite"/>
                      </p:stCondLst>
                      <p:childTnLst>
                        <p:par>
                          <p:cTn id="301" fill="hold">
                            <p:stCondLst>
                              <p:cond delay="0"/>
                            </p:stCondLst>
                            <p:childTnLst>
                              <p:par>
                                <p:cTn id="302" presetID="35" presetClass="emph" presetSubtype="0" fill="hold" grpId="1" nodeType="clickEffect">
                                  <p:stCondLst>
                                    <p:cond delay="0"/>
                                  </p:stCondLst>
                                  <p:childTnLst>
                                    <p:anim calcmode="discrete" valueType="str">
                                      <p:cBhvr>
                                        <p:cTn id="303" dur="1000" fill="hold"/>
                                        <p:tgtEl>
                                          <p:spTgt spid="30"/>
                                        </p:tgtEl>
                                        <p:attrNameLst>
                                          <p:attrName>style.visibility</p:attrName>
                                        </p:attrNameLst>
                                      </p:cBhvr>
                                      <p:tavLst>
                                        <p:tav tm="0">
                                          <p:val>
                                            <p:strVal val="hidden"/>
                                          </p:val>
                                        </p:tav>
                                        <p:tav tm="50000">
                                          <p:val>
                                            <p:strVal val="visible"/>
                                          </p:val>
                                        </p:tav>
                                      </p:tavLst>
                                    </p:anim>
                                  </p:childTnLst>
                                </p:cTn>
                              </p:par>
                            </p:childTnLst>
                          </p:cTn>
                        </p:par>
                        <p:par>
                          <p:cTn id="304" fill="hold">
                            <p:stCondLst>
                              <p:cond delay="1000"/>
                            </p:stCondLst>
                            <p:childTnLst>
                              <p:par>
                                <p:cTn id="305" presetID="35" presetClass="emph" presetSubtype="0" fill="hold" grpId="1" nodeType="afterEffect">
                                  <p:stCondLst>
                                    <p:cond delay="0"/>
                                  </p:stCondLst>
                                  <p:childTnLst>
                                    <p:anim calcmode="discrete" valueType="str">
                                      <p:cBhvr>
                                        <p:cTn id="306" dur="1000" fill="hold"/>
                                        <p:tgtEl>
                                          <p:spTgt spid="5"/>
                                        </p:tgtEl>
                                        <p:attrNameLst>
                                          <p:attrName>style.visibility</p:attrName>
                                        </p:attrNameLst>
                                      </p:cBhvr>
                                      <p:tavLst>
                                        <p:tav tm="0">
                                          <p:val>
                                            <p:strVal val="hidden"/>
                                          </p:val>
                                        </p:tav>
                                        <p:tav tm="50000">
                                          <p:val>
                                            <p:strVal val="visible"/>
                                          </p:val>
                                        </p:tav>
                                      </p:tavLst>
                                    </p:anim>
                                  </p:childTnLst>
                                </p:cTn>
                              </p:par>
                            </p:childTnLst>
                          </p:cTn>
                        </p:par>
                        <p:par>
                          <p:cTn id="307" fill="hold">
                            <p:stCondLst>
                              <p:cond delay="2000"/>
                            </p:stCondLst>
                            <p:childTnLst>
                              <p:par>
                                <p:cTn id="308" presetID="10" presetClass="entr" presetSubtype="0" fill="hold" grpId="0" nodeType="afterEffect">
                                  <p:stCondLst>
                                    <p:cond delay="0"/>
                                  </p:stCondLst>
                                  <p:childTnLst>
                                    <p:set>
                                      <p:cBhvr>
                                        <p:cTn id="309" dur="1" fill="hold">
                                          <p:stCondLst>
                                            <p:cond delay="0"/>
                                          </p:stCondLst>
                                        </p:cTn>
                                        <p:tgtEl>
                                          <p:spTgt spid="35"/>
                                        </p:tgtEl>
                                        <p:attrNameLst>
                                          <p:attrName>style.visibility</p:attrName>
                                        </p:attrNameLst>
                                      </p:cBhvr>
                                      <p:to>
                                        <p:strVal val="visible"/>
                                      </p:to>
                                    </p:set>
                                    <p:animEffect transition="in" filter="fade">
                                      <p:cBhvr>
                                        <p:cTn id="310" dur="500"/>
                                        <p:tgtEl>
                                          <p:spTgt spid="35"/>
                                        </p:tgtEl>
                                      </p:cBhvr>
                                    </p:animEffect>
                                  </p:childTnLst>
                                </p:cTn>
                              </p:par>
                            </p:childTnLst>
                          </p:cTn>
                        </p:par>
                      </p:childTnLst>
                    </p:cTn>
                  </p:par>
                  <p:par>
                    <p:cTn id="311" fill="hold">
                      <p:stCondLst>
                        <p:cond delay="indefinite"/>
                      </p:stCondLst>
                      <p:childTnLst>
                        <p:par>
                          <p:cTn id="312" fill="hold">
                            <p:stCondLst>
                              <p:cond delay="0"/>
                            </p:stCondLst>
                            <p:childTnLst>
                              <p:par>
                                <p:cTn id="313" presetID="35" presetClass="emph" presetSubtype="0" fill="hold" grpId="1" nodeType="clickEffect">
                                  <p:stCondLst>
                                    <p:cond delay="0"/>
                                  </p:stCondLst>
                                  <p:childTnLst>
                                    <p:anim calcmode="discrete" valueType="str">
                                      <p:cBhvr>
                                        <p:cTn id="314" dur="1000" fill="hold"/>
                                        <p:tgtEl>
                                          <p:spTgt spid="31"/>
                                        </p:tgtEl>
                                        <p:attrNameLst>
                                          <p:attrName>style.visibility</p:attrName>
                                        </p:attrNameLst>
                                      </p:cBhvr>
                                      <p:tavLst>
                                        <p:tav tm="0">
                                          <p:val>
                                            <p:strVal val="hidden"/>
                                          </p:val>
                                        </p:tav>
                                        <p:tav tm="50000">
                                          <p:val>
                                            <p:strVal val="visible"/>
                                          </p:val>
                                        </p:tav>
                                      </p:tavLst>
                                    </p:anim>
                                  </p:childTnLst>
                                </p:cTn>
                              </p:par>
                            </p:childTnLst>
                          </p:cTn>
                        </p:par>
                        <p:par>
                          <p:cTn id="315" fill="hold">
                            <p:stCondLst>
                              <p:cond delay="1000"/>
                            </p:stCondLst>
                            <p:childTnLst>
                              <p:par>
                                <p:cTn id="316" presetID="35" presetClass="emph" presetSubtype="0" fill="hold" grpId="1" nodeType="afterEffect">
                                  <p:stCondLst>
                                    <p:cond delay="0"/>
                                  </p:stCondLst>
                                  <p:childTnLst>
                                    <p:anim calcmode="discrete" valueType="str">
                                      <p:cBhvr>
                                        <p:cTn id="317" dur="1000" fill="hold"/>
                                        <p:tgtEl>
                                          <p:spTgt spid="26"/>
                                        </p:tgtEl>
                                        <p:attrNameLst>
                                          <p:attrName>style.visibility</p:attrName>
                                        </p:attrNameLst>
                                      </p:cBhvr>
                                      <p:tavLst>
                                        <p:tav tm="0">
                                          <p:val>
                                            <p:strVal val="hidden"/>
                                          </p:val>
                                        </p:tav>
                                        <p:tav tm="50000">
                                          <p:val>
                                            <p:strVal val="visible"/>
                                          </p:val>
                                        </p:tav>
                                      </p:tavLst>
                                    </p:anim>
                                  </p:childTnLst>
                                </p:cTn>
                              </p:par>
                            </p:childTnLst>
                          </p:cTn>
                        </p:par>
                        <p:par>
                          <p:cTn id="318" fill="hold">
                            <p:stCondLst>
                              <p:cond delay="2000"/>
                            </p:stCondLst>
                            <p:childTnLst>
                              <p:par>
                                <p:cTn id="319" presetID="10" presetClass="entr" presetSubtype="0" fill="hold" grpId="0" nodeType="afterEffect">
                                  <p:stCondLst>
                                    <p:cond delay="0"/>
                                  </p:stCondLst>
                                  <p:childTnLst>
                                    <p:set>
                                      <p:cBhvr>
                                        <p:cTn id="320" dur="1" fill="hold">
                                          <p:stCondLst>
                                            <p:cond delay="0"/>
                                          </p:stCondLst>
                                        </p:cTn>
                                        <p:tgtEl>
                                          <p:spTgt spid="37"/>
                                        </p:tgtEl>
                                        <p:attrNameLst>
                                          <p:attrName>style.visibility</p:attrName>
                                        </p:attrNameLst>
                                      </p:cBhvr>
                                      <p:to>
                                        <p:strVal val="visible"/>
                                      </p:to>
                                    </p:set>
                                    <p:animEffect transition="in" filter="fade">
                                      <p:cBhvr>
                                        <p:cTn id="321" dur="500"/>
                                        <p:tgtEl>
                                          <p:spTgt spid="37"/>
                                        </p:tgtEl>
                                      </p:cBhvr>
                                    </p:animEffect>
                                  </p:childTnLst>
                                </p:cTn>
                              </p:par>
                            </p:childTnLst>
                          </p:cTn>
                        </p:par>
                      </p:childTnLst>
                    </p:cTn>
                  </p:par>
                  <p:par>
                    <p:cTn id="322" fill="hold">
                      <p:stCondLst>
                        <p:cond delay="indefinite"/>
                      </p:stCondLst>
                      <p:childTnLst>
                        <p:par>
                          <p:cTn id="323" fill="hold">
                            <p:stCondLst>
                              <p:cond delay="0"/>
                            </p:stCondLst>
                            <p:childTnLst>
                              <p:par>
                                <p:cTn id="324" presetID="35" presetClass="emph" presetSubtype="0" fill="hold" grpId="1" nodeType="clickEffect">
                                  <p:stCondLst>
                                    <p:cond delay="0"/>
                                  </p:stCondLst>
                                  <p:childTnLst>
                                    <p:anim calcmode="discrete" valueType="str">
                                      <p:cBhvr>
                                        <p:cTn id="325" dur="1000" fill="hold"/>
                                        <p:tgtEl>
                                          <p:spTgt spid="49"/>
                                        </p:tgtEl>
                                        <p:attrNameLst>
                                          <p:attrName>style.visibility</p:attrName>
                                        </p:attrNameLst>
                                      </p:cBhvr>
                                      <p:tavLst>
                                        <p:tav tm="0">
                                          <p:val>
                                            <p:strVal val="hidden"/>
                                          </p:val>
                                        </p:tav>
                                        <p:tav tm="50000">
                                          <p:val>
                                            <p:strVal val="visible"/>
                                          </p:val>
                                        </p:tav>
                                      </p:tavLst>
                                    </p:anim>
                                  </p:childTnLst>
                                </p:cTn>
                              </p:par>
                            </p:childTnLst>
                          </p:cTn>
                        </p:par>
                        <p:par>
                          <p:cTn id="326" fill="hold">
                            <p:stCondLst>
                              <p:cond delay="1000"/>
                            </p:stCondLst>
                            <p:childTnLst>
                              <p:par>
                                <p:cTn id="327" presetID="35" presetClass="emph" presetSubtype="0" fill="hold" grpId="1" nodeType="afterEffect">
                                  <p:stCondLst>
                                    <p:cond delay="0"/>
                                  </p:stCondLst>
                                  <p:childTnLst>
                                    <p:anim calcmode="discrete" valueType="str">
                                      <p:cBhvr>
                                        <p:cTn id="328" dur="1000" fill="hold"/>
                                        <p:tgtEl>
                                          <p:spTgt spid="45"/>
                                        </p:tgtEl>
                                        <p:attrNameLst>
                                          <p:attrName>style.visibility</p:attrName>
                                        </p:attrNameLst>
                                      </p:cBhvr>
                                      <p:tavLst>
                                        <p:tav tm="0">
                                          <p:val>
                                            <p:strVal val="hidden"/>
                                          </p:val>
                                        </p:tav>
                                        <p:tav tm="50000">
                                          <p:val>
                                            <p:strVal val="visible"/>
                                          </p:val>
                                        </p:tav>
                                      </p:tavLst>
                                    </p:anim>
                                  </p:childTnLst>
                                </p:cTn>
                              </p:par>
                            </p:childTnLst>
                          </p:cTn>
                        </p:par>
                        <p:par>
                          <p:cTn id="329" fill="hold">
                            <p:stCondLst>
                              <p:cond delay="2000"/>
                            </p:stCondLst>
                            <p:childTnLst>
                              <p:par>
                                <p:cTn id="330" presetID="10" presetClass="entr" presetSubtype="0" fill="hold" grpId="0" nodeType="afterEffect">
                                  <p:stCondLst>
                                    <p:cond delay="0"/>
                                  </p:stCondLst>
                                  <p:childTnLst>
                                    <p:set>
                                      <p:cBhvr>
                                        <p:cTn id="331" dur="1" fill="hold">
                                          <p:stCondLst>
                                            <p:cond delay="0"/>
                                          </p:stCondLst>
                                        </p:cTn>
                                        <p:tgtEl>
                                          <p:spTgt spid="38"/>
                                        </p:tgtEl>
                                        <p:attrNameLst>
                                          <p:attrName>style.visibility</p:attrName>
                                        </p:attrNameLst>
                                      </p:cBhvr>
                                      <p:to>
                                        <p:strVal val="visible"/>
                                      </p:to>
                                    </p:set>
                                    <p:animEffect transition="in" filter="fade">
                                      <p:cBhvr>
                                        <p:cTn id="332" dur="500"/>
                                        <p:tgtEl>
                                          <p:spTgt spid="38"/>
                                        </p:tgtEl>
                                      </p:cBhvr>
                                    </p:animEffect>
                                  </p:childTnLst>
                                </p:cTn>
                              </p:par>
                            </p:childTnLst>
                          </p:cTn>
                        </p:par>
                      </p:childTnLst>
                    </p:cTn>
                  </p:par>
                  <p:par>
                    <p:cTn id="333" fill="hold">
                      <p:stCondLst>
                        <p:cond delay="indefinite"/>
                      </p:stCondLst>
                      <p:childTnLst>
                        <p:par>
                          <p:cTn id="334" fill="hold">
                            <p:stCondLst>
                              <p:cond delay="0"/>
                            </p:stCondLst>
                            <p:childTnLst>
                              <p:par>
                                <p:cTn id="335" presetID="22" presetClass="entr" presetSubtype="8" fill="hold" nodeType="clickEffect">
                                  <p:stCondLst>
                                    <p:cond delay="0"/>
                                  </p:stCondLst>
                                  <p:childTnLst>
                                    <p:set>
                                      <p:cBhvr>
                                        <p:cTn id="336" dur="1" fill="hold">
                                          <p:stCondLst>
                                            <p:cond delay="0"/>
                                          </p:stCondLst>
                                        </p:cTn>
                                        <p:tgtEl>
                                          <p:spTgt spid="39"/>
                                        </p:tgtEl>
                                        <p:attrNameLst>
                                          <p:attrName>style.visibility</p:attrName>
                                        </p:attrNameLst>
                                      </p:cBhvr>
                                      <p:to>
                                        <p:strVal val="visible"/>
                                      </p:to>
                                    </p:set>
                                    <p:animEffect transition="in" filter="wipe(left)">
                                      <p:cBhvr>
                                        <p:cTn id="337" dur="500"/>
                                        <p:tgtEl>
                                          <p:spTgt spid="39"/>
                                        </p:tgtEl>
                                      </p:cBhvr>
                                    </p:animEffect>
                                  </p:childTnLst>
                                </p:cTn>
                              </p:par>
                            </p:childTnLst>
                          </p:cTn>
                        </p:par>
                        <p:par>
                          <p:cTn id="338" fill="hold">
                            <p:stCondLst>
                              <p:cond delay="500"/>
                            </p:stCondLst>
                            <p:childTnLst>
                              <p:par>
                                <p:cTn id="339" presetID="10" presetClass="entr" presetSubtype="0" fill="hold" grpId="0" nodeType="afterEffect">
                                  <p:stCondLst>
                                    <p:cond delay="0"/>
                                  </p:stCondLst>
                                  <p:childTnLst>
                                    <p:set>
                                      <p:cBhvr>
                                        <p:cTn id="340" dur="1" fill="hold">
                                          <p:stCondLst>
                                            <p:cond delay="0"/>
                                          </p:stCondLst>
                                        </p:cTn>
                                        <p:tgtEl>
                                          <p:spTgt spid="40"/>
                                        </p:tgtEl>
                                        <p:attrNameLst>
                                          <p:attrName>style.visibility</p:attrName>
                                        </p:attrNameLst>
                                      </p:cBhvr>
                                      <p:to>
                                        <p:strVal val="visible"/>
                                      </p:to>
                                    </p:set>
                                    <p:animEffect transition="in" filter="fade">
                                      <p:cBhvr>
                                        <p:cTn id="341" dur="500"/>
                                        <p:tgtEl>
                                          <p:spTgt spid="40"/>
                                        </p:tgtEl>
                                      </p:cBhvr>
                                    </p:animEffect>
                                  </p:childTnLst>
                                </p:cTn>
                              </p:par>
                            </p:childTnLst>
                          </p:cTn>
                        </p:par>
                      </p:childTnLst>
                    </p:cTn>
                  </p:par>
                  <p:par>
                    <p:cTn id="342" fill="hold">
                      <p:stCondLst>
                        <p:cond delay="indefinite"/>
                      </p:stCondLst>
                      <p:childTnLst>
                        <p:par>
                          <p:cTn id="343" fill="hold">
                            <p:stCondLst>
                              <p:cond delay="0"/>
                            </p:stCondLst>
                            <p:childTnLst>
                              <p:par>
                                <p:cTn id="344" presetID="10" presetClass="entr" presetSubtype="0" fill="hold" grpId="0" nodeType="clickEffect">
                                  <p:stCondLst>
                                    <p:cond delay="0"/>
                                  </p:stCondLst>
                                  <p:childTnLst>
                                    <p:set>
                                      <p:cBhvr>
                                        <p:cTn id="345" dur="1" fill="hold">
                                          <p:stCondLst>
                                            <p:cond delay="0"/>
                                          </p:stCondLst>
                                        </p:cTn>
                                        <p:tgtEl>
                                          <p:spTgt spid="41"/>
                                        </p:tgtEl>
                                        <p:attrNameLst>
                                          <p:attrName>style.visibility</p:attrName>
                                        </p:attrNameLst>
                                      </p:cBhvr>
                                      <p:to>
                                        <p:strVal val="visible"/>
                                      </p:to>
                                    </p:set>
                                    <p:animEffect transition="in" filter="fade">
                                      <p:cBhvr>
                                        <p:cTn id="34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P spid="14" grpId="0"/>
      <p:bldP spid="15" grpId="0"/>
      <p:bldP spid="16" grpId="0"/>
      <p:bldP spid="17" grpId="0"/>
      <p:bldP spid="18" grpId="0"/>
      <p:bldP spid="19" grpId="0"/>
      <p:bldP spid="20" grpId="0"/>
      <p:bldP spid="21" grpId="0"/>
      <p:bldP spid="22" grpId="0"/>
      <p:bldP spid="23" grpId="0"/>
      <p:bldP spid="25" grpId="0"/>
      <p:bldP spid="5" grpId="0"/>
      <p:bldP spid="5" grpId="1"/>
      <p:bldP spid="10" grpId="0"/>
      <p:bldP spid="12" grpId="0"/>
      <p:bldP spid="24" grpId="0"/>
      <p:bldP spid="26" grpId="0"/>
      <p:bldP spid="26" grpId="1"/>
      <p:bldP spid="27" grpId="0"/>
      <p:bldP spid="28" grpId="0"/>
      <p:bldP spid="29" grpId="0"/>
      <p:bldP spid="30" grpId="0"/>
      <p:bldP spid="30" grpId="1"/>
      <p:bldP spid="31" grpId="0"/>
      <p:bldP spid="31" grpId="1"/>
      <p:bldP spid="11" grpId="0"/>
      <p:bldP spid="13" grpId="0"/>
      <p:bldP spid="36" grpId="0"/>
      <p:bldP spid="43" grpId="0"/>
      <p:bldP spid="44" grpId="0"/>
      <p:bldP spid="45" grpId="0"/>
      <p:bldP spid="45" grpId="1"/>
      <p:bldP spid="46" grpId="0"/>
      <p:bldP spid="47" grpId="0"/>
      <p:bldP spid="48" grpId="0"/>
      <p:bldP spid="49" grpId="0"/>
      <p:bldP spid="49" grpId="1"/>
      <p:bldP spid="50" grpId="0"/>
      <p:bldP spid="53" grpId="0"/>
      <p:bldP spid="54" grpId="0"/>
      <p:bldP spid="55" grpId="0"/>
      <p:bldP spid="56" grpId="0"/>
      <p:bldP spid="58" grpId="0"/>
      <p:bldP spid="60" grpId="0"/>
      <p:bldP spid="61" grpId="0"/>
      <p:bldP spid="62" grpId="0"/>
      <p:bldP spid="63" grpId="0"/>
      <p:bldP spid="64" grpId="0"/>
      <p:bldP spid="65" grpId="0"/>
      <p:bldP spid="66" grpId="0"/>
      <p:bldP spid="67" grpId="0"/>
      <p:bldP spid="72" grpId="0"/>
      <p:bldP spid="73" grpId="0"/>
      <p:bldP spid="74" grpId="0"/>
      <p:bldP spid="75" grpId="0"/>
      <p:bldP spid="76" grpId="0"/>
      <p:bldP spid="33" grpId="0"/>
      <p:bldP spid="34" grpId="0"/>
      <p:bldP spid="35" grpId="0"/>
      <p:bldP spid="37" grpId="0"/>
      <p:bldP spid="38" grpId="0"/>
      <p:bldP spid="40" grpId="0"/>
      <p:bldP spid="41" grpId="0" animBg="1"/>
      <p:bldP spid="42" grpId="0"/>
      <p:bldP spid="51" grpId="0"/>
      <p:bldP spid="52" grpId="0"/>
      <p:bldP spid="57" grpId="0"/>
      <p:bldP spid="68" grpId="0"/>
      <p:bldP spid="69" grpId="0"/>
      <p:bldP spid="70" grpId="0"/>
      <p:bldP spid="7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F2D43-B891-DB13-79C1-F87ADD1127B8}"/>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0818F95-B43D-CC89-DC3E-2205AC5B3B4C}"/>
              </a:ext>
            </a:extLst>
          </p:cNvPr>
          <p:cNvSpPr>
            <a:spLocks noGrp="1"/>
          </p:cNvSpPr>
          <p:nvPr>
            <p:ph idx="4294967295"/>
          </p:nvPr>
        </p:nvSpPr>
        <p:spPr>
          <a:xfrm>
            <a:off x="0" y="96406"/>
            <a:ext cx="8597900" cy="425450"/>
          </a:xfrm>
        </p:spPr>
        <p:txBody>
          <a:bodyPr>
            <a:normAutofit fontScale="92500" lnSpcReduction="10000"/>
          </a:bodyPr>
          <a:lstStyle/>
          <a:p>
            <a:pPr marL="0" indent="0">
              <a:buNone/>
            </a:pPr>
            <a:r>
              <a:rPr lang="en-US" dirty="0">
                <a:solidFill>
                  <a:srgbClr val="C00000"/>
                </a:solidFill>
              </a:rPr>
              <a:t>Step-4 : Prepare a Simplex Table &amp; Perform Optimality Test</a:t>
            </a:r>
          </a:p>
        </p:txBody>
      </p:sp>
      <p:cxnSp>
        <p:nvCxnSpPr>
          <p:cNvPr id="3" name="Straight Connector 2">
            <a:extLst>
              <a:ext uri="{FF2B5EF4-FFF2-40B4-BE49-F238E27FC236}">
                <a16:creationId xmlns:a16="http://schemas.microsoft.com/office/drawing/2014/main" id="{055927C0-287C-AFEB-C4C6-C11B5B0ACC06}"/>
              </a:ext>
            </a:extLst>
          </p:cNvPr>
          <p:cNvCxnSpPr>
            <a:cxnSpLocks/>
          </p:cNvCxnSpPr>
          <p:nvPr/>
        </p:nvCxnSpPr>
        <p:spPr>
          <a:xfrm>
            <a:off x="161604" y="1170033"/>
            <a:ext cx="640080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9DC5CD-1747-E2D0-8220-7D2A0ADC0940}"/>
              </a:ext>
            </a:extLst>
          </p:cNvPr>
          <p:cNvSpPr txBox="1"/>
          <p:nvPr/>
        </p:nvSpPr>
        <p:spPr>
          <a:xfrm>
            <a:off x="687896" y="1210774"/>
            <a:ext cx="857927" cy="461665"/>
          </a:xfrm>
          <a:prstGeom prst="rect">
            <a:avLst/>
          </a:prstGeom>
          <a:noFill/>
        </p:spPr>
        <p:txBody>
          <a:bodyPr wrap="none" rtlCol="0">
            <a:spAutoFit/>
          </a:bodyPr>
          <a:lstStyle/>
          <a:p>
            <a:pPr algn="ctr"/>
            <a:r>
              <a:rPr lang="en-US" sz="2400" b="1" dirty="0"/>
              <a:t>Basis</a:t>
            </a:r>
            <a:endParaRPr lang="en-US" b="1" dirty="0"/>
          </a:p>
        </p:txBody>
      </p:sp>
      <p:cxnSp>
        <p:nvCxnSpPr>
          <p:cNvPr id="9" name="Straight Connector 8">
            <a:extLst>
              <a:ext uri="{FF2B5EF4-FFF2-40B4-BE49-F238E27FC236}">
                <a16:creationId xmlns:a16="http://schemas.microsoft.com/office/drawing/2014/main" id="{64F25968-7183-CFEA-D215-52558101C882}"/>
              </a:ext>
            </a:extLst>
          </p:cNvPr>
          <p:cNvCxnSpPr>
            <a:cxnSpLocks/>
          </p:cNvCxnSpPr>
          <p:nvPr/>
        </p:nvCxnSpPr>
        <p:spPr>
          <a:xfrm>
            <a:off x="161604" y="1703228"/>
            <a:ext cx="640080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9BAC34E-C699-660A-E1DE-F1700637901B}"/>
                  </a:ext>
                </a:extLst>
              </p:cNvPr>
              <p:cNvSpPr txBox="1"/>
              <p:nvPr/>
            </p:nvSpPr>
            <p:spPr>
              <a:xfrm>
                <a:off x="841271" y="1811322"/>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14" name="TextBox 13">
                <a:extLst>
                  <a:ext uri="{FF2B5EF4-FFF2-40B4-BE49-F238E27FC236}">
                    <a16:creationId xmlns:a16="http://schemas.microsoft.com/office/drawing/2014/main" id="{89BAC34E-C699-660A-E1DE-F1700637901B}"/>
                  </a:ext>
                </a:extLst>
              </p:cNvPr>
              <p:cNvSpPr txBox="1">
                <a:spLocks noRot="1" noChangeAspect="1" noMove="1" noResize="1" noEditPoints="1" noAdjustHandles="1" noChangeArrowheads="1" noChangeShapeType="1" noTextEdit="1"/>
              </p:cNvSpPr>
              <p:nvPr/>
            </p:nvSpPr>
            <p:spPr>
              <a:xfrm>
                <a:off x="841271" y="1811322"/>
                <a:ext cx="551177" cy="461665"/>
              </a:xfrm>
              <a:prstGeom prst="rect">
                <a:avLst/>
              </a:prstGeom>
              <a:blipFill>
                <a:blip r:embed="rId2"/>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8CD5DD-5746-48F3-ABBB-78DCE5AFE9B2}"/>
                  </a:ext>
                </a:extLst>
              </p:cNvPr>
              <p:cNvSpPr txBox="1"/>
              <p:nvPr/>
            </p:nvSpPr>
            <p:spPr>
              <a:xfrm>
                <a:off x="842970" y="2329462"/>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15" name="TextBox 14">
                <a:extLst>
                  <a:ext uri="{FF2B5EF4-FFF2-40B4-BE49-F238E27FC236}">
                    <a16:creationId xmlns:a16="http://schemas.microsoft.com/office/drawing/2014/main" id="{BD8CD5DD-5746-48F3-ABBB-78DCE5AFE9B2}"/>
                  </a:ext>
                </a:extLst>
              </p:cNvPr>
              <p:cNvSpPr txBox="1">
                <a:spLocks noRot="1" noChangeAspect="1" noMove="1" noResize="1" noEditPoints="1" noAdjustHandles="1" noChangeArrowheads="1" noChangeShapeType="1" noTextEdit="1"/>
              </p:cNvSpPr>
              <p:nvPr/>
            </p:nvSpPr>
            <p:spPr>
              <a:xfrm>
                <a:off x="842970" y="2329462"/>
                <a:ext cx="547779" cy="461665"/>
              </a:xfrm>
              <a:prstGeom prst="rect">
                <a:avLst/>
              </a:prstGeom>
              <a:blipFill>
                <a:blip r:embed="rId3"/>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E8B2574-9965-1C1F-4D84-44F34184D6A0}"/>
                  </a:ext>
                </a:extLst>
              </p:cNvPr>
              <p:cNvSpPr txBox="1"/>
              <p:nvPr/>
            </p:nvSpPr>
            <p:spPr>
              <a:xfrm>
                <a:off x="174273" y="1180164"/>
                <a:ext cx="622222"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𝑩</m:t>
                          </m:r>
                        </m:sub>
                      </m:sSub>
                    </m:oMath>
                  </m:oMathPara>
                </a14:m>
                <a:endParaRPr lang="en-US" b="1" dirty="0"/>
              </a:p>
            </p:txBody>
          </p:sp>
        </mc:Choice>
        <mc:Fallback xmlns="">
          <p:sp>
            <p:nvSpPr>
              <p:cNvPr id="16" name="TextBox 15">
                <a:extLst>
                  <a:ext uri="{FF2B5EF4-FFF2-40B4-BE49-F238E27FC236}">
                    <a16:creationId xmlns:a16="http://schemas.microsoft.com/office/drawing/2014/main" id="{BE8B2574-9965-1C1F-4D84-44F34184D6A0}"/>
                  </a:ext>
                </a:extLst>
              </p:cNvPr>
              <p:cNvSpPr txBox="1">
                <a:spLocks noRot="1" noChangeAspect="1" noMove="1" noResize="1" noEditPoints="1" noAdjustHandles="1" noChangeArrowheads="1" noChangeShapeType="1" noTextEdit="1"/>
              </p:cNvSpPr>
              <p:nvPr/>
            </p:nvSpPr>
            <p:spPr>
              <a:xfrm>
                <a:off x="174273" y="1180164"/>
                <a:ext cx="622222" cy="461665"/>
              </a:xfrm>
              <a:prstGeom prst="rect">
                <a:avLst/>
              </a:prstGeom>
              <a:blipFill>
                <a:blip r:embed="rId4"/>
                <a:stretch>
                  <a:fillRect l="-2941" b="-4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F85E494-B038-EF82-2286-80C1AAD4C1A1}"/>
                  </a:ext>
                </a:extLst>
              </p:cNvPr>
              <p:cNvSpPr txBox="1"/>
              <p:nvPr/>
            </p:nvSpPr>
            <p:spPr>
              <a:xfrm>
                <a:off x="272826" y="181132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17" name="TextBox 16">
                <a:extLst>
                  <a:ext uri="{FF2B5EF4-FFF2-40B4-BE49-F238E27FC236}">
                    <a16:creationId xmlns:a16="http://schemas.microsoft.com/office/drawing/2014/main" id="{7F85E494-B038-EF82-2286-80C1AAD4C1A1}"/>
                  </a:ext>
                </a:extLst>
              </p:cNvPr>
              <p:cNvSpPr txBox="1">
                <a:spLocks noRot="1" noChangeAspect="1" noMove="1" noResize="1" noEditPoints="1" noAdjustHandles="1" noChangeArrowheads="1" noChangeShapeType="1" noTextEdit="1"/>
              </p:cNvSpPr>
              <p:nvPr/>
            </p:nvSpPr>
            <p:spPr>
              <a:xfrm>
                <a:off x="272826" y="1811322"/>
                <a:ext cx="425116" cy="461665"/>
              </a:xfrm>
              <a:prstGeom prst="rect">
                <a:avLst/>
              </a:prstGeom>
              <a:blipFill>
                <a:blip r:embed="rId5"/>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4904FF7-B89D-2955-3E40-55A933BEFD59}"/>
                  </a:ext>
                </a:extLst>
              </p:cNvPr>
              <p:cNvSpPr txBox="1"/>
              <p:nvPr/>
            </p:nvSpPr>
            <p:spPr>
              <a:xfrm>
                <a:off x="272826" y="232946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8" name="TextBox 17">
                <a:extLst>
                  <a:ext uri="{FF2B5EF4-FFF2-40B4-BE49-F238E27FC236}">
                    <a16:creationId xmlns:a16="http://schemas.microsoft.com/office/drawing/2014/main" id="{54904FF7-B89D-2955-3E40-55A933BEFD59}"/>
                  </a:ext>
                </a:extLst>
              </p:cNvPr>
              <p:cNvSpPr txBox="1">
                <a:spLocks noRot="1" noChangeAspect="1" noMove="1" noResize="1" noEditPoints="1" noAdjustHandles="1" noChangeArrowheads="1" noChangeShapeType="1" noTextEdit="1"/>
              </p:cNvSpPr>
              <p:nvPr/>
            </p:nvSpPr>
            <p:spPr>
              <a:xfrm>
                <a:off x="272826" y="2329462"/>
                <a:ext cx="425116" cy="461665"/>
              </a:xfrm>
              <a:prstGeom prst="rect">
                <a:avLst/>
              </a:prstGeom>
              <a:blipFill>
                <a:blip r:embed="rId6"/>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90F18CC-4BD5-70AB-317E-ACFADF00F1A7}"/>
                  </a:ext>
                </a:extLst>
              </p:cNvPr>
              <p:cNvSpPr txBox="1"/>
              <p:nvPr/>
            </p:nvSpPr>
            <p:spPr>
              <a:xfrm>
                <a:off x="842618" y="642374"/>
                <a:ext cx="548483"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19" name="TextBox 18">
                <a:extLst>
                  <a:ext uri="{FF2B5EF4-FFF2-40B4-BE49-F238E27FC236}">
                    <a16:creationId xmlns:a16="http://schemas.microsoft.com/office/drawing/2014/main" id="{390F18CC-4BD5-70AB-317E-ACFADF00F1A7}"/>
                  </a:ext>
                </a:extLst>
              </p:cNvPr>
              <p:cNvSpPr txBox="1">
                <a:spLocks noRot="1" noChangeAspect="1" noMove="1" noResize="1" noEditPoints="1" noAdjustHandles="1" noChangeArrowheads="1" noChangeShapeType="1" noTextEdit="1"/>
              </p:cNvSpPr>
              <p:nvPr/>
            </p:nvSpPr>
            <p:spPr>
              <a:xfrm>
                <a:off x="842618" y="642374"/>
                <a:ext cx="548483" cy="496674"/>
              </a:xfrm>
              <a:prstGeom prst="rect">
                <a:avLst/>
              </a:prstGeom>
              <a:blipFill>
                <a:blip r:embed="rId7"/>
                <a:stretch>
                  <a:fillRect l="-2222"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D0962C3-1C9A-94B8-9901-04DB2202248C}"/>
                  </a:ext>
                </a:extLst>
              </p:cNvPr>
              <p:cNvSpPr txBox="1"/>
              <p:nvPr/>
            </p:nvSpPr>
            <p:spPr>
              <a:xfrm>
                <a:off x="1637366" y="1180164"/>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20" name="TextBox 19">
                <a:extLst>
                  <a:ext uri="{FF2B5EF4-FFF2-40B4-BE49-F238E27FC236}">
                    <a16:creationId xmlns:a16="http://schemas.microsoft.com/office/drawing/2014/main" id="{9D0962C3-1C9A-94B8-9901-04DB2202248C}"/>
                  </a:ext>
                </a:extLst>
              </p:cNvPr>
              <p:cNvSpPr txBox="1">
                <a:spLocks noRot="1" noChangeAspect="1" noMove="1" noResize="1" noEditPoints="1" noAdjustHandles="1" noChangeArrowheads="1" noChangeShapeType="1" noTextEdit="1"/>
              </p:cNvSpPr>
              <p:nvPr/>
            </p:nvSpPr>
            <p:spPr>
              <a:xfrm>
                <a:off x="1637366" y="1180164"/>
                <a:ext cx="551177" cy="461665"/>
              </a:xfrm>
              <a:prstGeom prst="rect">
                <a:avLst/>
              </a:prstGeom>
              <a:blipFill>
                <a:blip r:embed="rId8"/>
                <a:stretch>
                  <a:fillRect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0EDF5D9-C7DC-FE51-851B-6A205BDB4CA3}"/>
                  </a:ext>
                </a:extLst>
              </p:cNvPr>
              <p:cNvSpPr txBox="1"/>
              <p:nvPr/>
            </p:nvSpPr>
            <p:spPr>
              <a:xfrm>
                <a:off x="2241995" y="1182909"/>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21" name="TextBox 20">
                <a:extLst>
                  <a:ext uri="{FF2B5EF4-FFF2-40B4-BE49-F238E27FC236}">
                    <a16:creationId xmlns:a16="http://schemas.microsoft.com/office/drawing/2014/main" id="{60EDF5D9-C7DC-FE51-851B-6A205BDB4CA3}"/>
                  </a:ext>
                </a:extLst>
              </p:cNvPr>
              <p:cNvSpPr txBox="1">
                <a:spLocks noRot="1" noChangeAspect="1" noMove="1" noResize="1" noEditPoints="1" noAdjustHandles="1" noChangeArrowheads="1" noChangeShapeType="1" noTextEdit="1"/>
              </p:cNvSpPr>
              <p:nvPr/>
            </p:nvSpPr>
            <p:spPr>
              <a:xfrm>
                <a:off x="2241995" y="1182909"/>
                <a:ext cx="558293" cy="461665"/>
              </a:xfrm>
              <a:prstGeom prst="rect">
                <a:avLst/>
              </a:prstGeom>
              <a:blipFill>
                <a:blip r:embed="rId9"/>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D3D6C3F-F84D-019E-53BD-E220BA4F2D27}"/>
                  </a:ext>
                </a:extLst>
              </p:cNvPr>
              <p:cNvSpPr txBox="1"/>
              <p:nvPr/>
            </p:nvSpPr>
            <p:spPr>
              <a:xfrm>
                <a:off x="3957940" y="1180164"/>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22" name="TextBox 21">
                <a:extLst>
                  <a:ext uri="{FF2B5EF4-FFF2-40B4-BE49-F238E27FC236}">
                    <a16:creationId xmlns:a16="http://schemas.microsoft.com/office/drawing/2014/main" id="{3D3D6C3F-F84D-019E-53BD-E220BA4F2D27}"/>
                  </a:ext>
                </a:extLst>
              </p:cNvPr>
              <p:cNvSpPr txBox="1">
                <a:spLocks noRot="1" noChangeAspect="1" noMove="1" noResize="1" noEditPoints="1" noAdjustHandles="1" noChangeArrowheads="1" noChangeShapeType="1" noTextEdit="1"/>
              </p:cNvSpPr>
              <p:nvPr/>
            </p:nvSpPr>
            <p:spPr>
              <a:xfrm>
                <a:off x="3957940" y="1180164"/>
                <a:ext cx="540661" cy="461665"/>
              </a:xfrm>
              <a:prstGeom prst="rect">
                <a:avLst/>
              </a:prstGeom>
              <a:blipFill>
                <a:blip r:embed="rId10"/>
                <a:stretch>
                  <a:fillRect l="-2247"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DCC22DB-9D44-7BDA-4EA0-C6618A4A04E1}"/>
                  </a:ext>
                </a:extLst>
              </p:cNvPr>
              <p:cNvSpPr txBox="1"/>
              <p:nvPr/>
            </p:nvSpPr>
            <p:spPr>
              <a:xfrm>
                <a:off x="4570013" y="1180164"/>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23" name="TextBox 22">
                <a:extLst>
                  <a:ext uri="{FF2B5EF4-FFF2-40B4-BE49-F238E27FC236}">
                    <a16:creationId xmlns:a16="http://schemas.microsoft.com/office/drawing/2014/main" id="{EDCC22DB-9D44-7BDA-4EA0-C6618A4A04E1}"/>
                  </a:ext>
                </a:extLst>
              </p:cNvPr>
              <p:cNvSpPr txBox="1">
                <a:spLocks noRot="1" noChangeAspect="1" noMove="1" noResize="1" noEditPoints="1" noAdjustHandles="1" noChangeArrowheads="1" noChangeShapeType="1" noTextEdit="1"/>
              </p:cNvSpPr>
              <p:nvPr/>
            </p:nvSpPr>
            <p:spPr>
              <a:xfrm>
                <a:off x="4570013" y="1180164"/>
                <a:ext cx="547779" cy="461665"/>
              </a:xfrm>
              <a:prstGeom prst="rect">
                <a:avLst/>
              </a:prstGeom>
              <a:blipFill>
                <a:blip r:embed="rId11"/>
                <a:stretch>
                  <a:fillRect l="-2222"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2F05990-E9E7-D568-47ED-7CF9BFC14F06}"/>
                  </a:ext>
                </a:extLst>
              </p:cNvPr>
              <p:cNvSpPr txBox="1"/>
              <p:nvPr/>
            </p:nvSpPr>
            <p:spPr>
              <a:xfrm>
                <a:off x="6138173" y="1205707"/>
                <a:ext cx="442749"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𝒃</m:t>
                      </m:r>
                    </m:oMath>
                  </m:oMathPara>
                </a14:m>
                <a:endParaRPr lang="en-US" b="1" dirty="0"/>
              </a:p>
            </p:txBody>
          </p:sp>
        </mc:Choice>
        <mc:Fallback xmlns="">
          <p:sp>
            <p:nvSpPr>
              <p:cNvPr id="25" name="TextBox 24">
                <a:extLst>
                  <a:ext uri="{FF2B5EF4-FFF2-40B4-BE49-F238E27FC236}">
                    <a16:creationId xmlns:a16="http://schemas.microsoft.com/office/drawing/2014/main" id="{72F05990-E9E7-D568-47ED-7CF9BFC14F06}"/>
                  </a:ext>
                </a:extLst>
              </p:cNvPr>
              <p:cNvSpPr txBox="1">
                <a:spLocks noRot="1" noChangeAspect="1" noMove="1" noResize="1" noEditPoints="1" noAdjustHandles="1" noChangeArrowheads="1" noChangeShapeType="1" noTextEdit="1"/>
              </p:cNvSpPr>
              <p:nvPr/>
            </p:nvSpPr>
            <p:spPr>
              <a:xfrm>
                <a:off x="6138173" y="1205707"/>
                <a:ext cx="442749" cy="461665"/>
              </a:xfrm>
              <a:prstGeom prst="rect">
                <a:avLst/>
              </a:prstGeom>
              <a:blipFill>
                <a:blip r:embed="rId12"/>
                <a:stretch>
                  <a:fillRect l="-411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FCB68A-8C63-54A9-6BCB-668A71BAB642}"/>
                  </a:ext>
                </a:extLst>
              </p:cNvPr>
              <p:cNvSpPr txBox="1"/>
              <p:nvPr/>
            </p:nvSpPr>
            <p:spPr>
              <a:xfrm>
                <a:off x="1700396" y="181132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5" name="TextBox 4">
                <a:extLst>
                  <a:ext uri="{FF2B5EF4-FFF2-40B4-BE49-F238E27FC236}">
                    <a16:creationId xmlns:a16="http://schemas.microsoft.com/office/drawing/2014/main" id="{93FCB68A-8C63-54A9-6BCB-668A71BAB642}"/>
                  </a:ext>
                </a:extLst>
              </p:cNvPr>
              <p:cNvSpPr txBox="1">
                <a:spLocks noRot="1" noChangeAspect="1" noMove="1" noResize="1" noEditPoints="1" noAdjustHandles="1" noChangeArrowheads="1" noChangeShapeType="1" noTextEdit="1"/>
              </p:cNvSpPr>
              <p:nvPr/>
            </p:nvSpPr>
            <p:spPr>
              <a:xfrm>
                <a:off x="1700396" y="1811322"/>
                <a:ext cx="425116" cy="461665"/>
              </a:xfrm>
              <a:prstGeom prst="rect">
                <a:avLst/>
              </a:prstGeom>
              <a:blipFill>
                <a:blip r:embed="rId13"/>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76C11D-21AC-1CD1-24D5-CF8DF7E86B53}"/>
                  </a:ext>
                </a:extLst>
              </p:cNvPr>
              <p:cNvSpPr txBox="1"/>
              <p:nvPr/>
            </p:nvSpPr>
            <p:spPr>
              <a:xfrm>
                <a:off x="2308583" y="181132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0" name="TextBox 9">
                <a:extLst>
                  <a:ext uri="{FF2B5EF4-FFF2-40B4-BE49-F238E27FC236}">
                    <a16:creationId xmlns:a16="http://schemas.microsoft.com/office/drawing/2014/main" id="{1F76C11D-21AC-1CD1-24D5-CF8DF7E86B53}"/>
                  </a:ext>
                </a:extLst>
              </p:cNvPr>
              <p:cNvSpPr txBox="1">
                <a:spLocks noRot="1" noChangeAspect="1" noMove="1" noResize="1" noEditPoints="1" noAdjustHandles="1" noChangeArrowheads="1" noChangeShapeType="1" noTextEdit="1"/>
              </p:cNvSpPr>
              <p:nvPr/>
            </p:nvSpPr>
            <p:spPr>
              <a:xfrm>
                <a:off x="2308583" y="1811322"/>
                <a:ext cx="425116" cy="461665"/>
              </a:xfrm>
              <a:prstGeom prst="rect">
                <a:avLst/>
              </a:prstGeom>
              <a:blipFill>
                <a:blip r:embed="rId14"/>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B07C10-9DCA-353A-7463-7F69A3D925DA}"/>
                  </a:ext>
                </a:extLst>
              </p:cNvPr>
              <p:cNvSpPr txBox="1"/>
              <p:nvPr/>
            </p:nvSpPr>
            <p:spPr>
              <a:xfrm>
                <a:off x="3855412" y="1811322"/>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3/5</m:t>
                      </m:r>
                    </m:oMath>
                  </m:oMathPara>
                </a14:m>
                <a:endParaRPr lang="en-IN" sz="2400" dirty="0"/>
              </a:p>
            </p:txBody>
          </p:sp>
        </mc:Choice>
        <mc:Fallback xmlns="">
          <p:sp>
            <p:nvSpPr>
              <p:cNvPr id="12" name="TextBox 11">
                <a:extLst>
                  <a:ext uri="{FF2B5EF4-FFF2-40B4-BE49-F238E27FC236}">
                    <a16:creationId xmlns:a16="http://schemas.microsoft.com/office/drawing/2014/main" id="{48B07C10-9DCA-353A-7463-7F69A3D925DA}"/>
                  </a:ext>
                </a:extLst>
              </p:cNvPr>
              <p:cNvSpPr txBox="1">
                <a:spLocks noRot="1" noChangeAspect="1" noMove="1" noResize="1" noEditPoints="1" noAdjustHandles="1" noChangeArrowheads="1" noChangeShapeType="1" noTextEdit="1"/>
              </p:cNvSpPr>
              <p:nvPr/>
            </p:nvSpPr>
            <p:spPr>
              <a:xfrm>
                <a:off x="3855412" y="1811322"/>
                <a:ext cx="745717" cy="461665"/>
              </a:xfrm>
              <a:prstGeom prst="rect">
                <a:avLst/>
              </a:prstGeom>
              <a:blipFill>
                <a:blip r:embed="rId15"/>
                <a:stretch>
                  <a:fillRect l="-1626"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14EC50A-0976-188E-C7EA-1C2B96FF680D}"/>
                  </a:ext>
                </a:extLst>
              </p:cNvPr>
              <p:cNvSpPr txBox="1"/>
              <p:nvPr/>
            </p:nvSpPr>
            <p:spPr>
              <a:xfrm>
                <a:off x="4631344" y="181132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4" name="TextBox 23">
                <a:extLst>
                  <a:ext uri="{FF2B5EF4-FFF2-40B4-BE49-F238E27FC236}">
                    <a16:creationId xmlns:a16="http://schemas.microsoft.com/office/drawing/2014/main" id="{E14EC50A-0976-188E-C7EA-1C2B96FF680D}"/>
                  </a:ext>
                </a:extLst>
              </p:cNvPr>
              <p:cNvSpPr txBox="1">
                <a:spLocks noRot="1" noChangeAspect="1" noMove="1" noResize="1" noEditPoints="1" noAdjustHandles="1" noChangeArrowheads="1" noChangeShapeType="1" noTextEdit="1"/>
              </p:cNvSpPr>
              <p:nvPr/>
            </p:nvSpPr>
            <p:spPr>
              <a:xfrm>
                <a:off x="4631344" y="1811322"/>
                <a:ext cx="425116" cy="461665"/>
              </a:xfrm>
              <a:prstGeom prst="rect">
                <a:avLst/>
              </a:prstGeom>
              <a:blipFill>
                <a:blip r:embed="rId16"/>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7169809-D81F-A34B-5A74-B7C569B3BD03}"/>
                  </a:ext>
                </a:extLst>
              </p:cNvPr>
              <p:cNvSpPr txBox="1"/>
              <p:nvPr/>
            </p:nvSpPr>
            <p:spPr>
              <a:xfrm>
                <a:off x="1700396" y="232946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6" name="TextBox 25">
                <a:extLst>
                  <a:ext uri="{FF2B5EF4-FFF2-40B4-BE49-F238E27FC236}">
                    <a16:creationId xmlns:a16="http://schemas.microsoft.com/office/drawing/2014/main" id="{C7169809-D81F-A34B-5A74-B7C569B3BD03}"/>
                  </a:ext>
                </a:extLst>
              </p:cNvPr>
              <p:cNvSpPr txBox="1">
                <a:spLocks noRot="1" noChangeAspect="1" noMove="1" noResize="1" noEditPoints="1" noAdjustHandles="1" noChangeArrowheads="1" noChangeShapeType="1" noTextEdit="1"/>
              </p:cNvSpPr>
              <p:nvPr/>
            </p:nvSpPr>
            <p:spPr>
              <a:xfrm>
                <a:off x="1700396" y="2329462"/>
                <a:ext cx="425116" cy="461665"/>
              </a:xfrm>
              <a:prstGeom prst="rect">
                <a:avLst/>
              </a:prstGeom>
              <a:blipFill>
                <a:blip r:embed="rId1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CD6CFE4-1298-6C1E-669D-3D6FD509E2D4}"/>
                  </a:ext>
                </a:extLst>
              </p:cNvPr>
              <p:cNvSpPr txBox="1"/>
              <p:nvPr/>
            </p:nvSpPr>
            <p:spPr>
              <a:xfrm>
                <a:off x="2308583" y="232946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7" name="TextBox 26">
                <a:extLst>
                  <a:ext uri="{FF2B5EF4-FFF2-40B4-BE49-F238E27FC236}">
                    <a16:creationId xmlns:a16="http://schemas.microsoft.com/office/drawing/2014/main" id="{4CD6CFE4-1298-6C1E-669D-3D6FD509E2D4}"/>
                  </a:ext>
                </a:extLst>
              </p:cNvPr>
              <p:cNvSpPr txBox="1">
                <a:spLocks noRot="1" noChangeAspect="1" noMove="1" noResize="1" noEditPoints="1" noAdjustHandles="1" noChangeArrowheads="1" noChangeShapeType="1" noTextEdit="1"/>
              </p:cNvSpPr>
              <p:nvPr/>
            </p:nvSpPr>
            <p:spPr>
              <a:xfrm>
                <a:off x="2308583" y="2329462"/>
                <a:ext cx="425116" cy="461665"/>
              </a:xfrm>
              <a:prstGeom prst="rect">
                <a:avLst/>
              </a:prstGeom>
              <a:blipFill>
                <a:blip r:embed="rId18"/>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8C50DB-6FC6-CFBB-0E8E-07BDDECDD525}"/>
                  </a:ext>
                </a:extLst>
              </p:cNvPr>
              <p:cNvSpPr txBox="1"/>
              <p:nvPr/>
            </p:nvSpPr>
            <p:spPr>
              <a:xfrm>
                <a:off x="3770453" y="2329462"/>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22/5</m:t>
                      </m:r>
                    </m:oMath>
                  </m:oMathPara>
                </a14:m>
                <a:endParaRPr lang="en-IN" sz="2400" dirty="0"/>
              </a:p>
            </p:txBody>
          </p:sp>
        </mc:Choice>
        <mc:Fallback xmlns="">
          <p:sp>
            <p:nvSpPr>
              <p:cNvPr id="28" name="TextBox 27">
                <a:extLst>
                  <a:ext uri="{FF2B5EF4-FFF2-40B4-BE49-F238E27FC236}">
                    <a16:creationId xmlns:a16="http://schemas.microsoft.com/office/drawing/2014/main" id="{F88C50DB-6FC6-CFBB-0E8E-07BDDECDD525}"/>
                  </a:ext>
                </a:extLst>
              </p:cNvPr>
              <p:cNvSpPr txBox="1">
                <a:spLocks noRot="1" noChangeAspect="1" noMove="1" noResize="1" noEditPoints="1" noAdjustHandles="1" noChangeArrowheads="1" noChangeShapeType="1" noTextEdit="1"/>
              </p:cNvSpPr>
              <p:nvPr/>
            </p:nvSpPr>
            <p:spPr>
              <a:xfrm>
                <a:off x="3770453" y="2329462"/>
                <a:ext cx="915635" cy="461665"/>
              </a:xfrm>
              <a:prstGeom prst="rect">
                <a:avLst/>
              </a:prstGeom>
              <a:blipFill>
                <a:blip r:embed="rId19"/>
                <a:stretch>
                  <a:fillRect l="-2000"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DF5647C-B008-C2A4-670F-D93350EE9625}"/>
                  </a:ext>
                </a:extLst>
              </p:cNvPr>
              <p:cNvSpPr txBox="1"/>
              <p:nvPr/>
            </p:nvSpPr>
            <p:spPr>
              <a:xfrm>
                <a:off x="4631344" y="232946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9" name="TextBox 28">
                <a:extLst>
                  <a:ext uri="{FF2B5EF4-FFF2-40B4-BE49-F238E27FC236}">
                    <a16:creationId xmlns:a16="http://schemas.microsoft.com/office/drawing/2014/main" id="{3DF5647C-B008-C2A4-670F-D93350EE9625}"/>
                  </a:ext>
                </a:extLst>
              </p:cNvPr>
              <p:cNvSpPr txBox="1">
                <a:spLocks noRot="1" noChangeAspect="1" noMove="1" noResize="1" noEditPoints="1" noAdjustHandles="1" noChangeArrowheads="1" noChangeShapeType="1" noTextEdit="1"/>
              </p:cNvSpPr>
              <p:nvPr/>
            </p:nvSpPr>
            <p:spPr>
              <a:xfrm>
                <a:off x="4631344" y="2329462"/>
                <a:ext cx="425116" cy="461665"/>
              </a:xfrm>
              <a:prstGeom prst="rect">
                <a:avLst/>
              </a:prstGeom>
              <a:blipFill>
                <a:blip r:embed="rId20"/>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1EF784A-6967-CF1C-DCE2-168DEA3D35F0}"/>
                  </a:ext>
                </a:extLst>
              </p:cNvPr>
              <p:cNvSpPr txBox="1"/>
              <p:nvPr/>
            </p:nvSpPr>
            <p:spPr>
              <a:xfrm>
                <a:off x="5901729" y="1811322"/>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31/5</m:t>
                      </m:r>
                    </m:oMath>
                  </m:oMathPara>
                </a14:m>
                <a:endParaRPr lang="en-IN" sz="2400" dirty="0"/>
              </a:p>
            </p:txBody>
          </p:sp>
        </mc:Choice>
        <mc:Fallback xmlns="">
          <p:sp>
            <p:nvSpPr>
              <p:cNvPr id="30" name="TextBox 29">
                <a:extLst>
                  <a:ext uri="{FF2B5EF4-FFF2-40B4-BE49-F238E27FC236}">
                    <a16:creationId xmlns:a16="http://schemas.microsoft.com/office/drawing/2014/main" id="{C1EF784A-6967-CF1C-DCE2-168DEA3D35F0}"/>
                  </a:ext>
                </a:extLst>
              </p:cNvPr>
              <p:cNvSpPr txBox="1">
                <a:spLocks noRot="1" noChangeAspect="1" noMove="1" noResize="1" noEditPoints="1" noAdjustHandles="1" noChangeArrowheads="1" noChangeShapeType="1" noTextEdit="1"/>
              </p:cNvSpPr>
              <p:nvPr/>
            </p:nvSpPr>
            <p:spPr>
              <a:xfrm>
                <a:off x="5901729" y="1811322"/>
                <a:ext cx="915635" cy="461665"/>
              </a:xfrm>
              <a:prstGeom prst="rect">
                <a:avLst/>
              </a:prstGeom>
              <a:blipFill>
                <a:blip r:embed="rId21"/>
                <a:stretch>
                  <a:fillRect l="-1333"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9631E48-C7B1-94A8-1F49-169A059374D6}"/>
                  </a:ext>
                </a:extLst>
              </p:cNvPr>
              <p:cNvSpPr txBox="1"/>
              <p:nvPr/>
            </p:nvSpPr>
            <p:spPr>
              <a:xfrm>
                <a:off x="5854095" y="2329462"/>
                <a:ext cx="1085554"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354/5</m:t>
                      </m:r>
                    </m:oMath>
                  </m:oMathPara>
                </a14:m>
                <a:endParaRPr lang="en-IN" sz="2400" dirty="0"/>
              </a:p>
            </p:txBody>
          </p:sp>
        </mc:Choice>
        <mc:Fallback xmlns="">
          <p:sp>
            <p:nvSpPr>
              <p:cNvPr id="31" name="TextBox 30">
                <a:extLst>
                  <a:ext uri="{FF2B5EF4-FFF2-40B4-BE49-F238E27FC236}">
                    <a16:creationId xmlns:a16="http://schemas.microsoft.com/office/drawing/2014/main" id="{E9631E48-C7B1-94A8-1F49-169A059374D6}"/>
                  </a:ext>
                </a:extLst>
              </p:cNvPr>
              <p:cNvSpPr txBox="1">
                <a:spLocks noRot="1" noChangeAspect="1" noMove="1" noResize="1" noEditPoints="1" noAdjustHandles="1" noChangeArrowheads="1" noChangeShapeType="1" noTextEdit="1"/>
              </p:cNvSpPr>
              <p:nvPr/>
            </p:nvSpPr>
            <p:spPr>
              <a:xfrm>
                <a:off x="5854095" y="2329462"/>
                <a:ext cx="1085554" cy="461665"/>
              </a:xfrm>
              <a:prstGeom prst="rect">
                <a:avLst/>
              </a:prstGeom>
              <a:blipFill>
                <a:blip r:embed="rId22"/>
                <a:stretch>
                  <a:fillRect l="-1124"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247F5A7-BF03-3E47-6EA2-45576BD5316D}"/>
                  </a:ext>
                </a:extLst>
              </p:cNvPr>
              <p:cNvSpPr txBox="1"/>
              <p:nvPr/>
            </p:nvSpPr>
            <p:spPr>
              <a:xfrm>
                <a:off x="5212637" y="1178078"/>
                <a:ext cx="547778"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3</m:t>
                          </m:r>
                        </m:sub>
                      </m:sSub>
                    </m:oMath>
                  </m:oMathPara>
                </a14:m>
                <a:endParaRPr lang="en-IN" sz="2400" dirty="0"/>
              </a:p>
            </p:txBody>
          </p:sp>
        </mc:Choice>
        <mc:Fallback xmlns="">
          <p:sp>
            <p:nvSpPr>
              <p:cNvPr id="11" name="TextBox 10">
                <a:extLst>
                  <a:ext uri="{FF2B5EF4-FFF2-40B4-BE49-F238E27FC236}">
                    <a16:creationId xmlns:a16="http://schemas.microsoft.com/office/drawing/2014/main" id="{5247F5A7-BF03-3E47-6EA2-45576BD5316D}"/>
                  </a:ext>
                </a:extLst>
              </p:cNvPr>
              <p:cNvSpPr txBox="1">
                <a:spLocks noRot="1" noChangeAspect="1" noMove="1" noResize="1" noEditPoints="1" noAdjustHandles="1" noChangeArrowheads="1" noChangeShapeType="1" noTextEdit="1"/>
              </p:cNvSpPr>
              <p:nvPr/>
            </p:nvSpPr>
            <p:spPr>
              <a:xfrm>
                <a:off x="5212637" y="1178078"/>
                <a:ext cx="547778" cy="461665"/>
              </a:xfrm>
              <a:prstGeom prst="rect">
                <a:avLst/>
              </a:prstGeom>
              <a:blipFill>
                <a:blip r:embed="rId23"/>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C9C305D-58D2-01A2-ED50-DC5B5BF03D1D}"/>
                  </a:ext>
                </a:extLst>
              </p:cNvPr>
              <p:cNvSpPr txBox="1"/>
              <p:nvPr/>
            </p:nvSpPr>
            <p:spPr>
              <a:xfrm>
                <a:off x="5113668" y="1811322"/>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1/5</m:t>
                      </m:r>
                    </m:oMath>
                  </m:oMathPara>
                </a14:m>
                <a:endParaRPr lang="en-IN" sz="2400" dirty="0"/>
              </a:p>
            </p:txBody>
          </p:sp>
        </mc:Choice>
        <mc:Fallback xmlns="">
          <p:sp>
            <p:nvSpPr>
              <p:cNvPr id="13" name="TextBox 12">
                <a:extLst>
                  <a:ext uri="{FF2B5EF4-FFF2-40B4-BE49-F238E27FC236}">
                    <a16:creationId xmlns:a16="http://schemas.microsoft.com/office/drawing/2014/main" id="{CC9C305D-58D2-01A2-ED50-DC5B5BF03D1D}"/>
                  </a:ext>
                </a:extLst>
              </p:cNvPr>
              <p:cNvSpPr txBox="1">
                <a:spLocks noRot="1" noChangeAspect="1" noMove="1" noResize="1" noEditPoints="1" noAdjustHandles="1" noChangeArrowheads="1" noChangeShapeType="1" noTextEdit="1"/>
              </p:cNvSpPr>
              <p:nvPr/>
            </p:nvSpPr>
            <p:spPr>
              <a:xfrm>
                <a:off x="5113668" y="1811322"/>
                <a:ext cx="745717" cy="461665"/>
              </a:xfrm>
              <a:prstGeom prst="rect">
                <a:avLst/>
              </a:prstGeom>
              <a:blipFill>
                <a:blip r:embed="rId24"/>
                <a:stretch>
                  <a:fillRect l="-163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2454EC7-A6A2-84C8-CE2F-8C9DC1B0423B}"/>
                  </a:ext>
                </a:extLst>
              </p:cNvPr>
              <p:cNvSpPr txBox="1"/>
              <p:nvPr/>
            </p:nvSpPr>
            <p:spPr>
              <a:xfrm>
                <a:off x="5028709" y="2329462"/>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14/5</m:t>
                      </m:r>
                    </m:oMath>
                  </m:oMathPara>
                </a14:m>
                <a:endParaRPr lang="en-IN" sz="2400" dirty="0"/>
              </a:p>
            </p:txBody>
          </p:sp>
        </mc:Choice>
        <mc:Fallback xmlns="">
          <p:sp>
            <p:nvSpPr>
              <p:cNvPr id="36" name="TextBox 35">
                <a:extLst>
                  <a:ext uri="{FF2B5EF4-FFF2-40B4-BE49-F238E27FC236}">
                    <a16:creationId xmlns:a16="http://schemas.microsoft.com/office/drawing/2014/main" id="{D2454EC7-A6A2-84C8-CE2F-8C9DC1B0423B}"/>
                  </a:ext>
                </a:extLst>
              </p:cNvPr>
              <p:cNvSpPr txBox="1">
                <a:spLocks noRot="1" noChangeAspect="1" noMove="1" noResize="1" noEditPoints="1" noAdjustHandles="1" noChangeArrowheads="1" noChangeShapeType="1" noTextEdit="1"/>
              </p:cNvSpPr>
              <p:nvPr/>
            </p:nvSpPr>
            <p:spPr>
              <a:xfrm>
                <a:off x="5028709" y="2329462"/>
                <a:ext cx="915635" cy="461665"/>
              </a:xfrm>
              <a:prstGeom prst="rect">
                <a:avLst/>
              </a:prstGeom>
              <a:blipFill>
                <a:blip r:embed="rId25"/>
                <a:stretch>
                  <a:fillRect l="-1333"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8D78495-56D5-DA74-D104-C39E48207015}"/>
                  </a:ext>
                </a:extLst>
              </p:cNvPr>
              <p:cNvSpPr txBox="1"/>
              <p:nvPr/>
            </p:nvSpPr>
            <p:spPr>
              <a:xfrm>
                <a:off x="837712" y="2819576"/>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43" name="TextBox 42">
                <a:extLst>
                  <a:ext uri="{FF2B5EF4-FFF2-40B4-BE49-F238E27FC236}">
                    <a16:creationId xmlns:a16="http://schemas.microsoft.com/office/drawing/2014/main" id="{C8D78495-56D5-DA74-D104-C39E48207015}"/>
                  </a:ext>
                </a:extLst>
              </p:cNvPr>
              <p:cNvSpPr txBox="1">
                <a:spLocks noRot="1" noChangeAspect="1" noMove="1" noResize="1" noEditPoints="1" noAdjustHandles="1" noChangeArrowheads="1" noChangeShapeType="1" noTextEdit="1"/>
              </p:cNvSpPr>
              <p:nvPr/>
            </p:nvSpPr>
            <p:spPr>
              <a:xfrm>
                <a:off x="837712" y="2819576"/>
                <a:ext cx="558293" cy="461665"/>
              </a:xfrm>
              <a:prstGeom prst="rect">
                <a:avLst/>
              </a:prstGeom>
              <a:blipFill>
                <a:blip r:embed="rId26"/>
                <a:stretch>
                  <a:fillRect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790F195-F65F-E71C-0EDC-2CA141A00EA9}"/>
                  </a:ext>
                </a:extLst>
              </p:cNvPr>
              <p:cNvSpPr txBox="1"/>
              <p:nvPr/>
            </p:nvSpPr>
            <p:spPr>
              <a:xfrm>
                <a:off x="158212" y="2819576"/>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44" name="TextBox 43">
                <a:extLst>
                  <a:ext uri="{FF2B5EF4-FFF2-40B4-BE49-F238E27FC236}">
                    <a16:creationId xmlns:a16="http://schemas.microsoft.com/office/drawing/2014/main" id="{5790F195-F65F-E71C-0EDC-2CA141A00EA9}"/>
                  </a:ext>
                </a:extLst>
              </p:cNvPr>
              <p:cNvSpPr txBox="1">
                <a:spLocks noRot="1" noChangeAspect="1" noMove="1" noResize="1" noEditPoints="1" noAdjustHandles="1" noChangeArrowheads="1" noChangeShapeType="1" noTextEdit="1"/>
              </p:cNvSpPr>
              <p:nvPr/>
            </p:nvSpPr>
            <p:spPr>
              <a:xfrm>
                <a:off x="158212" y="2819576"/>
                <a:ext cx="654345" cy="461665"/>
              </a:xfrm>
              <a:prstGeom prst="rect">
                <a:avLst/>
              </a:prstGeom>
              <a:blipFill>
                <a:blip r:embed="rId2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13EF6E1-FF39-12A6-2268-9B76F2989486}"/>
                  </a:ext>
                </a:extLst>
              </p:cNvPr>
              <p:cNvSpPr txBox="1"/>
              <p:nvPr/>
            </p:nvSpPr>
            <p:spPr>
              <a:xfrm>
                <a:off x="1700396" y="281957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45" name="TextBox 44">
                <a:extLst>
                  <a:ext uri="{FF2B5EF4-FFF2-40B4-BE49-F238E27FC236}">
                    <a16:creationId xmlns:a16="http://schemas.microsoft.com/office/drawing/2014/main" id="{D13EF6E1-FF39-12A6-2268-9B76F2989486}"/>
                  </a:ext>
                </a:extLst>
              </p:cNvPr>
              <p:cNvSpPr txBox="1">
                <a:spLocks noRot="1" noChangeAspect="1" noMove="1" noResize="1" noEditPoints="1" noAdjustHandles="1" noChangeArrowheads="1" noChangeShapeType="1" noTextEdit="1"/>
              </p:cNvSpPr>
              <p:nvPr/>
            </p:nvSpPr>
            <p:spPr>
              <a:xfrm>
                <a:off x="1700396" y="2819576"/>
                <a:ext cx="425116" cy="461665"/>
              </a:xfrm>
              <a:prstGeom prst="rect">
                <a:avLst/>
              </a:prstGeom>
              <a:blipFill>
                <a:blip r:embed="rId28"/>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3EC2E3D-107B-49FA-6308-E7766BB03D77}"/>
                  </a:ext>
                </a:extLst>
              </p:cNvPr>
              <p:cNvSpPr txBox="1"/>
              <p:nvPr/>
            </p:nvSpPr>
            <p:spPr>
              <a:xfrm>
                <a:off x="2308583" y="281957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46" name="TextBox 45">
                <a:extLst>
                  <a:ext uri="{FF2B5EF4-FFF2-40B4-BE49-F238E27FC236}">
                    <a16:creationId xmlns:a16="http://schemas.microsoft.com/office/drawing/2014/main" id="{83EC2E3D-107B-49FA-6308-E7766BB03D77}"/>
                  </a:ext>
                </a:extLst>
              </p:cNvPr>
              <p:cNvSpPr txBox="1">
                <a:spLocks noRot="1" noChangeAspect="1" noMove="1" noResize="1" noEditPoints="1" noAdjustHandles="1" noChangeArrowheads="1" noChangeShapeType="1" noTextEdit="1"/>
              </p:cNvSpPr>
              <p:nvPr/>
            </p:nvSpPr>
            <p:spPr>
              <a:xfrm>
                <a:off x="2308583" y="2819576"/>
                <a:ext cx="425116" cy="461665"/>
              </a:xfrm>
              <a:prstGeom prst="rect">
                <a:avLst/>
              </a:prstGeom>
              <a:blipFill>
                <a:blip r:embed="rId29"/>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DC8BBF7-1FAD-7A6C-7CC9-F2AD7AAB5A68}"/>
                  </a:ext>
                </a:extLst>
              </p:cNvPr>
              <p:cNvSpPr txBox="1"/>
              <p:nvPr/>
            </p:nvSpPr>
            <p:spPr>
              <a:xfrm>
                <a:off x="3855412" y="2819576"/>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4/5</m:t>
                      </m:r>
                    </m:oMath>
                  </m:oMathPara>
                </a14:m>
                <a:endParaRPr lang="en-IN" sz="2400" dirty="0"/>
              </a:p>
            </p:txBody>
          </p:sp>
        </mc:Choice>
        <mc:Fallback xmlns="">
          <p:sp>
            <p:nvSpPr>
              <p:cNvPr id="47" name="TextBox 46">
                <a:extLst>
                  <a:ext uri="{FF2B5EF4-FFF2-40B4-BE49-F238E27FC236}">
                    <a16:creationId xmlns:a16="http://schemas.microsoft.com/office/drawing/2014/main" id="{7DC8BBF7-1FAD-7A6C-7CC9-F2AD7AAB5A68}"/>
                  </a:ext>
                </a:extLst>
              </p:cNvPr>
              <p:cNvSpPr txBox="1">
                <a:spLocks noRot="1" noChangeAspect="1" noMove="1" noResize="1" noEditPoints="1" noAdjustHandles="1" noChangeArrowheads="1" noChangeShapeType="1" noTextEdit="1"/>
              </p:cNvSpPr>
              <p:nvPr/>
            </p:nvSpPr>
            <p:spPr>
              <a:xfrm>
                <a:off x="3855412" y="2819576"/>
                <a:ext cx="745717" cy="461665"/>
              </a:xfrm>
              <a:prstGeom prst="rect">
                <a:avLst/>
              </a:prstGeom>
              <a:blipFill>
                <a:blip r:embed="rId30"/>
                <a:stretch>
                  <a:fillRect l="-1626" b="-20000"/>
                </a:stretch>
              </a:blipFill>
            </p:spPr>
            <p:txBody>
              <a:bodyPr/>
              <a:lstStyle/>
              <a:p>
                <a:r>
                  <a:rPr lang="en-IN">
                    <a:noFill/>
                  </a:rPr>
                  <a:t> </a:t>
                </a:r>
              </a:p>
            </p:txBody>
          </p:sp>
        </mc:Fallback>
      </mc:AlternateContent>
      <p:sp>
        <p:nvSpPr>
          <p:cNvPr id="48" name="TextBox 47">
            <a:extLst>
              <a:ext uri="{FF2B5EF4-FFF2-40B4-BE49-F238E27FC236}">
                <a16:creationId xmlns:a16="http://schemas.microsoft.com/office/drawing/2014/main" id="{178DC5DB-5965-8686-A752-47CC0A01708A}"/>
              </a:ext>
            </a:extLst>
          </p:cNvPr>
          <p:cNvSpPr txBox="1"/>
          <p:nvPr/>
        </p:nvSpPr>
        <p:spPr>
          <a:xfrm>
            <a:off x="4675426" y="2819576"/>
            <a:ext cx="336952" cy="461665"/>
          </a:xfrm>
          <a:prstGeom prst="rect">
            <a:avLst/>
          </a:prstGeom>
          <a:noFill/>
        </p:spPr>
        <p:txBody>
          <a:bodyPr wrap="none" rtlCol="0">
            <a:spAutoFit/>
          </a:bodyPr>
          <a:lstStyle/>
          <a:p>
            <a:pPr algn="ctr"/>
            <a:r>
              <a:rPr lang="en-US" sz="2400" dirty="0"/>
              <a:t>0</a:t>
            </a:r>
            <a:endParaRPr lang="en-IN" sz="2400"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1E2F38A-97F1-2233-AE01-B0AF9468BAD0}"/>
                  </a:ext>
                </a:extLst>
              </p:cNvPr>
              <p:cNvSpPr txBox="1"/>
              <p:nvPr/>
            </p:nvSpPr>
            <p:spPr>
              <a:xfrm>
                <a:off x="5901730" y="2819576"/>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58/5</m:t>
                      </m:r>
                    </m:oMath>
                  </m:oMathPara>
                </a14:m>
                <a:endParaRPr lang="en-IN" sz="2400" dirty="0"/>
              </a:p>
            </p:txBody>
          </p:sp>
        </mc:Choice>
        <mc:Fallback xmlns="">
          <p:sp>
            <p:nvSpPr>
              <p:cNvPr id="49" name="TextBox 48">
                <a:extLst>
                  <a:ext uri="{FF2B5EF4-FFF2-40B4-BE49-F238E27FC236}">
                    <a16:creationId xmlns:a16="http://schemas.microsoft.com/office/drawing/2014/main" id="{21E2F38A-97F1-2233-AE01-B0AF9468BAD0}"/>
                  </a:ext>
                </a:extLst>
              </p:cNvPr>
              <p:cNvSpPr txBox="1">
                <a:spLocks noRot="1" noChangeAspect="1" noMove="1" noResize="1" noEditPoints="1" noAdjustHandles="1" noChangeArrowheads="1" noChangeShapeType="1" noTextEdit="1"/>
              </p:cNvSpPr>
              <p:nvPr/>
            </p:nvSpPr>
            <p:spPr>
              <a:xfrm>
                <a:off x="5901730" y="2819576"/>
                <a:ext cx="915635" cy="461665"/>
              </a:xfrm>
              <a:prstGeom prst="rect">
                <a:avLst/>
              </a:prstGeom>
              <a:blipFill>
                <a:blip r:embed="rId31"/>
                <a:stretch>
                  <a:fillRect l="-2000"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B653AED-BA41-B230-2AC6-82E75D91A9F4}"/>
                  </a:ext>
                </a:extLst>
              </p:cNvPr>
              <p:cNvSpPr txBox="1"/>
              <p:nvPr/>
            </p:nvSpPr>
            <p:spPr>
              <a:xfrm>
                <a:off x="5113668" y="2819576"/>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3/5</m:t>
                      </m:r>
                    </m:oMath>
                  </m:oMathPara>
                </a14:m>
                <a:endParaRPr lang="en-IN" sz="2400" dirty="0"/>
              </a:p>
            </p:txBody>
          </p:sp>
        </mc:Choice>
        <mc:Fallback xmlns="">
          <p:sp>
            <p:nvSpPr>
              <p:cNvPr id="50" name="TextBox 49">
                <a:extLst>
                  <a:ext uri="{FF2B5EF4-FFF2-40B4-BE49-F238E27FC236}">
                    <a16:creationId xmlns:a16="http://schemas.microsoft.com/office/drawing/2014/main" id="{0B653AED-BA41-B230-2AC6-82E75D91A9F4}"/>
                  </a:ext>
                </a:extLst>
              </p:cNvPr>
              <p:cNvSpPr txBox="1">
                <a:spLocks noRot="1" noChangeAspect="1" noMove="1" noResize="1" noEditPoints="1" noAdjustHandles="1" noChangeArrowheads="1" noChangeShapeType="1" noTextEdit="1"/>
              </p:cNvSpPr>
              <p:nvPr/>
            </p:nvSpPr>
            <p:spPr>
              <a:xfrm>
                <a:off x="5113668" y="2819576"/>
                <a:ext cx="745717" cy="461665"/>
              </a:xfrm>
              <a:prstGeom prst="rect">
                <a:avLst/>
              </a:prstGeom>
              <a:blipFill>
                <a:blip r:embed="rId32"/>
                <a:stretch>
                  <a:fillRect l="-1639"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1397817-2AD4-22F2-A349-04C94B27035F}"/>
                  </a:ext>
                </a:extLst>
              </p:cNvPr>
              <p:cNvSpPr txBox="1"/>
              <p:nvPr/>
            </p:nvSpPr>
            <p:spPr>
              <a:xfrm>
                <a:off x="1700396" y="659879"/>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53" name="TextBox 52">
                <a:extLst>
                  <a:ext uri="{FF2B5EF4-FFF2-40B4-BE49-F238E27FC236}">
                    <a16:creationId xmlns:a16="http://schemas.microsoft.com/office/drawing/2014/main" id="{B1397817-2AD4-22F2-A349-04C94B27035F}"/>
                  </a:ext>
                </a:extLst>
              </p:cNvPr>
              <p:cNvSpPr txBox="1">
                <a:spLocks noRot="1" noChangeAspect="1" noMove="1" noResize="1" noEditPoints="1" noAdjustHandles="1" noChangeArrowheads="1" noChangeShapeType="1" noTextEdit="1"/>
              </p:cNvSpPr>
              <p:nvPr/>
            </p:nvSpPr>
            <p:spPr>
              <a:xfrm>
                <a:off x="1700396" y="659879"/>
                <a:ext cx="425116" cy="461665"/>
              </a:xfrm>
              <a:prstGeom prst="rect">
                <a:avLst/>
              </a:prstGeom>
              <a:blipFill>
                <a:blip r:embed="rId33"/>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3DC5C6C-DEF3-4A76-D017-0FC7A14D3447}"/>
                  </a:ext>
                </a:extLst>
              </p:cNvPr>
              <p:cNvSpPr txBox="1"/>
              <p:nvPr/>
            </p:nvSpPr>
            <p:spPr>
              <a:xfrm>
                <a:off x="2193969" y="659879"/>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54" name="TextBox 53">
                <a:extLst>
                  <a:ext uri="{FF2B5EF4-FFF2-40B4-BE49-F238E27FC236}">
                    <a16:creationId xmlns:a16="http://schemas.microsoft.com/office/drawing/2014/main" id="{63DC5C6C-DEF3-4A76-D017-0FC7A14D3447}"/>
                  </a:ext>
                </a:extLst>
              </p:cNvPr>
              <p:cNvSpPr txBox="1">
                <a:spLocks noRot="1" noChangeAspect="1" noMove="1" noResize="1" noEditPoints="1" noAdjustHandles="1" noChangeArrowheads="1" noChangeShapeType="1" noTextEdit="1"/>
              </p:cNvSpPr>
              <p:nvPr/>
            </p:nvSpPr>
            <p:spPr>
              <a:xfrm>
                <a:off x="2193969" y="659879"/>
                <a:ext cx="654345" cy="461665"/>
              </a:xfrm>
              <a:prstGeom prst="rect">
                <a:avLst/>
              </a:prstGeom>
              <a:blipFill>
                <a:blip r:embed="rId3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F130050-9965-3BC1-E3DD-E86C22A6ABC5}"/>
                  </a:ext>
                </a:extLst>
              </p:cNvPr>
              <p:cNvSpPr txBox="1"/>
              <p:nvPr/>
            </p:nvSpPr>
            <p:spPr>
              <a:xfrm>
                <a:off x="4015712" y="659879"/>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5" name="TextBox 54">
                <a:extLst>
                  <a:ext uri="{FF2B5EF4-FFF2-40B4-BE49-F238E27FC236}">
                    <a16:creationId xmlns:a16="http://schemas.microsoft.com/office/drawing/2014/main" id="{3F130050-9965-3BC1-E3DD-E86C22A6ABC5}"/>
                  </a:ext>
                </a:extLst>
              </p:cNvPr>
              <p:cNvSpPr txBox="1">
                <a:spLocks noRot="1" noChangeAspect="1" noMove="1" noResize="1" noEditPoints="1" noAdjustHandles="1" noChangeArrowheads="1" noChangeShapeType="1" noTextEdit="1"/>
              </p:cNvSpPr>
              <p:nvPr/>
            </p:nvSpPr>
            <p:spPr>
              <a:xfrm>
                <a:off x="4015712" y="659879"/>
                <a:ext cx="425116" cy="461665"/>
              </a:xfrm>
              <a:prstGeom prst="rect">
                <a:avLst/>
              </a:prstGeom>
              <a:blipFill>
                <a:blip r:embed="rId35"/>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CD449F1-CC26-B16E-F5ED-8FC27C0E95F9}"/>
                  </a:ext>
                </a:extLst>
              </p:cNvPr>
              <p:cNvSpPr txBox="1"/>
              <p:nvPr/>
            </p:nvSpPr>
            <p:spPr>
              <a:xfrm>
                <a:off x="4631344" y="659879"/>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6" name="TextBox 55">
                <a:extLst>
                  <a:ext uri="{FF2B5EF4-FFF2-40B4-BE49-F238E27FC236}">
                    <a16:creationId xmlns:a16="http://schemas.microsoft.com/office/drawing/2014/main" id="{ACD449F1-CC26-B16E-F5ED-8FC27C0E95F9}"/>
                  </a:ext>
                </a:extLst>
              </p:cNvPr>
              <p:cNvSpPr txBox="1">
                <a:spLocks noRot="1" noChangeAspect="1" noMove="1" noResize="1" noEditPoints="1" noAdjustHandles="1" noChangeArrowheads="1" noChangeShapeType="1" noTextEdit="1"/>
              </p:cNvSpPr>
              <p:nvPr/>
            </p:nvSpPr>
            <p:spPr>
              <a:xfrm>
                <a:off x="4631344" y="659879"/>
                <a:ext cx="425116" cy="461665"/>
              </a:xfrm>
              <a:prstGeom prst="rect">
                <a:avLst/>
              </a:prstGeom>
              <a:blipFill>
                <a:blip r:embed="rId36"/>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CD45384-E073-0060-33F9-F9E13402273C}"/>
                  </a:ext>
                </a:extLst>
              </p:cNvPr>
              <p:cNvSpPr txBox="1"/>
              <p:nvPr/>
            </p:nvSpPr>
            <p:spPr>
              <a:xfrm>
                <a:off x="5273968" y="659879"/>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8" name="TextBox 57">
                <a:extLst>
                  <a:ext uri="{FF2B5EF4-FFF2-40B4-BE49-F238E27FC236}">
                    <a16:creationId xmlns:a16="http://schemas.microsoft.com/office/drawing/2014/main" id="{BCD45384-E073-0060-33F9-F9E13402273C}"/>
                  </a:ext>
                </a:extLst>
              </p:cNvPr>
              <p:cNvSpPr txBox="1">
                <a:spLocks noRot="1" noChangeAspect="1" noMove="1" noResize="1" noEditPoints="1" noAdjustHandles="1" noChangeArrowheads="1" noChangeShapeType="1" noTextEdit="1"/>
              </p:cNvSpPr>
              <p:nvPr/>
            </p:nvSpPr>
            <p:spPr>
              <a:xfrm>
                <a:off x="5273968" y="659879"/>
                <a:ext cx="425116" cy="461665"/>
              </a:xfrm>
              <a:prstGeom prst="rect">
                <a:avLst/>
              </a:prstGeom>
              <a:blipFill>
                <a:blip r:embed="rId37"/>
                <a:stretch>
                  <a:fillRect l="-2857"/>
                </a:stretch>
              </a:blipFill>
            </p:spPr>
            <p:txBody>
              <a:bodyPr/>
              <a:lstStyle/>
              <a:p>
                <a:r>
                  <a:rPr lang="en-IN">
                    <a:noFill/>
                  </a:rPr>
                  <a:t> </a:t>
                </a:r>
              </a:p>
            </p:txBody>
          </p:sp>
        </mc:Fallback>
      </mc:AlternateContent>
      <p:cxnSp>
        <p:nvCxnSpPr>
          <p:cNvPr id="59" name="Straight Connector 58">
            <a:extLst>
              <a:ext uri="{FF2B5EF4-FFF2-40B4-BE49-F238E27FC236}">
                <a16:creationId xmlns:a16="http://schemas.microsoft.com/office/drawing/2014/main" id="{CEC93EBA-F069-31C8-722A-3E5DD0789AD2}"/>
              </a:ext>
            </a:extLst>
          </p:cNvPr>
          <p:cNvCxnSpPr>
            <a:cxnSpLocks/>
          </p:cNvCxnSpPr>
          <p:nvPr/>
        </p:nvCxnSpPr>
        <p:spPr>
          <a:xfrm>
            <a:off x="161604" y="3345969"/>
            <a:ext cx="640080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B885A69-A643-5C95-16B9-39364C4BCA0F}"/>
                  </a:ext>
                </a:extLst>
              </p:cNvPr>
              <p:cNvSpPr txBox="1"/>
              <p:nvPr/>
            </p:nvSpPr>
            <p:spPr>
              <a:xfrm>
                <a:off x="842970" y="3436557"/>
                <a:ext cx="550087"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𝒁</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60" name="TextBox 59">
                <a:extLst>
                  <a:ext uri="{FF2B5EF4-FFF2-40B4-BE49-F238E27FC236}">
                    <a16:creationId xmlns:a16="http://schemas.microsoft.com/office/drawing/2014/main" id="{EB885A69-A643-5C95-16B9-39364C4BCA0F}"/>
                  </a:ext>
                </a:extLst>
              </p:cNvPr>
              <p:cNvSpPr txBox="1">
                <a:spLocks noRot="1" noChangeAspect="1" noMove="1" noResize="1" noEditPoints="1" noAdjustHandles="1" noChangeArrowheads="1" noChangeShapeType="1" noTextEdit="1"/>
              </p:cNvSpPr>
              <p:nvPr/>
            </p:nvSpPr>
            <p:spPr>
              <a:xfrm>
                <a:off x="842970" y="3436557"/>
                <a:ext cx="550087" cy="496674"/>
              </a:xfrm>
              <a:prstGeom prst="rect">
                <a:avLst/>
              </a:prstGeom>
              <a:blipFill>
                <a:blip r:embed="rId38"/>
                <a:stretch>
                  <a:fillRect l="-2198"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47B20B7-CC16-A488-A147-12F8BA9C3C71}"/>
                  </a:ext>
                </a:extLst>
              </p:cNvPr>
              <p:cNvSpPr txBox="1"/>
              <p:nvPr/>
            </p:nvSpPr>
            <p:spPr>
              <a:xfrm>
                <a:off x="1700396" y="345406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61" name="TextBox 60">
                <a:extLst>
                  <a:ext uri="{FF2B5EF4-FFF2-40B4-BE49-F238E27FC236}">
                    <a16:creationId xmlns:a16="http://schemas.microsoft.com/office/drawing/2014/main" id="{947B20B7-CC16-A488-A147-12F8BA9C3C71}"/>
                  </a:ext>
                </a:extLst>
              </p:cNvPr>
              <p:cNvSpPr txBox="1">
                <a:spLocks noRot="1" noChangeAspect="1" noMove="1" noResize="1" noEditPoints="1" noAdjustHandles="1" noChangeArrowheads="1" noChangeShapeType="1" noTextEdit="1"/>
              </p:cNvSpPr>
              <p:nvPr/>
            </p:nvSpPr>
            <p:spPr>
              <a:xfrm>
                <a:off x="1700396" y="3454062"/>
                <a:ext cx="425116" cy="461665"/>
              </a:xfrm>
              <a:prstGeom prst="rect">
                <a:avLst/>
              </a:prstGeom>
              <a:blipFill>
                <a:blip r:embed="rId3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436B8E7-5C27-4263-73CE-3CC450198948}"/>
                  </a:ext>
                </a:extLst>
              </p:cNvPr>
              <p:cNvSpPr txBox="1"/>
              <p:nvPr/>
            </p:nvSpPr>
            <p:spPr>
              <a:xfrm>
                <a:off x="2193969" y="3454062"/>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−3</m:t>
                      </m:r>
                    </m:oMath>
                  </m:oMathPara>
                </a14:m>
                <a:endParaRPr lang="en-IN" sz="2400" dirty="0"/>
              </a:p>
            </p:txBody>
          </p:sp>
        </mc:Choice>
        <mc:Fallback xmlns="">
          <p:sp>
            <p:nvSpPr>
              <p:cNvPr id="62" name="TextBox 61">
                <a:extLst>
                  <a:ext uri="{FF2B5EF4-FFF2-40B4-BE49-F238E27FC236}">
                    <a16:creationId xmlns:a16="http://schemas.microsoft.com/office/drawing/2014/main" id="{A436B8E7-5C27-4263-73CE-3CC450198948}"/>
                  </a:ext>
                </a:extLst>
              </p:cNvPr>
              <p:cNvSpPr txBox="1">
                <a:spLocks noRot="1" noChangeAspect="1" noMove="1" noResize="1" noEditPoints="1" noAdjustHandles="1" noChangeArrowheads="1" noChangeShapeType="1" noTextEdit="1"/>
              </p:cNvSpPr>
              <p:nvPr/>
            </p:nvSpPr>
            <p:spPr>
              <a:xfrm>
                <a:off x="2193969" y="3454062"/>
                <a:ext cx="654345" cy="461665"/>
              </a:xfrm>
              <a:prstGeom prst="rect">
                <a:avLst/>
              </a:prstGeom>
              <a:blipFill>
                <a:blip r:embed="rId4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E1D509B-8BEF-045C-C4F0-D1DBC651C0C6}"/>
                  </a:ext>
                </a:extLst>
              </p:cNvPr>
              <p:cNvSpPr txBox="1"/>
              <p:nvPr/>
            </p:nvSpPr>
            <p:spPr>
              <a:xfrm>
                <a:off x="3740797" y="3454062"/>
                <a:ext cx="97494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−9/5</m:t>
                      </m:r>
                    </m:oMath>
                  </m:oMathPara>
                </a14:m>
                <a:endParaRPr lang="en-IN" sz="2400" dirty="0"/>
              </a:p>
            </p:txBody>
          </p:sp>
        </mc:Choice>
        <mc:Fallback xmlns="">
          <p:sp>
            <p:nvSpPr>
              <p:cNvPr id="63" name="TextBox 62">
                <a:extLst>
                  <a:ext uri="{FF2B5EF4-FFF2-40B4-BE49-F238E27FC236}">
                    <a16:creationId xmlns:a16="http://schemas.microsoft.com/office/drawing/2014/main" id="{AE1D509B-8BEF-045C-C4F0-D1DBC651C0C6}"/>
                  </a:ext>
                </a:extLst>
              </p:cNvPr>
              <p:cNvSpPr txBox="1">
                <a:spLocks noRot="1" noChangeAspect="1" noMove="1" noResize="1" noEditPoints="1" noAdjustHandles="1" noChangeArrowheads="1" noChangeShapeType="1" noTextEdit="1"/>
              </p:cNvSpPr>
              <p:nvPr/>
            </p:nvSpPr>
            <p:spPr>
              <a:xfrm>
                <a:off x="3740797" y="3454062"/>
                <a:ext cx="974947" cy="461665"/>
              </a:xfrm>
              <a:prstGeom prst="rect">
                <a:avLst/>
              </a:prstGeom>
              <a:blipFill>
                <a:blip r:embed="rId41"/>
                <a:stretch>
                  <a:fillRect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3664F9D-CD48-7E1A-A46F-FA8C4E830EDA}"/>
                  </a:ext>
                </a:extLst>
              </p:cNvPr>
              <p:cNvSpPr txBox="1"/>
              <p:nvPr/>
            </p:nvSpPr>
            <p:spPr>
              <a:xfrm>
                <a:off x="4631344" y="345406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64" name="TextBox 63">
                <a:extLst>
                  <a:ext uri="{FF2B5EF4-FFF2-40B4-BE49-F238E27FC236}">
                    <a16:creationId xmlns:a16="http://schemas.microsoft.com/office/drawing/2014/main" id="{63664F9D-CD48-7E1A-A46F-FA8C4E830EDA}"/>
                  </a:ext>
                </a:extLst>
              </p:cNvPr>
              <p:cNvSpPr txBox="1">
                <a:spLocks noRot="1" noChangeAspect="1" noMove="1" noResize="1" noEditPoints="1" noAdjustHandles="1" noChangeArrowheads="1" noChangeShapeType="1" noTextEdit="1"/>
              </p:cNvSpPr>
              <p:nvPr/>
            </p:nvSpPr>
            <p:spPr>
              <a:xfrm>
                <a:off x="4631344" y="3454062"/>
                <a:ext cx="425116" cy="461665"/>
              </a:xfrm>
              <a:prstGeom prst="rect">
                <a:avLst/>
              </a:prstGeom>
              <a:blipFill>
                <a:blip r:embed="rId42"/>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54CC37C-9562-6B3D-AF0C-BE28500E45FC}"/>
                  </a:ext>
                </a:extLst>
              </p:cNvPr>
              <p:cNvSpPr txBox="1"/>
              <p:nvPr/>
            </p:nvSpPr>
            <p:spPr>
              <a:xfrm>
                <a:off x="5763873" y="3454062"/>
                <a:ext cx="1176924" cy="40011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000" b="1" i="1" smtClean="0">
                          <a:solidFill>
                            <a:srgbClr val="C00000"/>
                          </a:solidFill>
                          <a:effectLst/>
                          <a:latin typeface="Cambria Math" panose="02040503050406030204" pitchFamily="18" charset="0"/>
                        </a:rPr>
                        <m:t>−</m:t>
                      </m:r>
                      <m:r>
                        <a:rPr lang="en-US" sz="2000" b="1" i="1" smtClean="0">
                          <a:solidFill>
                            <a:srgbClr val="C00000"/>
                          </a:solidFill>
                          <a:effectLst/>
                          <a:latin typeface="Cambria Math" panose="02040503050406030204" pitchFamily="18" charset="0"/>
                        </a:rPr>
                        <m:t>𝟏</m:t>
                      </m:r>
                      <m:r>
                        <a:rPr lang="en-US" sz="2000" b="1" i="0" smtClean="0">
                          <a:solidFill>
                            <a:srgbClr val="C00000"/>
                          </a:solidFill>
                          <a:effectLst/>
                          <a:latin typeface="Cambria Math" panose="02040503050406030204" pitchFamily="18" charset="0"/>
                        </a:rPr>
                        <m:t>𝟒𝟑</m:t>
                      </m:r>
                      <m:r>
                        <a:rPr lang="en-US" sz="2000" b="1" i="0" smtClean="0">
                          <a:solidFill>
                            <a:srgbClr val="C00000"/>
                          </a:solidFill>
                          <a:effectLst/>
                          <a:latin typeface="Cambria Math" panose="02040503050406030204" pitchFamily="18" charset="0"/>
                        </a:rPr>
                        <m:t>/</m:t>
                      </m:r>
                      <m:r>
                        <a:rPr lang="en-US" sz="2000" b="1" i="0" smtClean="0">
                          <a:solidFill>
                            <a:srgbClr val="C00000"/>
                          </a:solidFill>
                          <a:effectLst/>
                          <a:latin typeface="Cambria Math" panose="02040503050406030204" pitchFamily="18" charset="0"/>
                        </a:rPr>
                        <m:t>𝟓</m:t>
                      </m:r>
                    </m:oMath>
                  </m:oMathPara>
                </a14:m>
                <a:endParaRPr lang="en-IN" sz="2000" b="1" dirty="0">
                  <a:solidFill>
                    <a:srgbClr val="C00000"/>
                  </a:solidFill>
                  <a:effectLst/>
                </a:endParaRPr>
              </a:p>
            </p:txBody>
          </p:sp>
        </mc:Choice>
        <mc:Fallback xmlns="">
          <p:sp>
            <p:nvSpPr>
              <p:cNvPr id="65" name="TextBox 64">
                <a:extLst>
                  <a:ext uri="{FF2B5EF4-FFF2-40B4-BE49-F238E27FC236}">
                    <a16:creationId xmlns:a16="http://schemas.microsoft.com/office/drawing/2014/main" id="{F54CC37C-9562-6B3D-AF0C-BE28500E45FC}"/>
                  </a:ext>
                </a:extLst>
              </p:cNvPr>
              <p:cNvSpPr txBox="1">
                <a:spLocks noRot="1" noChangeAspect="1" noMove="1" noResize="1" noEditPoints="1" noAdjustHandles="1" noChangeArrowheads="1" noChangeShapeType="1" noTextEdit="1"/>
              </p:cNvSpPr>
              <p:nvPr/>
            </p:nvSpPr>
            <p:spPr>
              <a:xfrm>
                <a:off x="5763873" y="3454062"/>
                <a:ext cx="1176924" cy="400110"/>
              </a:xfrm>
              <a:prstGeom prst="rect">
                <a:avLst/>
              </a:prstGeom>
              <a:blipFill>
                <a:blip r:embed="rId43"/>
                <a:stretch>
                  <a:fillRect b="-1692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085972F-1EB5-2E6E-993D-65E9BDDF3985}"/>
                  </a:ext>
                </a:extLst>
              </p:cNvPr>
              <p:cNvSpPr txBox="1"/>
              <p:nvPr/>
            </p:nvSpPr>
            <p:spPr>
              <a:xfrm>
                <a:off x="4999053" y="3454062"/>
                <a:ext cx="97494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−8/5</m:t>
                      </m:r>
                    </m:oMath>
                  </m:oMathPara>
                </a14:m>
                <a:endParaRPr lang="en-IN" sz="2400" dirty="0"/>
              </a:p>
            </p:txBody>
          </p:sp>
        </mc:Choice>
        <mc:Fallback xmlns="">
          <p:sp>
            <p:nvSpPr>
              <p:cNvPr id="66" name="TextBox 65">
                <a:extLst>
                  <a:ext uri="{FF2B5EF4-FFF2-40B4-BE49-F238E27FC236}">
                    <a16:creationId xmlns:a16="http://schemas.microsoft.com/office/drawing/2014/main" id="{A085972F-1EB5-2E6E-993D-65E9BDDF3985}"/>
                  </a:ext>
                </a:extLst>
              </p:cNvPr>
              <p:cNvSpPr txBox="1">
                <a:spLocks noRot="1" noChangeAspect="1" noMove="1" noResize="1" noEditPoints="1" noAdjustHandles="1" noChangeArrowheads="1" noChangeShapeType="1" noTextEdit="1"/>
              </p:cNvSpPr>
              <p:nvPr/>
            </p:nvSpPr>
            <p:spPr>
              <a:xfrm>
                <a:off x="4999053" y="3454062"/>
                <a:ext cx="974947" cy="461665"/>
              </a:xfrm>
              <a:prstGeom prst="rect">
                <a:avLst/>
              </a:prstGeom>
              <a:blipFill>
                <a:blip r:embed="rId44"/>
                <a:stretch>
                  <a:fillRect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59E9B79-121E-F683-22B8-BD787B677F9E}"/>
                  </a:ext>
                </a:extLst>
              </p:cNvPr>
              <p:cNvSpPr txBox="1"/>
              <p:nvPr/>
            </p:nvSpPr>
            <p:spPr>
              <a:xfrm>
                <a:off x="433216" y="3969800"/>
                <a:ext cx="1209434"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solidFill>
                                <a:srgbClr val="0070C0"/>
                              </a:solidFill>
                              <a:latin typeface="Cambria Math" panose="02040503050406030204" pitchFamily="18" charset="0"/>
                            </a:rPr>
                          </m:ctrlPr>
                        </m:sSubPr>
                        <m:e>
                          <m:sSub>
                            <m:sSubPr>
                              <m:ctrlPr>
                                <a:rPr lang="en-US" sz="2400" b="1" i="1" dirty="0" smtClean="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𝑪</m:t>
                              </m:r>
                            </m:e>
                            <m:sub>
                              <m:r>
                                <a:rPr lang="en-US" sz="2400" b="1" i="1" dirty="0" smtClean="0">
                                  <a:solidFill>
                                    <a:srgbClr val="0070C0"/>
                                  </a:solidFill>
                                  <a:latin typeface="Cambria Math" panose="02040503050406030204" pitchFamily="18" charset="0"/>
                                </a:rPr>
                                <m:t>𝒋</m:t>
                              </m:r>
                            </m:sub>
                          </m:sSub>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𝒋</m:t>
                          </m:r>
                        </m:sub>
                      </m:sSub>
                    </m:oMath>
                  </m:oMathPara>
                </a14:m>
                <a:endParaRPr lang="en-US" b="1" dirty="0"/>
              </a:p>
            </p:txBody>
          </p:sp>
        </mc:Choice>
        <mc:Fallback xmlns="">
          <p:sp>
            <p:nvSpPr>
              <p:cNvPr id="67" name="TextBox 66">
                <a:extLst>
                  <a:ext uri="{FF2B5EF4-FFF2-40B4-BE49-F238E27FC236}">
                    <a16:creationId xmlns:a16="http://schemas.microsoft.com/office/drawing/2014/main" id="{459E9B79-121E-F683-22B8-BD787B677F9E}"/>
                  </a:ext>
                </a:extLst>
              </p:cNvPr>
              <p:cNvSpPr txBox="1">
                <a:spLocks noRot="1" noChangeAspect="1" noMove="1" noResize="1" noEditPoints="1" noAdjustHandles="1" noChangeArrowheads="1" noChangeShapeType="1" noTextEdit="1"/>
              </p:cNvSpPr>
              <p:nvPr/>
            </p:nvSpPr>
            <p:spPr>
              <a:xfrm>
                <a:off x="433216" y="3969800"/>
                <a:ext cx="1209434" cy="496674"/>
              </a:xfrm>
              <a:prstGeom prst="rect">
                <a:avLst/>
              </a:prstGeom>
              <a:blipFill>
                <a:blip r:embed="rId45"/>
                <a:stretch>
                  <a:fillRect l="-505"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36B9905-A38E-0599-B48D-7BF37FC9B2BE}"/>
                  </a:ext>
                </a:extLst>
              </p:cNvPr>
              <p:cNvSpPr txBox="1"/>
              <p:nvPr/>
            </p:nvSpPr>
            <p:spPr>
              <a:xfrm>
                <a:off x="1700396" y="398730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2" name="TextBox 71">
                <a:extLst>
                  <a:ext uri="{FF2B5EF4-FFF2-40B4-BE49-F238E27FC236}">
                    <a16:creationId xmlns:a16="http://schemas.microsoft.com/office/drawing/2014/main" id="{B36B9905-A38E-0599-B48D-7BF37FC9B2BE}"/>
                  </a:ext>
                </a:extLst>
              </p:cNvPr>
              <p:cNvSpPr txBox="1">
                <a:spLocks noRot="1" noChangeAspect="1" noMove="1" noResize="1" noEditPoints="1" noAdjustHandles="1" noChangeArrowheads="1" noChangeShapeType="1" noTextEdit="1"/>
              </p:cNvSpPr>
              <p:nvPr/>
            </p:nvSpPr>
            <p:spPr>
              <a:xfrm>
                <a:off x="1700396" y="3987305"/>
                <a:ext cx="425116" cy="461665"/>
              </a:xfrm>
              <a:prstGeom prst="rect">
                <a:avLst/>
              </a:prstGeom>
              <a:blipFill>
                <a:blip r:embed="rId4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6621878E-44B7-1755-9E24-1BE609276A9D}"/>
                  </a:ext>
                </a:extLst>
              </p:cNvPr>
              <p:cNvSpPr txBox="1"/>
              <p:nvPr/>
            </p:nvSpPr>
            <p:spPr>
              <a:xfrm>
                <a:off x="2308583" y="398730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3" name="TextBox 72">
                <a:extLst>
                  <a:ext uri="{FF2B5EF4-FFF2-40B4-BE49-F238E27FC236}">
                    <a16:creationId xmlns:a16="http://schemas.microsoft.com/office/drawing/2014/main" id="{6621878E-44B7-1755-9E24-1BE609276A9D}"/>
                  </a:ext>
                </a:extLst>
              </p:cNvPr>
              <p:cNvSpPr txBox="1">
                <a:spLocks noRot="1" noChangeAspect="1" noMove="1" noResize="1" noEditPoints="1" noAdjustHandles="1" noChangeArrowheads="1" noChangeShapeType="1" noTextEdit="1"/>
              </p:cNvSpPr>
              <p:nvPr/>
            </p:nvSpPr>
            <p:spPr>
              <a:xfrm>
                <a:off x="2308583" y="3987305"/>
                <a:ext cx="425116" cy="461665"/>
              </a:xfrm>
              <a:prstGeom prst="rect">
                <a:avLst/>
              </a:prstGeom>
              <a:blipFill>
                <a:blip r:embed="rId47"/>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91D162E3-BE3B-09FF-A7A8-C8D3A670614A}"/>
                  </a:ext>
                </a:extLst>
              </p:cNvPr>
              <p:cNvSpPr txBox="1"/>
              <p:nvPr/>
            </p:nvSpPr>
            <p:spPr>
              <a:xfrm>
                <a:off x="3855412" y="3987305"/>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9/5</m:t>
                      </m:r>
                    </m:oMath>
                  </m:oMathPara>
                </a14:m>
                <a:endParaRPr lang="en-IN" sz="2400" dirty="0">
                  <a:solidFill>
                    <a:srgbClr val="0070C0"/>
                  </a:solidFill>
                </a:endParaRPr>
              </a:p>
            </p:txBody>
          </p:sp>
        </mc:Choice>
        <mc:Fallback xmlns="">
          <p:sp>
            <p:nvSpPr>
              <p:cNvPr id="74" name="TextBox 73">
                <a:extLst>
                  <a:ext uri="{FF2B5EF4-FFF2-40B4-BE49-F238E27FC236}">
                    <a16:creationId xmlns:a16="http://schemas.microsoft.com/office/drawing/2014/main" id="{91D162E3-BE3B-09FF-A7A8-C8D3A670614A}"/>
                  </a:ext>
                </a:extLst>
              </p:cNvPr>
              <p:cNvSpPr txBox="1">
                <a:spLocks noRot="1" noChangeAspect="1" noMove="1" noResize="1" noEditPoints="1" noAdjustHandles="1" noChangeArrowheads="1" noChangeShapeType="1" noTextEdit="1"/>
              </p:cNvSpPr>
              <p:nvPr/>
            </p:nvSpPr>
            <p:spPr>
              <a:xfrm>
                <a:off x="3855412" y="3987305"/>
                <a:ext cx="745717" cy="461665"/>
              </a:xfrm>
              <a:prstGeom prst="rect">
                <a:avLst/>
              </a:prstGeom>
              <a:blipFill>
                <a:blip r:embed="rId48"/>
                <a:stretch>
                  <a:fillRect l="-1626"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BC87DA7F-B33B-DFFE-A3F4-BFC917744579}"/>
                  </a:ext>
                </a:extLst>
              </p:cNvPr>
              <p:cNvSpPr txBox="1"/>
              <p:nvPr/>
            </p:nvSpPr>
            <p:spPr>
              <a:xfrm>
                <a:off x="4631344" y="398730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5" name="TextBox 74">
                <a:extLst>
                  <a:ext uri="{FF2B5EF4-FFF2-40B4-BE49-F238E27FC236}">
                    <a16:creationId xmlns:a16="http://schemas.microsoft.com/office/drawing/2014/main" id="{BC87DA7F-B33B-DFFE-A3F4-BFC917744579}"/>
                  </a:ext>
                </a:extLst>
              </p:cNvPr>
              <p:cNvSpPr txBox="1">
                <a:spLocks noRot="1" noChangeAspect="1" noMove="1" noResize="1" noEditPoints="1" noAdjustHandles="1" noChangeArrowheads="1" noChangeShapeType="1" noTextEdit="1"/>
              </p:cNvSpPr>
              <p:nvPr/>
            </p:nvSpPr>
            <p:spPr>
              <a:xfrm>
                <a:off x="4631344" y="3987305"/>
                <a:ext cx="425116" cy="461665"/>
              </a:xfrm>
              <a:prstGeom prst="rect">
                <a:avLst/>
              </a:prstGeom>
              <a:blipFill>
                <a:blip r:embed="rId49"/>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CD7F1ABB-D6D6-EA34-9C99-6CBBADA8FE18}"/>
                  </a:ext>
                </a:extLst>
              </p:cNvPr>
              <p:cNvSpPr txBox="1"/>
              <p:nvPr/>
            </p:nvSpPr>
            <p:spPr>
              <a:xfrm>
                <a:off x="5113668" y="3987305"/>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8/5</m:t>
                      </m:r>
                    </m:oMath>
                  </m:oMathPara>
                </a14:m>
                <a:endParaRPr lang="en-IN" sz="2400" dirty="0">
                  <a:solidFill>
                    <a:srgbClr val="0070C0"/>
                  </a:solidFill>
                </a:endParaRPr>
              </a:p>
            </p:txBody>
          </p:sp>
        </mc:Choice>
        <mc:Fallback xmlns="">
          <p:sp>
            <p:nvSpPr>
              <p:cNvPr id="76" name="TextBox 75">
                <a:extLst>
                  <a:ext uri="{FF2B5EF4-FFF2-40B4-BE49-F238E27FC236}">
                    <a16:creationId xmlns:a16="http://schemas.microsoft.com/office/drawing/2014/main" id="{CD7F1ABB-D6D6-EA34-9C99-6CBBADA8FE18}"/>
                  </a:ext>
                </a:extLst>
              </p:cNvPr>
              <p:cNvSpPr txBox="1">
                <a:spLocks noRot="1" noChangeAspect="1" noMove="1" noResize="1" noEditPoints="1" noAdjustHandles="1" noChangeArrowheads="1" noChangeShapeType="1" noTextEdit="1"/>
              </p:cNvSpPr>
              <p:nvPr/>
            </p:nvSpPr>
            <p:spPr>
              <a:xfrm>
                <a:off x="5113668" y="3987305"/>
                <a:ext cx="745717" cy="461665"/>
              </a:xfrm>
              <a:prstGeom prst="rect">
                <a:avLst/>
              </a:prstGeom>
              <a:blipFill>
                <a:blip r:embed="rId50"/>
                <a:stretch>
                  <a:fillRect l="-163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43619BF-04D2-2C02-5C4B-39B32647C155}"/>
                  </a:ext>
                </a:extLst>
              </p:cNvPr>
              <p:cNvSpPr txBox="1"/>
              <p:nvPr/>
            </p:nvSpPr>
            <p:spPr>
              <a:xfrm>
                <a:off x="3051522" y="1176920"/>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oMath>
                  </m:oMathPara>
                </a14:m>
                <a:endParaRPr lang="en-IN" sz="2400" dirty="0"/>
              </a:p>
            </p:txBody>
          </p:sp>
        </mc:Choice>
        <mc:Fallback xmlns="">
          <p:sp>
            <p:nvSpPr>
              <p:cNvPr id="42" name="TextBox 41">
                <a:extLst>
                  <a:ext uri="{FF2B5EF4-FFF2-40B4-BE49-F238E27FC236}">
                    <a16:creationId xmlns:a16="http://schemas.microsoft.com/office/drawing/2014/main" id="{243619BF-04D2-2C02-5C4B-39B32647C155}"/>
                  </a:ext>
                </a:extLst>
              </p:cNvPr>
              <p:cNvSpPr txBox="1">
                <a:spLocks noRot="1" noChangeAspect="1" noMove="1" noResize="1" noEditPoints="1" noAdjustHandles="1" noChangeArrowheads="1" noChangeShapeType="1" noTextEdit="1"/>
              </p:cNvSpPr>
              <p:nvPr/>
            </p:nvSpPr>
            <p:spPr>
              <a:xfrm>
                <a:off x="3051522" y="1176920"/>
                <a:ext cx="558293" cy="461665"/>
              </a:xfrm>
              <a:prstGeom prst="rect">
                <a:avLst/>
              </a:prstGeom>
              <a:blipFill>
                <a:blip r:embed="rId51"/>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A0D03B1-9EF1-7C08-812D-245B9B82E164}"/>
                  </a:ext>
                </a:extLst>
              </p:cNvPr>
              <p:cNvSpPr txBox="1"/>
              <p:nvPr/>
            </p:nvSpPr>
            <p:spPr>
              <a:xfrm>
                <a:off x="2872851" y="1808078"/>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14/5</m:t>
                      </m:r>
                    </m:oMath>
                  </m:oMathPara>
                </a14:m>
                <a:endParaRPr lang="en-IN" sz="2400" dirty="0"/>
              </a:p>
            </p:txBody>
          </p:sp>
        </mc:Choice>
        <mc:Fallback xmlns="">
          <p:sp>
            <p:nvSpPr>
              <p:cNvPr id="51" name="TextBox 50">
                <a:extLst>
                  <a:ext uri="{FF2B5EF4-FFF2-40B4-BE49-F238E27FC236}">
                    <a16:creationId xmlns:a16="http://schemas.microsoft.com/office/drawing/2014/main" id="{DA0D03B1-9EF1-7C08-812D-245B9B82E164}"/>
                  </a:ext>
                </a:extLst>
              </p:cNvPr>
              <p:cNvSpPr txBox="1">
                <a:spLocks noRot="1" noChangeAspect="1" noMove="1" noResize="1" noEditPoints="1" noAdjustHandles="1" noChangeArrowheads="1" noChangeShapeType="1" noTextEdit="1"/>
              </p:cNvSpPr>
              <p:nvPr/>
            </p:nvSpPr>
            <p:spPr>
              <a:xfrm>
                <a:off x="2872851" y="1808078"/>
                <a:ext cx="915635" cy="461665"/>
              </a:xfrm>
              <a:prstGeom prst="rect">
                <a:avLst/>
              </a:prstGeom>
              <a:blipFill>
                <a:blip r:embed="rId52"/>
                <a:stretch>
                  <a:fillRect l="-1333"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4B6EBEA-B346-DEE0-91AF-8C8C1ADDEB03}"/>
                  </a:ext>
                </a:extLst>
              </p:cNvPr>
              <p:cNvSpPr txBox="1"/>
              <p:nvPr/>
            </p:nvSpPr>
            <p:spPr>
              <a:xfrm>
                <a:off x="2741236" y="2326218"/>
                <a:ext cx="1085554"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smtClean="0">
                          <a:latin typeface="Cambria Math" panose="02040503050406030204" pitchFamily="18" charset="0"/>
                        </a:rPr>
                        <m:t>1</m:t>
                      </m:r>
                      <m:r>
                        <a:rPr lang="en-US" sz="2400" b="0" i="1" smtClean="0">
                          <a:latin typeface="Cambria Math" panose="02040503050406030204" pitchFamily="18" charset="0"/>
                        </a:rPr>
                        <m:t>56/5</m:t>
                      </m:r>
                    </m:oMath>
                  </m:oMathPara>
                </a14:m>
                <a:endParaRPr lang="en-IN" sz="2400" dirty="0"/>
              </a:p>
            </p:txBody>
          </p:sp>
        </mc:Choice>
        <mc:Fallback xmlns="">
          <p:sp>
            <p:nvSpPr>
              <p:cNvPr id="52" name="TextBox 51">
                <a:extLst>
                  <a:ext uri="{FF2B5EF4-FFF2-40B4-BE49-F238E27FC236}">
                    <a16:creationId xmlns:a16="http://schemas.microsoft.com/office/drawing/2014/main" id="{14B6EBEA-B346-DEE0-91AF-8C8C1ADDEB03}"/>
                  </a:ext>
                </a:extLst>
              </p:cNvPr>
              <p:cNvSpPr txBox="1">
                <a:spLocks noRot="1" noChangeAspect="1" noMove="1" noResize="1" noEditPoints="1" noAdjustHandles="1" noChangeArrowheads="1" noChangeShapeType="1" noTextEdit="1"/>
              </p:cNvSpPr>
              <p:nvPr/>
            </p:nvSpPr>
            <p:spPr>
              <a:xfrm>
                <a:off x="2741236" y="2326218"/>
                <a:ext cx="1085554" cy="461665"/>
              </a:xfrm>
              <a:prstGeom prst="rect">
                <a:avLst/>
              </a:prstGeom>
              <a:blipFill>
                <a:blip r:embed="rId53"/>
                <a:stretch>
                  <a:fillRect l="-562"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D9F67F1-770D-A14B-5ED8-24F49F62A786}"/>
                  </a:ext>
                </a:extLst>
              </p:cNvPr>
              <p:cNvSpPr txBox="1"/>
              <p:nvPr/>
            </p:nvSpPr>
            <p:spPr>
              <a:xfrm>
                <a:off x="2872851" y="2816332"/>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32/5</m:t>
                      </m:r>
                    </m:oMath>
                  </m:oMathPara>
                </a14:m>
                <a:endParaRPr lang="en-IN" sz="2400" dirty="0"/>
              </a:p>
            </p:txBody>
          </p:sp>
        </mc:Choice>
        <mc:Fallback xmlns="">
          <p:sp>
            <p:nvSpPr>
              <p:cNvPr id="57" name="TextBox 56">
                <a:extLst>
                  <a:ext uri="{FF2B5EF4-FFF2-40B4-BE49-F238E27FC236}">
                    <a16:creationId xmlns:a16="http://schemas.microsoft.com/office/drawing/2014/main" id="{5D9F67F1-770D-A14B-5ED8-24F49F62A786}"/>
                  </a:ext>
                </a:extLst>
              </p:cNvPr>
              <p:cNvSpPr txBox="1">
                <a:spLocks noRot="1" noChangeAspect="1" noMove="1" noResize="1" noEditPoints="1" noAdjustHandles="1" noChangeArrowheads="1" noChangeShapeType="1" noTextEdit="1"/>
              </p:cNvSpPr>
              <p:nvPr/>
            </p:nvSpPr>
            <p:spPr>
              <a:xfrm>
                <a:off x="2872851" y="2816332"/>
                <a:ext cx="915635" cy="461665"/>
              </a:xfrm>
              <a:prstGeom prst="rect">
                <a:avLst/>
              </a:prstGeom>
              <a:blipFill>
                <a:blip r:embed="rId54"/>
                <a:stretch>
                  <a:fillRect l="-1333"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65506E1-888D-E2E1-E30A-B8649B930C8C}"/>
                  </a:ext>
                </a:extLst>
              </p:cNvPr>
              <p:cNvSpPr txBox="1"/>
              <p:nvPr/>
            </p:nvSpPr>
            <p:spPr>
              <a:xfrm>
                <a:off x="3108382" y="65663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68" name="TextBox 67">
                <a:extLst>
                  <a:ext uri="{FF2B5EF4-FFF2-40B4-BE49-F238E27FC236}">
                    <a16:creationId xmlns:a16="http://schemas.microsoft.com/office/drawing/2014/main" id="{065506E1-888D-E2E1-E30A-B8649B930C8C}"/>
                  </a:ext>
                </a:extLst>
              </p:cNvPr>
              <p:cNvSpPr txBox="1">
                <a:spLocks noRot="1" noChangeAspect="1" noMove="1" noResize="1" noEditPoints="1" noAdjustHandles="1" noChangeArrowheads="1" noChangeShapeType="1" noTextEdit="1"/>
              </p:cNvSpPr>
              <p:nvPr/>
            </p:nvSpPr>
            <p:spPr>
              <a:xfrm>
                <a:off x="3108382" y="656635"/>
                <a:ext cx="425116" cy="461665"/>
              </a:xfrm>
              <a:prstGeom prst="rect">
                <a:avLst/>
              </a:prstGeom>
              <a:blipFill>
                <a:blip r:embed="rId5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714ECE09-37E4-0052-DF8D-A23BFC2F8263}"/>
                  </a:ext>
                </a:extLst>
              </p:cNvPr>
              <p:cNvSpPr txBox="1"/>
              <p:nvPr/>
            </p:nvSpPr>
            <p:spPr>
              <a:xfrm>
                <a:off x="2758236" y="3454062"/>
                <a:ext cx="114486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−82/5</m:t>
                      </m:r>
                    </m:oMath>
                  </m:oMathPara>
                </a14:m>
                <a:endParaRPr lang="en-IN" sz="2400" dirty="0"/>
              </a:p>
            </p:txBody>
          </p:sp>
        </mc:Choice>
        <mc:Fallback xmlns="">
          <p:sp>
            <p:nvSpPr>
              <p:cNvPr id="69" name="TextBox 68">
                <a:extLst>
                  <a:ext uri="{FF2B5EF4-FFF2-40B4-BE49-F238E27FC236}">
                    <a16:creationId xmlns:a16="http://schemas.microsoft.com/office/drawing/2014/main" id="{714ECE09-37E4-0052-DF8D-A23BFC2F8263}"/>
                  </a:ext>
                </a:extLst>
              </p:cNvPr>
              <p:cNvSpPr txBox="1">
                <a:spLocks noRot="1" noChangeAspect="1" noMove="1" noResize="1" noEditPoints="1" noAdjustHandles="1" noChangeArrowheads="1" noChangeShapeType="1" noTextEdit="1"/>
              </p:cNvSpPr>
              <p:nvPr/>
            </p:nvSpPr>
            <p:spPr>
              <a:xfrm>
                <a:off x="2758236" y="3454062"/>
                <a:ext cx="1144865" cy="461665"/>
              </a:xfrm>
              <a:prstGeom prst="rect">
                <a:avLst/>
              </a:prstGeom>
              <a:blipFill>
                <a:blip r:embed="rId56"/>
                <a:stretch>
                  <a:fillRect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A598C74-ACF2-9FE0-82D3-2B98B4EDD3AC}"/>
                  </a:ext>
                </a:extLst>
              </p:cNvPr>
              <p:cNvSpPr txBox="1"/>
              <p:nvPr/>
            </p:nvSpPr>
            <p:spPr>
              <a:xfrm>
                <a:off x="2872851" y="3987305"/>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97/5</m:t>
                      </m:r>
                    </m:oMath>
                  </m:oMathPara>
                </a14:m>
                <a:endParaRPr lang="en-IN" sz="2400" dirty="0">
                  <a:solidFill>
                    <a:srgbClr val="0070C0"/>
                  </a:solidFill>
                </a:endParaRPr>
              </a:p>
            </p:txBody>
          </p:sp>
        </mc:Choice>
        <mc:Fallback xmlns="">
          <p:sp>
            <p:nvSpPr>
              <p:cNvPr id="70" name="TextBox 69">
                <a:extLst>
                  <a:ext uri="{FF2B5EF4-FFF2-40B4-BE49-F238E27FC236}">
                    <a16:creationId xmlns:a16="http://schemas.microsoft.com/office/drawing/2014/main" id="{CA598C74-ACF2-9FE0-82D3-2B98B4EDD3AC}"/>
                  </a:ext>
                </a:extLst>
              </p:cNvPr>
              <p:cNvSpPr txBox="1">
                <a:spLocks noRot="1" noChangeAspect="1" noMove="1" noResize="1" noEditPoints="1" noAdjustHandles="1" noChangeArrowheads="1" noChangeShapeType="1" noTextEdit="1"/>
              </p:cNvSpPr>
              <p:nvPr/>
            </p:nvSpPr>
            <p:spPr>
              <a:xfrm>
                <a:off x="2872851" y="3987305"/>
                <a:ext cx="915635" cy="461665"/>
              </a:xfrm>
              <a:prstGeom prst="rect">
                <a:avLst/>
              </a:prstGeom>
              <a:blipFill>
                <a:blip r:embed="rId57"/>
                <a:stretch>
                  <a:fillRect l="-1333"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1" name="Content Placeholder 2">
                <a:extLst>
                  <a:ext uri="{FF2B5EF4-FFF2-40B4-BE49-F238E27FC236}">
                    <a16:creationId xmlns:a16="http://schemas.microsoft.com/office/drawing/2014/main" id="{04FED490-6704-6E0D-5A82-6FDF151CD13C}"/>
                  </a:ext>
                </a:extLst>
              </p:cNvPr>
              <p:cNvSpPr txBox="1">
                <a:spLocks/>
              </p:cNvSpPr>
              <p:nvPr/>
            </p:nvSpPr>
            <p:spPr>
              <a:xfrm>
                <a:off x="132242" y="4843730"/>
                <a:ext cx="11913577" cy="1725013"/>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Make key element 1 by multiplying entire row with 3/5.</a:t>
                </a:r>
              </a:p>
              <a:p>
                <a:r>
                  <a:rPr lang="en-US" dirty="0"/>
                  <a:t>Use key element to make other elements of key column zero.</a:t>
                </a:r>
              </a:p>
              <a:p>
                <a:r>
                  <a:rPr lang="en-IN" b="1" dirty="0">
                    <a:solidFill>
                      <a:srgbClr val="0070C0"/>
                    </a:solidFill>
                  </a:rPr>
                  <a:t>For Minimization problem, if the element in the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𝑪</m:t>
                        </m:r>
                      </m:e>
                      <m:sub>
                        <m:r>
                          <a:rPr lang="en-US" b="1" i="1">
                            <a:solidFill>
                              <a:srgbClr val="0070C0"/>
                            </a:solidFill>
                            <a:latin typeface="Cambria Math" panose="02040503050406030204" pitchFamily="18" charset="0"/>
                          </a:rPr>
                          <m:t>𝒋</m:t>
                        </m:r>
                      </m:sub>
                    </m:sSub>
                    <m:r>
                      <a:rPr lang="en-US" b="1" i="1">
                        <a:solidFill>
                          <a:srgbClr val="0070C0"/>
                        </a:solidFill>
                        <a:latin typeface="Cambria Math" panose="02040503050406030204" pitchFamily="18" charset="0"/>
                      </a:rPr>
                      <m: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𝒁</m:t>
                        </m:r>
                      </m:e>
                      <m:sub>
                        <m:r>
                          <a:rPr lang="en-US" b="1" i="1">
                            <a:solidFill>
                              <a:srgbClr val="0070C0"/>
                            </a:solidFill>
                            <a:latin typeface="Cambria Math" panose="02040503050406030204" pitchFamily="18" charset="0"/>
                          </a:rPr>
                          <m:t>𝒋</m:t>
                        </m:r>
                      </m:sub>
                    </m:sSub>
                  </m:oMath>
                </a14:m>
                <a:r>
                  <a:rPr lang="en-IN" b="1" dirty="0">
                    <a:solidFill>
                      <a:srgbClr val="0070C0"/>
                    </a:solidFill>
                  </a:rPr>
                  <a:t> row are zero or positive, the current solution is optimal.</a:t>
                </a:r>
              </a:p>
              <a:p>
                <a:endParaRPr lang="en-US" dirty="0"/>
              </a:p>
            </p:txBody>
          </p:sp>
        </mc:Choice>
        <mc:Fallback xmlns="">
          <p:sp>
            <p:nvSpPr>
              <p:cNvPr id="71" name="Content Placeholder 2">
                <a:extLst>
                  <a:ext uri="{FF2B5EF4-FFF2-40B4-BE49-F238E27FC236}">
                    <a16:creationId xmlns:a16="http://schemas.microsoft.com/office/drawing/2014/main" id="{04FED490-6704-6E0D-5A82-6FDF151CD13C}"/>
                  </a:ext>
                </a:extLst>
              </p:cNvPr>
              <p:cNvSpPr txBox="1">
                <a:spLocks noRot="1" noChangeAspect="1" noMove="1" noResize="1" noEditPoints="1" noAdjustHandles="1" noChangeArrowheads="1" noChangeShapeType="1" noTextEdit="1"/>
              </p:cNvSpPr>
              <p:nvPr/>
            </p:nvSpPr>
            <p:spPr>
              <a:xfrm>
                <a:off x="132242" y="4843730"/>
                <a:ext cx="11913577" cy="1725013"/>
              </a:xfrm>
              <a:prstGeom prst="rect">
                <a:avLst/>
              </a:prstGeom>
              <a:blipFill>
                <a:blip r:embed="rId58"/>
                <a:stretch>
                  <a:fillRect l="-716" t="-4594" r="-768" b="-6360"/>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C8067D77-14CA-7815-A337-65A53E1E7C7A}"/>
              </a:ext>
            </a:extLst>
          </p:cNvPr>
          <p:cNvPicPr>
            <a:picLocks noChangeAspect="1"/>
          </p:cNvPicPr>
          <p:nvPr/>
        </p:nvPicPr>
        <p:blipFill>
          <a:blip r:embed="rId59"/>
          <a:stretch>
            <a:fillRect/>
          </a:stretch>
        </p:blipFill>
        <p:spPr>
          <a:xfrm>
            <a:off x="6980191" y="1063536"/>
            <a:ext cx="5615891" cy="2598821"/>
          </a:xfrm>
          <a:prstGeom prst="rect">
            <a:avLst/>
          </a:prstGeom>
          <a:ln>
            <a:solidFill>
              <a:srgbClr val="C00000"/>
            </a:solidFill>
          </a:ln>
        </p:spPr>
      </p:pic>
    </p:spTree>
    <p:extLst>
      <p:ext uri="{BB962C8B-B14F-4D97-AF65-F5344CB8AC3E}">
        <p14:creationId xmlns:p14="http://schemas.microsoft.com/office/powerpoint/2010/main" val="277357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2000"/>
                            </p:stCondLst>
                            <p:childTnLst>
                              <p:par>
                                <p:cTn id="53" presetID="10" presetClass="entr"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par>
                          <p:cTn id="56" fill="hold">
                            <p:stCondLst>
                              <p:cond delay="2500"/>
                            </p:stCondLst>
                            <p:childTnLst>
                              <p:par>
                                <p:cTn id="57" presetID="10" presetClass="entr" presetSubtype="0" fill="hold" grpId="0"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par>
                          <p:cTn id="60" fill="hold">
                            <p:stCondLst>
                              <p:cond delay="3000"/>
                            </p:stCondLst>
                            <p:childTnLst>
                              <p:par>
                                <p:cTn id="61" presetID="10" presetClass="entr" presetSubtype="0"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wipe(left)">
                                      <p:cBhvr>
                                        <p:cTn id="68" dur="500"/>
                                        <p:tgtEl>
                                          <p:spTgt spid="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500"/>
                                        <p:tgtEl>
                                          <p:spTgt spid="53"/>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500"/>
                                        <p:tgtEl>
                                          <p:spTgt spid="54"/>
                                        </p:tgtEl>
                                      </p:cBhvr>
                                    </p:animEffect>
                                  </p:childTnLst>
                                </p:cTn>
                              </p:par>
                            </p:childTnLst>
                          </p:cTn>
                        </p:par>
                        <p:par>
                          <p:cTn id="82" fill="hold">
                            <p:stCondLst>
                              <p:cond delay="1500"/>
                            </p:stCondLst>
                            <p:childTnLst>
                              <p:par>
                                <p:cTn id="83" presetID="10" presetClass="entr" presetSubtype="0" fill="hold" grpId="0" nodeType="afterEffect">
                                  <p:stCondLst>
                                    <p:cond delay="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500"/>
                                        <p:tgtEl>
                                          <p:spTgt spid="68"/>
                                        </p:tgtEl>
                                      </p:cBhvr>
                                    </p:animEffect>
                                  </p:childTnLst>
                                </p:cTn>
                              </p:par>
                            </p:childTnLst>
                          </p:cTn>
                        </p:par>
                        <p:par>
                          <p:cTn id="86" fill="hold">
                            <p:stCondLst>
                              <p:cond delay="2000"/>
                            </p:stCondLst>
                            <p:childTnLst>
                              <p:par>
                                <p:cTn id="87" presetID="10" presetClass="entr" presetSubtype="0" fill="hold" grpId="0" nodeType="afterEffect">
                                  <p:stCondLst>
                                    <p:cond delay="0"/>
                                  </p:stCondLst>
                                  <p:childTnLst>
                                    <p:set>
                                      <p:cBhvr>
                                        <p:cTn id="88" dur="1" fill="hold">
                                          <p:stCondLst>
                                            <p:cond delay="0"/>
                                          </p:stCondLst>
                                        </p:cTn>
                                        <p:tgtEl>
                                          <p:spTgt spid="55"/>
                                        </p:tgtEl>
                                        <p:attrNameLst>
                                          <p:attrName>style.visibility</p:attrName>
                                        </p:attrNameLst>
                                      </p:cBhvr>
                                      <p:to>
                                        <p:strVal val="visible"/>
                                      </p:to>
                                    </p:set>
                                    <p:animEffect transition="in" filter="fade">
                                      <p:cBhvr>
                                        <p:cTn id="89" dur="500"/>
                                        <p:tgtEl>
                                          <p:spTgt spid="55"/>
                                        </p:tgtEl>
                                      </p:cBhvr>
                                    </p:animEffect>
                                  </p:childTnLst>
                                </p:cTn>
                              </p:par>
                            </p:childTnLst>
                          </p:cTn>
                        </p:par>
                        <p:par>
                          <p:cTn id="90" fill="hold">
                            <p:stCondLst>
                              <p:cond delay="2500"/>
                            </p:stCondLst>
                            <p:childTnLst>
                              <p:par>
                                <p:cTn id="91" presetID="10" presetClass="entr" presetSubtype="0" fill="hold" grpId="0" nodeType="afterEffect">
                                  <p:stCondLst>
                                    <p:cond delay="0"/>
                                  </p:stCondLst>
                                  <p:childTnLst>
                                    <p:set>
                                      <p:cBhvr>
                                        <p:cTn id="92" dur="1" fill="hold">
                                          <p:stCondLst>
                                            <p:cond delay="0"/>
                                          </p:stCondLst>
                                        </p:cTn>
                                        <p:tgtEl>
                                          <p:spTgt spid="56"/>
                                        </p:tgtEl>
                                        <p:attrNameLst>
                                          <p:attrName>style.visibility</p:attrName>
                                        </p:attrNameLst>
                                      </p:cBhvr>
                                      <p:to>
                                        <p:strVal val="visible"/>
                                      </p:to>
                                    </p:set>
                                    <p:animEffect transition="in" filter="fade">
                                      <p:cBhvr>
                                        <p:cTn id="93" dur="500"/>
                                        <p:tgtEl>
                                          <p:spTgt spid="56"/>
                                        </p:tgtEl>
                                      </p:cBhvr>
                                    </p:animEffect>
                                  </p:childTnLst>
                                </p:cTn>
                              </p:par>
                            </p:childTnLst>
                          </p:cTn>
                        </p:par>
                        <p:par>
                          <p:cTn id="94" fill="hold">
                            <p:stCondLst>
                              <p:cond delay="3000"/>
                            </p:stCondLst>
                            <p:childTnLst>
                              <p:par>
                                <p:cTn id="95" presetID="10" presetClass="entr" presetSubtype="0" fill="hold" grpId="0" nodeType="after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fade">
                                      <p:cBhvr>
                                        <p:cTn id="97" dur="500"/>
                                        <p:tgtEl>
                                          <p:spTgt spid="5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17"/>
                                        </p:tgtEl>
                                        <p:attrNameLst>
                                          <p:attrName>style.visibility</p:attrName>
                                        </p:attrNameLst>
                                      </p:cBhvr>
                                      <p:to>
                                        <p:strVal val="visible"/>
                                      </p:to>
                                    </p:set>
                                    <p:animEffect transition="in" filter="fade">
                                      <p:cBhvr>
                                        <p:cTn id="106" dur="500"/>
                                        <p:tgtEl>
                                          <p:spTgt spid="17"/>
                                        </p:tgtEl>
                                      </p:cBhvr>
                                    </p:animEffect>
                                  </p:childTnLst>
                                </p:cTn>
                              </p:par>
                            </p:childTnLst>
                          </p:cTn>
                        </p:par>
                        <p:par>
                          <p:cTn id="107" fill="hold">
                            <p:stCondLst>
                              <p:cond delay="1000"/>
                            </p:stCondLst>
                            <p:childTnLst>
                              <p:par>
                                <p:cTn id="108" presetID="10" presetClass="entr" presetSubtype="0" fill="hold" grpId="0" nodeType="afterEffect">
                                  <p:stCondLst>
                                    <p:cond delay="0"/>
                                  </p:stCondLst>
                                  <p:childTnLst>
                                    <p:set>
                                      <p:cBhvr>
                                        <p:cTn id="109" dur="1" fill="hold">
                                          <p:stCondLst>
                                            <p:cond delay="0"/>
                                          </p:stCondLst>
                                        </p:cTn>
                                        <p:tgtEl>
                                          <p:spTgt spid="18"/>
                                        </p:tgtEl>
                                        <p:attrNameLst>
                                          <p:attrName>style.visibility</p:attrName>
                                        </p:attrNameLst>
                                      </p:cBhvr>
                                      <p:to>
                                        <p:strVal val="visible"/>
                                      </p:to>
                                    </p:set>
                                    <p:animEffect transition="in" filter="fade">
                                      <p:cBhvr>
                                        <p:cTn id="110" dur="500"/>
                                        <p:tgtEl>
                                          <p:spTgt spid="18"/>
                                        </p:tgtEl>
                                      </p:cBhvr>
                                    </p:animEffect>
                                  </p:childTnLst>
                                </p:cTn>
                              </p:par>
                            </p:childTnLst>
                          </p:cTn>
                        </p:par>
                        <p:par>
                          <p:cTn id="111" fill="hold">
                            <p:stCondLst>
                              <p:cond delay="1500"/>
                            </p:stCondLst>
                            <p:childTnLst>
                              <p:par>
                                <p:cTn id="112" presetID="10" presetClass="entr" presetSubtype="0" fill="hold" grpId="0" nodeType="afterEffect">
                                  <p:stCondLst>
                                    <p:cond delay="0"/>
                                  </p:stCondLst>
                                  <p:childTnLst>
                                    <p:set>
                                      <p:cBhvr>
                                        <p:cTn id="113" dur="1" fill="hold">
                                          <p:stCondLst>
                                            <p:cond delay="0"/>
                                          </p:stCondLst>
                                        </p:cTn>
                                        <p:tgtEl>
                                          <p:spTgt spid="44"/>
                                        </p:tgtEl>
                                        <p:attrNameLst>
                                          <p:attrName>style.visibility</p:attrName>
                                        </p:attrNameLst>
                                      </p:cBhvr>
                                      <p:to>
                                        <p:strVal val="visible"/>
                                      </p:to>
                                    </p:set>
                                    <p:animEffect transition="in" filter="fade">
                                      <p:cBhvr>
                                        <p:cTn id="114" dur="500"/>
                                        <p:tgtEl>
                                          <p:spTgt spid="44"/>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71">
                                            <p:txEl>
                                              <p:pRg st="0" end="0"/>
                                            </p:txEl>
                                          </p:spTgt>
                                        </p:tgtEl>
                                        <p:attrNameLst>
                                          <p:attrName>style.visibility</p:attrName>
                                        </p:attrNameLst>
                                      </p:cBhvr>
                                      <p:to>
                                        <p:strVal val="visible"/>
                                      </p:to>
                                    </p:set>
                                    <p:animEffect transition="in" filter="fade">
                                      <p:cBhvr>
                                        <p:cTn id="119" dur="500"/>
                                        <p:tgtEl>
                                          <p:spTgt spid="71">
                                            <p:txEl>
                                              <p:pRg st="0" end="0"/>
                                            </p:txEl>
                                          </p:spTgt>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5"/>
                                        </p:tgtEl>
                                        <p:attrNameLst>
                                          <p:attrName>style.visibility</p:attrName>
                                        </p:attrNameLst>
                                      </p:cBhvr>
                                      <p:to>
                                        <p:strVal val="visible"/>
                                      </p:to>
                                    </p:set>
                                    <p:animEffect transition="in" filter="fade">
                                      <p:cBhvr>
                                        <p:cTn id="124" dur="500"/>
                                        <p:tgtEl>
                                          <p:spTgt spid="5"/>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10"/>
                                        </p:tgtEl>
                                        <p:attrNameLst>
                                          <p:attrName>style.visibility</p:attrName>
                                        </p:attrNameLst>
                                      </p:cBhvr>
                                      <p:to>
                                        <p:strVal val="visible"/>
                                      </p:to>
                                    </p:set>
                                    <p:animEffect transition="in" filter="fade">
                                      <p:cBhvr>
                                        <p:cTn id="129" dur="500"/>
                                        <p:tgtEl>
                                          <p:spTgt spid="10"/>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51"/>
                                        </p:tgtEl>
                                        <p:attrNameLst>
                                          <p:attrName>style.visibility</p:attrName>
                                        </p:attrNameLst>
                                      </p:cBhvr>
                                      <p:to>
                                        <p:strVal val="visible"/>
                                      </p:to>
                                    </p:set>
                                    <p:animEffect transition="in" filter="fade">
                                      <p:cBhvr>
                                        <p:cTn id="134" dur="500"/>
                                        <p:tgtEl>
                                          <p:spTgt spid="51"/>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2"/>
                                        </p:tgtEl>
                                        <p:attrNameLst>
                                          <p:attrName>style.visibility</p:attrName>
                                        </p:attrNameLst>
                                      </p:cBhvr>
                                      <p:to>
                                        <p:strVal val="visible"/>
                                      </p:to>
                                    </p:set>
                                    <p:animEffect transition="in" filter="fade">
                                      <p:cBhvr>
                                        <p:cTn id="139" dur="500"/>
                                        <p:tgtEl>
                                          <p:spTgt spid="12"/>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24"/>
                                        </p:tgtEl>
                                        <p:attrNameLst>
                                          <p:attrName>style.visibility</p:attrName>
                                        </p:attrNameLst>
                                      </p:cBhvr>
                                      <p:to>
                                        <p:strVal val="visible"/>
                                      </p:to>
                                    </p:set>
                                    <p:animEffect transition="in" filter="fade">
                                      <p:cBhvr>
                                        <p:cTn id="144" dur="500"/>
                                        <p:tgtEl>
                                          <p:spTgt spid="24"/>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13"/>
                                        </p:tgtEl>
                                        <p:attrNameLst>
                                          <p:attrName>style.visibility</p:attrName>
                                        </p:attrNameLst>
                                      </p:cBhvr>
                                      <p:to>
                                        <p:strVal val="visible"/>
                                      </p:to>
                                    </p:set>
                                    <p:animEffect transition="in" filter="fade">
                                      <p:cBhvr>
                                        <p:cTn id="149" dur="500"/>
                                        <p:tgtEl>
                                          <p:spTgt spid="13"/>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30"/>
                                        </p:tgtEl>
                                        <p:attrNameLst>
                                          <p:attrName>style.visibility</p:attrName>
                                        </p:attrNameLst>
                                      </p:cBhvr>
                                      <p:to>
                                        <p:strVal val="visible"/>
                                      </p:to>
                                    </p:set>
                                    <p:animEffect transition="in" filter="fade">
                                      <p:cBhvr>
                                        <p:cTn id="154" dur="500"/>
                                        <p:tgtEl>
                                          <p:spTgt spid="3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71">
                                            <p:txEl>
                                              <p:pRg st="1" end="1"/>
                                            </p:txEl>
                                          </p:spTgt>
                                        </p:tgtEl>
                                        <p:attrNameLst>
                                          <p:attrName>style.visibility</p:attrName>
                                        </p:attrNameLst>
                                      </p:cBhvr>
                                      <p:to>
                                        <p:strVal val="visible"/>
                                      </p:to>
                                    </p:set>
                                    <p:animEffect transition="in" filter="fade">
                                      <p:cBhvr>
                                        <p:cTn id="159" dur="500"/>
                                        <p:tgtEl>
                                          <p:spTgt spid="71">
                                            <p:txEl>
                                              <p:pRg st="1" end="1"/>
                                            </p:txEl>
                                          </p:spTgt>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26"/>
                                        </p:tgtEl>
                                        <p:attrNameLst>
                                          <p:attrName>style.visibility</p:attrName>
                                        </p:attrNameLst>
                                      </p:cBhvr>
                                      <p:to>
                                        <p:strVal val="visible"/>
                                      </p:to>
                                    </p:set>
                                    <p:animEffect transition="in" filter="fade">
                                      <p:cBhvr>
                                        <p:cTn id="164" dur="500"/>
                                        <p:tgtEl>
                                          <p:spTgt spid="26"/>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27"/>
                                        </p:tgtEl>
                                        <p:attrNameLst>
                                          <p:attrName>style.visibility</p:attrName>
                                        </p:attrNameLst>
                                      </p:cBhvr>
                                      <p:to>
                                        <p:strVal val="visible"/>
                                      </p:to>
                                    </p:set>
                                    <p:animEffect transition="in" filter="fade">
                                      <p:cBhvr>
                                        <p:cTn id="169" dur="500"/>
                                        <p:tgtEl>
                                          <p:spTgt spid="27"/>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52"/>
                                        </p:tgtEl>
                                        <p:attrNameLst>
                                          <p:attrName>style.visibility</p:attrName>
                                        </p:attrNameLst>
                                      </p:cBhvr>
                                      <p:to>
                                        <p:strVal val="visible"/>
                                      </p:to>
                                    </p:set>
                                    <p:animEffect transition="in" filter="fade">
                                      <p:cBhvr>
                                        <p:cTn id="174" dur="500"/>
                                        <p:tgtEl>
                                          <p:spTgt spid="52"/>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28"/>
                                        </p:tgtEl>
                                        <p:attrNameLst>
                                          <p:attrName>style.visibility</p:attrName>
                                        </p:attrNameLst>
                                      </p:cBhvr>
                                      <p:to>
                                        <p:strVal val="visible"/>
                                      </p:to>
                                    </p:set>
                                    <p:animEffect transition="in" filter="fade">
                                      <p:cBhvr>
                                        <p:cTn id="179" dur="500"/>
                                        <p:tgtEl>
                                          <p:spTgt spid="28"/>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grpId="0" nodeType="clickEffect">
                                  <p:stCondLst>
                                    <p:cond delay="0"/>
                                  </p:stCondLst>
                                  <p:childTnLst>
                                    <p:set>
                                      <p:cBhvr>
                                        <p:cTn id="183" dur="1" fill="hold">
                                          <p:stCondLst>
                                            <p:cond delay="0"/>
                                          </p:stCondLst>
                                        </p:cTn>
                                        <p:tgtEl>
                                          <p:spTgt spid="29"/>
                                        </p:tgtEl>
                                        <p:attrNameLst>
                                          <p:attrName>style.visibility</p:attrName>
                                        </p:attrNameLst>
                                      </p:cBhvr>
                                      <p:to>
                                        <p:strVal val="visible"/>
                                      </p:to>
                                    </p:set>
                                    <p:animEffect transition="in" filter="fade">
                                      <p:cBhvr>
                                        <p:cTn id="184" dur="500"/>
                                        <p:tgtEl>
                                          <p:spTgt spid="29"/>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grpId="0" nodeType="clickEffect">
                                  <p:stCondLst>
                                    <p:cond delay="0"/>
                                  </p:stCondLst>
                                  <p:childTnLst>
                                    <p:set>
                                      <p:cBhvr>
                                        <p:cTn id="188" dur="1" fill="hold">
                                          <p:stCondLst>
                                            <p:cond delay="0"/>
                                          </p:stCondLst>
                                        </p:cTn>
                                        <p:tgtEl>
                                          <p:spTgt spid="36"/>
                                        </p:tgtEl>
                                        <p:attrNameLst>
                                          <p:attrName>style.visibility</p:attrName>
                                        </p:attrNameLst>
                                      </p:cBhvr>
                                      <p:to>
                                        <p:strVal val="visible"/>
                                      </p:to>
                                    </p:set>
                                    <p:animEffect transition="in" filter="fade">
                                      <p:cBhvr>
                                        <p:cTn id="189" dur="500"/>
                                        <p:tgtEl>
                                          <p:spTgt spid="36"/>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grpId="0" nodeType="clickEffect">
                                  <p:stCondLst>
                                    <p:cond delay="0"/>
                                  </p:stCondLst>
                                  <p:childTnLst>
                                    <p:set>
                                      <p:cBhvr>
                                        <p:cTn id="193" dur="1" fill="hold">
                                          <p:stCondLst>
                                            <p:cond delay="0"/>
                                          </p:stCondLst>
                                        </p:cTn>
                                        <p:tgtEl>
                                          <p:spTgt spid="31"/>
                                        </p:tgtEl>
                                        <p:attrNameLst>
                                          <p:attrName>style.visibility</p:attrName>
                                        </p:attrNameLst>
                                      </p:cBhvr>
                                      <p:to>
                                        <p:strVal val="visible"/>
                                      </p:to>
                                    </p:set>
                                    <p:animEffect transition="in" filter="fade">
                                      <p:cBhvr>
                                        <p:cTn id="194" dur="500"/>
                                        <p:tgtEl>
                                          <p:spTgt spid="31"/>
                                        </p:tgtEl>
                                      </p:cBhvr>
                                    </p:animEffect>
                                  </p:childTnLst>
                                </p:cTn>
                              </p:par>
                            </p:childTnLst>
                          </p:cTn>
                        </p:par>
                      </p:childTnLst>
                    </p:cTn>
                  </p:par>
                  <p:par>
                    <p:cTn id="195" fill="hold">
                      <p:stCondLst>
                        <p:cond delay="indefinite"/>
                      </p:stCondLst>
                      <p:childTnLst>
                        <p:par>
                          <p:cTn id="196" fill="hold">
                            <p:stCondLst>
                              <p:cond delay="0"/>
                            </p:stCondLst>
                            <p:childTnLst>
                              <p:par>
                                <p:cTn id="197" presetID="10" presetClass="entr" presetSubtype="0" fill="hold" grpId="0" nodeType="clickEffect">
                                  <p:stCondLst>
                                    <p:cond delay="0"/>
                                  </p:stCondLst>
                                  <p:childTnLst>
                                    <p:set>
                                      <p:cBhvr>
                                        <p:cTn id="198" dur="1" fill="hold">
                                          <p:stCondLst>
                                            <p:cond delay="0"/>
                                          </p:stCondLst>
                                        </p:cTn>
                                        <p:tgtEl>
                                          <p:spTgt spid="45"/>
                                        </p:tgtEl>
                                        <p:attrNameLst>
                                          <p:attrName>style.visibility</p:attrName>
                                        </p:attrNameLst>
                                      </p:cBhvr>
                                      <p:to>
                                        <p:strVal val="visible"/>
                                      </p:to>
                                    </p:set>
                                    <p:animEffect transition="in" filter="fade">
                                      <p:cBhvr>
                                        <p:cTn id="199" dur="500"/>
                                        <p:tgtEl>
                                          <p:spTgt spid="45"/>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grpId="0" nodeType="clickEffect">
                                  <p:stCondLst>
                                    <p:cond delay="0"/>
                                  </p:stCondLst>
                                  <p:childTnLst>
                                    <p:set>
                                      <p:cBhvr>
                                        <p:cTn id="203" dur="1" fill="hold">
                                          <p:stCondLst>
                                            <p:cond delay="0"/>
                                          </p:stCondLst>
                                        </p:cTn>
                                        <p:tgtEl>
                                          <p:spTgt spid="46"/>
                                        </p:tgtEl>
                                        <p:attrNameLst>
                                          <p:attrName>style.visibility</p:attrName>
                                        </p:attrNameLst>
                                      </p:cBhvr>
                                      <p:to>
                                        <p:strVal val="visible"/>
                                      </p:to>
                                    </p:set>
                                    <p:animEffect transition="in" filter="fade">
                                      <p:cBhvr>
                                        <p:cTn id="204" dur="500"/>
                                        <p:tgtEl>
                                          <p:spTgt spid="46"/>
                                        </p:tgtEl>
                                      </p:cBhvr>
                                    </p:animEffect>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grpId="0" nodeType="clickEffect">
                                  <p:stCondLst>
                                    <p:cond delay="0"/>
                                  </p:stCondLst>
                                  <p:childTnLst>
                                    <p:set>
                                      <p:cBhvr>
                                        <p:cTn id="208" dur="1" fill="hold">
                                          <p:stCondLst>
                                            <p:cond delay="0"/>
                                          </p:stCondLst>
                                        </p:cTn>
                                        <p:tgtEl>
                                          <p:spTgt spid="57"/>
                                        </p:tgtEl>
                                        <p:attrNameLst>
                                          <p:attrName>style.visibility</p:attrName>
                                        </p:attrNameLst>
                                      </p:cBhvr>
                                      <p:to>
                                        <p:strVal val="visible"/>
                                      </p:to>
                                    </p:set>
                                    <p:animEffect transition="in" filter="fade">
                                      <p:cBhvr>
                                        <p:cTn id="209" dur="500"/>
                                        <p:tgtEl>
                                          <p:spTgt spid="57"/>
                                        </p:tgtEl>
                                      </p:cBhvr>
                                    </p:animEffect>
                                  </p:childTnLst>
                                </p:cTn>
                              </p:par>
                            </p:childTnLst>
                          </p:cTn>
                        </p:par>
                      </p:childTnLst>
                    </p:cTn>
                  </p:par>
                  <p:par>
                    <p:cTn id="210" fill="hold">
                      <p:stCondLst>
                        <p:cond delay="indefinite"/>
                      </p:stCondLst>
                      <p:childTnLst>
                        <p:par>
                          <p:cTn id="211" fill="hold">
                            <p:stCondLst>
                              <p:cond delay="0"/>
                            </p:stCondLst>
                            <p:childTnLst>
                              <p:par>
                                <p:cTn id="212" presetID="10" presetClass="entr" presetSubtype="0" fill="hold" grpId="0" nodeType="clickEffect">
                                  <p:stCondLst>
                                    <p:cond delay="0"/>
                                  </p:stCondLst>
                                  <p:childTnLst>
                                    <p:set>
                                      <p:cBhvr>
                                        <p:cTn id="213" dur="1" fill="hold">
                                          <p:stCondLst>
                                            <p:cond delay="0"/>
                                          </p:stCondLst>
                                        </p:cTn>
                                        <p:tgtEl>
                                          <p:spTgt spid="47"/>
                                        </p:tgtEl>
                                        <p:attrNameLst>
                                          <p:attrName>style.visibility</p:attrName>
                                        </p:attrNameLst>
                                      </p:cBhvr>
                                      <p:to>
                                        <p:strVal val="visible"/>
                                      </p:to>
                                    </p:set>
                                    <p:animEffect transition="in" filter="fade">
                                      <p:cBhvr>
                                        <p:cTn id="214" dur="500"/>
                                        <p:tgtEl>
                                          <p:spTgt spid="47"/>
                                        </p:tgtEl>
                                      </p:cBhvr>
                                    </p:animEffect>
                                  </p:childTnLst>
                                </p:cTn>
                              </p:par>
                            </p:childTnLst>
                          </p:cTn>
                        </p:par>
                      </p:childTnLst>
                    </p:cTn>
                  </p:par>
                  <p:par>
                    <p:cTn id="215" fill="hold">
                      <p:stCondLst>
                        <p:cond delay="indefinite"/>
                      </p:stCondLst>
                      <p:childTnLst>
                        <p:par>
                          <p:cTn id="216" fill="hold">
                            <p:stCondLst>
                              <p:cond delay="0"/>
                            </p:stCondLst>
                            <p:childTnLst>
                              <p:par>
                                <p:cTn id="217" presetID="10" presetClass="entr" presetSubtype="0" fill="hold" grpId="0" nodeType="clickEffect">
                                  <p:stCondLst>
                                    <p:cond delay="0"/>
                                  </p:stCondLst>
                                  <p:childTnLst>
                                    <p:set>
                                      <p:cBhvr>
                                        <p:cTn id="218" dur="1" fill="hold">
                                          <p:stCondLst>
                                            <p:cond delay="0"/>
                                          </p:stCondLst>
                                        </p:cTn>
                                        <p:tgtEl>
                                          <p:spTgt spid="48"/>
                                        </p:tgtEl>
                                        <p:attrNameLst>
                                          <p:attrName>style.visibility</p:attrName>
                                        </p:attrNameLst>
                                      </p:cBhvr>
                                      <p:to>
                                        <p:strVal val="visible"/>
                                      </p:to>
                                    </p:set>
                                    <p:animEffect transition="in" filter="fade">
                                      <p:cBhvr>
                                        <p:cTn id="219" dur="500"/>
                                        <p:tgtEl>
                                          <p:spTgt spid="48"/>
                                        </p:tgtEl>
                                      </p:cBhvr>
                                    </p:animEffect>
                                  </p:childTnLst>
                                </p:cTn>
                              </p:par>
                            </p:childTnLst>
                          </p:cTn>
                        </p:par>
                      </p:childTnLst>
                    </p:cTn>
                  </p:par>
                  <p:par>
                    <p:cTn id="220" fill="hold">
                      <p:stCondLst>
                        <p:cond delay="indefinite"/>
                      </p:stCondLst>
                      <p:childTnLst>
                        <p:par>
                          <p:cTn id="221" fill="hold">
                            <p:stCondLst>
                              <p:cond delay="0"/>
                            </p:stCondLst>
                            <p:childTnLst>
                              <p:par>
                                <p:cTn id="222" presetID="10" presetClass="entr" presetSubtype="0" fill="hold" grpId="0" nodeType="clickEffect">
                                  <p:stCondLst>
                                    <p:cond delay="0"/>
                                  </p:stCondLst>
                                  <p:childTnLst>
                                    <p:set>
                                      <p:cBhvr>
                                        <p:cTn id="223" dur="1" fill="hold">
                                          <p:stCondLst>
                                            <p:cond delay="0"/>
                                          </p:stCondLst>
                                        </p:cTn>
                                        <p:tgtEl>
                                          <p:spTgt spid="50"/>
                                        </p:tgtEl>
                                        <p:attrNameLst>
                                          <p:attrName>style.visibility</p:attrName>
                                        </p:attrNameLst>
                                      </p:cBhvr>
                                      <p:to>
                                        <p:strVal val="visible"/>
                                      </p:to>
                                    </p:set>
                                    <p:animEffect transition="in" filter="fade">
                                      <p:cBhvr>
                                        <p:cTn id="224" dur="500"/>
                                        <p:tgtEl>
                                          <p:spTgt spid="50"/>
                                        </p:tgtEl>
                                      </p:cBhvr>
                                    </p:animEffect>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grpId="0" nodeType="clickEffect">
                                  <p:stCondLst>
                                    <p:cond delay="0"/>
                                  </p:stCondLst>
                                  <p:childTnLst>
                                    <p:set>
                                      <p:cBhvr>
                                        <p:cTn id="228" dur="1" fill="hold">
                                          <p:stCondLst>
                                            <p:cond delay="0"/>
                                          </p:stCondLst>
                                        </p:cTn>
                                        <p:tgtEl>
                                          <p:spTgt spid="49"/>
                                        </p:tgtEl>
                                        <p:attrNameLst>
                                          <p:attrName>style.visibility</p:attrName>
                                        </p:attrNameLst>
                                      </p:cBhvr>
                                      <p:to>
                                        <p:strVal val="visible"/>
                                      </p:to>
                                    </p:set>
                                    <p:animEffect transition="in" filter="fade">
                                      <p:cBhvr>
                                        <p:cTn id="229" dur="500"/>
                                        <p:tgtEl>
                                          <p:spTgt spid="49"/>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8" fill="hold" nodeType="clickEffect">
                                  <p:stCondLst>
                                    <p:cond delay="0"/>
                                  </p:stCondLst>
                                  <p:childTnLst>
                                    <p:set>
                                      <p:cBhvr>
                                        <p:cTn id="233" dur="1" fill="hold">
                                          <p:stCondLst>
                                            <p:cond delay="0"/>
                                          </p:stCondLst>
                                        </p:cTn>
                                        <p:tgtEl>
                                          <p:spTgt spid="59"/>
                                        </p:tgtEl>
                                        <p:attrNameLst>
                                          <p:attrName>style.visibility</p:attrName>
                                        </p:attrNameLst>
                                      </p:cBhvr>
                                      <p:to>
                                        <p:strVal val="visible"/>
                                      </p:to>
                                    </p:set>
                                    <p:animEffect transition="in" filter="wipe(left)">
                                      <p:cBhvr>
                                        <p:cTn id="234" dur="500"/>
                                        <p:tgtEl>
                                          <p:spTgt spid="59"/>
                                        </p:tgtEl>
                                      </p:cBhvr>
                                    </p:animEffect>
                                  </p:childTnLst>
                                </p:cTn>
                              </p:par>
                            </p:childTnLst>
                          </p:cTn>
                        </p:par>
                      </p:childTnLst>
                    </p:cTn>
                  </p:par>
                  <p:par>
                    <p:cTn id="235" fill="hold">
                      <p:stCondLst>
                        <p:cond delay="indefinite"/>
                      </p:stCondLst>
                      <p:childTnLst>
                        <p:par>
                          <p:cTn id="236" fill="hold">
                            <p:stCondLst>
                              <p:cond delay="0"/>
                            </p:stCondLst>
                            <p:childTnLst>
                              <p:par>
                                <p:cTn id="237" presetID="10" presetClass="entr" presetSubtype="0" fill="hold" grpId="0" nodeType="clickEffect">
                                  <p:stCondLst>
                                    <p:cond delay="0"/>
                                  </p:stCondLst>
                                  <p:childTnLst>
                                    <p:set>
                                      <p:cBhvr>
                                        <p:cTn id="238" dur="1" fill="hold">
                                          <p:stCondLst>
                                            <p:cond delay="0"/>
                                          </p:stCondLst>
                                        </p:cTn>
                                        <p:tgtEl>
                                          <p:spTgt spid="60"/>
                                        </p:tgtEl>
                                        <p:attrNameLst>
                                          <p:attrName>style.visibility</p:attrName>
                                        </p:attrNameLst>
                                      </p:cBhvr>
                                      <p:to>
                                        <p:strVal val="visible"/>
                                      </p:to>
                                    </p:set>
                                    <p:animEffect transition="in" filter="fade">
                                      <p:cBhvr>
                                        <p:cTn id="239" dur="500"/>
                                        <p:tgtEl>
                                          <p:spTgt spid="60"/>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grpId="0" nodeType="clickEffect">
                                  <p:stCondLst>
                                    <p:cond delay="0"/>
                                  </p:stCondLst>
                                  <p:childTnLst>
                                    <p:set>
                                      <p:cBhvr>
                                        <p:cTn id="243" dur="1" fill="hold">
                                          <p:stCondLst>
                                            <p:cond delay="0"/>
                                          </p:stCondLst>
                                        </p:cTn>
                                        <p:tgtEl>
                                          <p:spTgt spid="61"/>
                                        </p:tgtEl>
                                        <p:attrNameLst>
                                          <p:attrName>style.visibility</p:attrName>
                                        </p:attrNameLst>
                                      </p:cBhvr>
                                      <p:to>
                                        <p:strVal val="visible"/>
                                      </p:to>
                                    </p:set>
                                    <p:animEffect transition="in" filter="fade">
                                      <p:cBhvr>
                                        <p:cTn id="244" dur="500"/>
                                        <p:tgtEl>
                                          <p:spTgt spid="61"/>
                                        </p:tgtEl>
                                      </p:cBhvr>
                                    </p:animEffect>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grpId="0" nodeType="clickEffect">
                                  <p:stCondLst>
                                    <p:cond delay="0"/>
                                  </p:stCondLst>
                                  <p:childTnLst>
                                    <p:set>
                                      <p:cBhvr>
                                        <p:cTn id="248" dur="1" fill="hold">
                                          <p:stCondLst>
                                            <p:cond delay="0"/>
                                          </p:stCondLst>
                                        </p:cTn>
                                        <p:tgtEl>
                                          <p:spTgt spid="62"/>
                                        </p:tgtEl>
                                        <p:attrNameLst>
                                          <p:attrName>style.visibility</p:attrName>
                                        </p:attrNameLst>
                                      </p:cBhvr>
                                      <p:to>
                                        <p:strVal val="visible"/>
                                      </p:to>
                                    </p:set>
                                    <p:animEffect transition="in" filter="fade">
                                      <p:cBhvr>
                                        <p:cTn id="249" dur="500"/>
                                        <p:tgtEl>
                                          <p:spTgt spid="62"/>
                                        </p:tgtEl>
                                      </p:cBhvr>
                                    </p:animEffect>
                                  </p:childTnLst>
                                </p:cTn>
                              </p:par>
                            </p:childTnLst>
                          </p:cTn>
                        </p:par>
                      </p:childTnLst>
                    </p:cTn>
                  </p:par>
                  <p:par>
                    <p:cTn id="250" fill="hold">
                      <p:stCondLst>
                        <p:cond delay="indefinite"/>
                      </p:stCondLst>
                      <p:childTnLst>
                        <p:par>
                          <p:cTn id="251" fill="hold">
                            <p:stCondLst>
                              <p:cond delay="0"/>
                            </p:stCondLst>
                            <p:childTnLst>
                              <p:par>
                                <p:cTn id="252" presetID="10" presetClass="entr" presetSubtype="0" fill="hold" grpId="0" nodeType="clickEffect">
                                  <p:stCondLst>
                                    <p:cond delay="0"/>
                                  </p:stCondLst>
                                  <p:childTnLst>
                                    <p:set>
                                      <p:cBhvr>
                                        <p:cTn id="253" dur="1" fill="hold">
                                          <p:stCondLst>
                                            <p:cond delay="0"/>
                                          </p:stCondLst>
                                        </p:cTn>
                                        <p:tgtEl>
                                          <p:spTgt spid="69"/>
                                        </p:tgtEl>
                                        <p:attrNameLst>
                                          <p:attrName>style.visibility</p:attrName>
                                        </p:attrNameLst>
                                      </p:cBhvr>
                                      <p:to>
                                        <p:strVal val="visible"/>
                                      </p:to>
                                    </p:set>
                                    <p:animEffect transition="in" filter="fade">
                                      <p:cBhvr>
                                        <p:cTn id="254" dur="500"/>
                                        <p:tgtEl>
                                          <p:spTgt spid="69"/>
                                        </p:tgtEl>
                                      </p:cBhvr>
                                    </p:animEffect>
                                  </p:childTnLst>
                                </p:cTn>
                              </p:par>
                            </p:childTnLst>
                          </p:cTn>
                        </p:par>
                      </p:childTnLst>
                    </p:cTn>
                  </p:par>
                  <p:par>
                    <p:cTn id="255" fill="hold">
                      <p:stCondLst>
                        <p:cond delay="indefinite"/>
                      </p:stCondLst>
                      <p:childTnLst>
                        <p:par>
                          <p:cTn id="256" fill="hold">
                            <p:stCondLst>
                              <p:cond delay="0"/>
                            </p:stCondLst>
                            <p:childTnLst>
                              <p:par>
                                <p:cTn id="257" presetID="10" presetClass="entr" presetSubtype="0" fill="hold" grpId="0" nodeType="clickEffect">
                                  <p:stCondLst>
                                    <p:cond delay="0"/>
                                  </p:stCondLst>
                                  <p:childTnLst>
                                    <p:set>
                                      <p:cBhvr>
                                        <p:cTn id="258" dur="1" fill="hold">
                                          <p:stCondLst>
                                            <p:cond delay="0"/>
                                          </p:stCondLst>
                                        </p:cTn>
                                        <p:tgtEl>
                                          <p:spTgt spid="63"/>
                                        </p:tgtEl>
                                        <p:attrNameLst>
                                          <p:attrName>style.visibility</p:attrName>
                                        </p:attrNameLst>
                                      </p:cBhvr>
                                      <p:to>
                                        <p:strVal val="visible"/>
                                      </p:to>
                                    </p:set>
                                    <p:animEffect transition="in" filter="fade">
                                      <p:cBhvr>
                                        <p:cTn id="259" dur="500"/>
                                        <p:tgtEl>
                                          <p:spTgt spid="63"/>
                                        </p:tgtEl>
                                      </p:cBhvr>
                                    </p:animEffect>
                                  </p:childTnLst>
                                </p:cTn>
                              </p:par>
                            </p:childTnLst>
                          </p:cTn>
                        </p:par>
                      </p:childTnLst>
                    </p:cTn>
                  </p:par>
                  <p:par>
                    <p:cTn id="260" fill="hold">
                      <p:stCondLst>
                        <p:cond delay="indefinite"/>
                      </p:stCondLst>
                      <p:childTnLst>
                        <p:par>
                          <p:cTn id="261" fill="hold">
                            <p:stCondLst>
                              <p:cond delay="0"/>
                            </p:stCondLst>
                            <p:childTnLst>
                              <p:par>
                                <p:cTn id="262" presetID="10" presetClass="entr" presetSubtype="0" fill="hold" grpId="0" nodeType="clickEffect">
                                  <p:stCondLst>
                                    <p:cond delay="0"/>
                                  </p:stCondLst>
                                  <p:childTnLst>
                                    <p:set>
                                      <p:cBhvr>
                                        <p:cTn id="263" dur="1" fill="hold">
                                          <p:stCondLst>
                                            <p:cond delay="0"/>
                                          </p:stCondLst>
                                        </p:cTn>
                                        <p:tgtEl>
                                          <p:spTgt spid="64"/>
                                        </p:tgtEl>
                                        <p:attrNameLst>
                                          <p:attrName>style.visibility</p:attrName>
                                        </p:attrNameLst>
                                      </p:cBhvr>
                                      <p:to>
                                        <p:strVal val="visible"/>
                                      </p:to>
                                    </p:set>
                                    <p:animEffect transition="in" filter="fade">
                                      <p:cBhvr>
                                        <p:cTn id="264" dur="500"/>
                                        <p:tgtEl>
                                          <p:spTgt spid="64"/>
                                        </p:tgtEl>
                                      </p:cBhvr>
                                    </p:animEffect>
                                  </p:childTnLst>
                                </p:cTn>
                              </p:par>
                            </p:childTnLst>
                          </p:cTn>
                        </p:par>
                      </p:childTnLst>
                    </p:cTn>
                  </p:par>
                  <p:par>
                    <p:cTn id="265" fill="hold">
                      <p:stCondLst>
                        <p:cond delay="indefinite"/>
                      </p:stCondLst>
                      <p:childTnLst>
                        <p:par>
                          <p:cTn id="266" fill="hold">
                            <p:stCondLst>
                              <p:cond delay="0"/>
                            </p:stCondLst>
                            <p:childTnLst>
                              <p:par>
                                <p:cTn id="267" presetID="10" presetClass="entr" presetSubtype="0" fill="hold" grpId="0" nodeType="clickEffect">
                                  <p:stCondLst>
                                    <p:cond delay="0"/>
                                  </p:stCondLst>
                                  <p:childTnLst>
                                    <p:set>
                                      <p:cBhvr>
                                        <p:cTn id="268" dur="1" fill="hold">
                                          <p:stCondLst>
                                            <p:cond delay="0"/>
                                          </p:stCondLst>
                                        </p:cTn>
                                        <p:tgtEl>
                                          <p:spTgt spid="66"/>
                                        </p:tgtEl>
                                        <p:attrNameLst>
                                          <p:attrName>style.visibility</p:attrName>
                                        </p:attrNameLst>
                                      </p:cBhvr>
                                      <p:to>
                                        <p:strVal val="visible"/>
                                      </p:to>
                                    </p:set>
                                    <p:animEffect transition="in" filter="fade">
                                      <p:cBhvr>
                                        <p:cTn id="269" dur="500"/>
                                        <p:tgtEl>
                                          <p:spTgt spid="66"/>
                                        </p:tgtEl>
                                      </p:cBhvr>
                                    </p:animEffect>
                                  </p:childTnLst>
                                </p:cTn>
                              </p:par>
                            </p:childTnLst>
                          </p:cTn>
                        </p:par>
                      </p:childTnLst>
                    </p:cTn>
                  </p:par>
                  <p:par>
                    <p:cTn id="270" fill="hold">
                      <p:stCondLst>
                        <p:cond delay="indefinite"/>
                      </p:stCondLst>
                      <p:childTnLst>
                        <p:par>
                          <p:cTn id="271" fill="hold">
                            <p:stCondLst>
                              <p:cond delay="0"/>
                            </p:stCondLst>
                            <p:childTnLst>
                              <p:par>
                                <p:cTn id="272" presetID="10" presetClass="entr" presetSubtype="0" fill="hold" grpId="0" nodeType="clickEffect">
                                  <p:stCondLst>
                                    <p:cond delay="0"/>
                                  </p:stCondLst>
                                  <p:childTnLst>
                                    <p:set>
                                      <p:cBhvr>
                                        <p:cTn id="273" dur="1" fill="hold">
                                          <p:stCondLst>
                                            <p:cond delay="0"/>
                                          </p:stCondLst>
                                        </p:cTn>
                                        <p:tgtEl>
                                          <p:spTgt spid="65"/>
                                        </p:tgtEl>
                                        <p:attrNameLst>
                                          <p:attrName>style.visibility</p:attrName>
                                        </p:attrNameLst>
                                      </p:cBhvr>
                                      <p:to>
                                        <p:strVal val="visible"/>
                                      </p:to>
                                    </p:set>
                                    <p:animEffect transition="in" filter="fade">
                                      <p:cBhvr>
                                        <p:cTn id="274" dur="500"/>
                                        <p:tgtEl>
                                          <p:spTgt spid="65"/>
                                        </p:tgtEl>
                                      </p:cBhvr>
                                    </p:animEffect>
                                  </p:childTnLst>
                                </p:cTn>
                              </p:par>
                            </p:childTnLst>
                          </p:cTn>
                        </p:par>
                      </p:childTnLst>
                    </p:cTn>
                  </p:par>
                  <p:par>
                    <p:cTn id="275" fill="hold">
                      <p:stCondLst>
                        <p:cond delay="indefinite"/>
                      </p:stCondLst>
                      <p:childTnLst>
                        <p:par>
                          <p:cTn id="276" fill="hold">
                            <p:stCondLst>
                              <p:cond delay="0"/>
                            </p:stCondLst>
                            <p:childTnLst>
                              <p:par>
                                <p:cTn id="277" presetID="10" presetClass="entr" presetSubtype="0" fill="hold" grpId="0" nodeType="clickEffect">
                                  <p:stCondLst>
                                    <p:cond delay="0"/>
                                  </p:stCondLst>
                                  <p:childTnLst>
                                    <p:set>
                                      <p:cBhvr>
                                        <p:cTn id="278" dur="1" fill="hold">
                                          <p:stCondLst>
                                            <p:cond delay="0"/>
                                          </p:stCondLst>
                                        </p:cTn>
                                        <p:tgtEl>
                                          <p:spTgt spid="67"/>
                                        </p:tgtEl>
                                        <p:attrNameLst>
                                          <p:attrName>style.visibility</p:attrName>
                                        </p:attrNameLst>
                                      </p:cBhvr>
                                      <p:to>
                                        <p:strVal val="visible"/>
                                      </p:to>
                                    </p:set>
                                    <p:animEffect transition="in" filter="fade">
                                      <p:cBhvr>
                                        <p:cTn id="279" dur="500"/>
                                        <p:tgtEl>
                                          <p:spTgt spid="67"/>
                                        </p:tgtEl>
                                      </p:cBhvr>
                                    </p:animEffect>
                                  </p:childTnLst>
                                </p:cTn>
                              </p:par>
                            </p:childTnLst>
                          </p:cTn>
                        </p:par>
                      </p:childTnLst>
                    </p:cTn>
                  </p:par>
                  <p:par>
                    <p:cTn id="280" fill="hold">
                      <p:stCondLst>
                        <p:cond delay="indefinite"/>
                      </p:stCondLst>
                      <p:childTnLst>
                        <p:par>
                          <p:cTn id="281" fill="hold">
                            <p:stCondLst>
                              <p:cond delay="0"/>
                            </p:stCondLst>
                            <p:childTnLst>
                              <p:par>
                                <p:cTn id="282" presetID="10" presetClass="entr" presetSubtype="0" fill="hold" grpId="0" nodeType="clickEffect">
                                  <p:stCondLst>
                                    <p:cond delay="0"/>
                                  </p:stCondLst>
                                  <p:childTnLst>
                                    <p:set>
                                      <p:cBhvr>
                                        <p:cTn id="283" dur="1" fill="hold">
                                          <p:stCondLst>
                                            <p:cond delay="0"/>
                                          </p:stCondLst>
                                        </p:cTn>
                                        <p:tgtEl>
                                          <p:spTgt spid="72"/>
                                        </p:tgtEl>
                                        <p:attrNameLst>
                                          <p:attrName>style.visibility</p:attrName>
                                        </p:attrNameLst>
                                      </p:cBhvr>
                                      <p:to>
                                        <p:strVal val="visible"/>
                                      </p:to>
                                    </p:set>
                                    <p:animEffect transition="in" filter="fade">
                                      <p:cBhvr>
                                        <p:cTn id="284" dur="500"/>
                                        <p:tgtEl>
                                          <p:spTgt spid="72"/>
                                        </p:tgtEl>
                                      </p:cBhvr>
                                    </p:animEffect>
                                  </p:childTnLst>
                                </p:cTn>
                              </p:par>
                            </p:childTnLst>
                          </p:cTn>
                        </p:par>
                      </p:childTnLst>
                    </p:cTn>
                  </p:par>
                  <p:par>
                    <p:cTn id="285" fill="hold">
                      <p:stCondLst>
                        <p:cond delay="indefinite"/>
                      </p:stCondLst>
                      <p:childTnLst>
                        <p:par>
                          <p:cTn id="286" fill="hold">
                            <p:stCondLst>
                              <p:cond delay="0"/>
                            </p:stCondLst>
                            <p:childTnLst>
                              <p:par>
                                <p:cTn id="287" presetID="10" presetClass="entr" presetSubtype="0" fill="hold" grpId="0" nodeType="clickEffect">
                                  <p:stCondLst>
                                    <p:cond delay="0"/>
                                  </p:stCondLst>
                                  <p:childTnLst>
                                    <p:set>
                                      <p:cBhvr>
                                        <p:cTn id="288" dur="1" fill="hold">
                                          <p:stCondLst>
                                            <p:cond delay="0"/>
                                          </p:stCondLst>
                                        </p:cTn>
                                        <p:tgtEl>
                                          <p:spTgt spid="73"/>
                                        </p:tgtEl>
                                        <p:attrNameLst>
                                          <p:attrName>style.visibility</p:attrName>
                                        </p:attrNameLst>
                                      </p:cBhvr>
                                      <p:to>
                                        <p:strVal val="visible"/>
                                      </p:to>
                                    </p:set>
                                    <p:animEffect transition="in" filter="fade">
                                      <p:cBhvr>
                                        <p:cTn id="289" dur="500"/>
                                        <p:tgtEl>
                                          <p:spTgt spid="73"/>
                                        </p:tgtEl>
                                      </p:cBhvr>
                                    </p:animEffect>
                                  </p:childTnLst>
                                </p:cTn>
                              </p:par>
                            </p:childTnLst>
                          </p:cTn>
                        </p:par>
                      </p:childTnLst>
                    </p:cTn>
                  </p:par>
                  <p:par>
                    <p:cTn id="290" fill="hold">
                      <p:stCondLst>
                        <p:cond delay="indefinite"/>
                      </p:stCondLst>
                      <p:childTnLst>
                        <p:par>
                          <p:cTn id="291" fill="hold">
                            <p:stCondLst>
                              <p:cond delay="0"/>
                            </p:stCondLst>
                            <p:childTnLst>
                              <p:par>
                                <p:cTn id="292" presetID="10" presetClass="entr" presetSubtype="0" fill="hold" grpId="0" nodeType="clickEffect">
                                  <p:stCondLst>
                                    <p:cond delay="0"/>
                                  </p:stCondLst>
                                  <p:childTnLst>
                                    <p:set>
                                      <p:cBhvr>
                                        <p:cTn id="293" dur="1" fill="hold">
                                          <p:stCondLst>
                                            <p:cond delay="0"/>
                                          </p:stCondLst>
                                        </p:cTn>
                                        <p:tgtEl>
                                          <p:spTgt spid="70"/>
                                        </p:tgtEl>
                                        <p:attrNameLst>
                                          <p:attrName>style.visibility</p:attrName>
                                        </p:attrNameLst>
                                      </p:cBhvr>
                                      <p:to>
                                        <p:strVal val="visible"/>
                                      </p:to>
                                    </p:set>
                                    <p:animEffect transition="in" filter="fade">
                                      <p:cBhvr>
                                        <p:cTn id="294" dur="500"/>
                                        <p:tgtEl>
                                          <p:spTgt spid="70"/>
                                        </p:tgtEl>
                                      </p:cBhvr>
                                    </p:animEffect>
                                  </p:childTnLst>
                                </p:cTn>
                              </p:par>
                            </p:childTnLst>
                          </p:cTn>
                        </p:par>
                      </p:childTnLst>
                    </p:cTn>
                  </p:par>
                  <p:par>
                    <p:cTn id="295" fill="hold">
                      <p:stCondLst>
                        <p:cond delay="indefinite"/>
                      </p:stCondLst>
                      <p:childTnLst>
                        <p:par>
                          <p:cTn id="296" fill="hold">
                            <p:stCondLst>
                              <p:cond delay="0"/>
                            </p:stCondLst>
                            <p:childTnLst>
                              <p:par>
                                <p:cTn id="297" presetID="10" presetClass="entr" presetSubtype="0" fill="hold" grpId="0" nodeType="clickEffect">
                                  <p:stCondLst>
                                    <p:cond delay="0"/>
                                  </p:stCondLst>
                                  <p:childTnLst>
                                    <p:set>
                                      <p:cBhvr>
                                        <p:cTn id="298" dur="1" fill="hold">
                                          <p:stCondLst>
                                            <p:cond delay="0"/>
                                          </p:stCondLst>
                                        </p:cTn>
                                        <p:tgtEl>
                                          <p:spTgt spid="74"/>
                                        </p:tgtEl>
                                        <p:attrNameLst>
                                          <p:attrName>style.visibility</p:attrName>
                                        </p:attrNameLst>
                                      </p:cBhvr>
                                      <p:to>
                                        <p:strVal val="visible"/>
                                      </p:to>
                                    </p:set>
                                    <p:animEffect transition="in" filter="fade">
                                      <p:cBhvr>
                                        <p:cTn id="299" dur="500"/>
                                        <p:tgtEl>
                                          <p:spTgt spid="74"/>
                                        </p:tgtEl>
                                      </p:cBhvr>
                                    </p:animEffect>
                                  </p:childTnLst>
                                </p:cTn>
                              </p:par>
                            </p:childTnLst>
                          </p:cTn>
                        </p:par>
                      </p:childTnLst>
                    </p:cTn>
                  </p:par>
                  <p:par>
                    <p:cTn id="300" fill="hold">
                      <p:stCondLst>
                        <p:cond delay="indefinite"/>
                      </p:stCondLst>
                      <p:childTnLst>
                        <p:par>
                          <p:cTn id="301" fill="hold">
                            <p:stCondLst>
                              <p:cond delay="0"/>
                            </p:stCondLst>
                            <p:childTnLst>
                              <p:par>
                                <p:cTn id="302" presetID="10" presetClass="entr" presetSubtype="0" fill="hold" grpId="0" nodeType="clickEffect">
                                  <p:stCondLst>
                                    <p:cond delay="0"/>
                                  </p:stCondLst>
                                  <p:childTnLst>
                                    <p:set>
                                      <p:cBhvr>
                                        <p:cTn id="303" dur="1" fill="hold">
                                          <p:stCondLst>
                                            <p:cond delay="0"/>
                                          </p:stCondLst>
                                        </p:cTn>
                                        <p:tgtEl>
                                          <p:spTgt spid="75"/>
                                        </p:tgtEl>
                                        <p:attrNameLst>
                                          <p:attrName>style.visibility</p:attrName>
                                        </p:attrNameLst>
                                      </p:cBhvr>
                                      <p:to>
                                        <p:strVal val="visible"/>
                                      </p:to>
                                    </p:set>
                                    <p:animEffect transition="in" filter="fade">
                                      <p:cBhvr>
                                        <p:cTn id="304" dur="500"/>
                                        <p:tgtEl>
                                          <p:spTgt spid="75"/>
                                        </p:tgtEl>
                                      </p:cBhvr>
                                    </p:animEffect>
                                  </p:childTnLst>
                                </p:cTn>
                              </p:par>
                            </p:childTnLst>
                          </p:cTn>
                        </p:par>
                      </p:childTnLst>
                    </p:cTn>
                  </p:par>
                  <p:par>
                    <p:cTn id="305" fill="hold">
                      <p:stCondLst>
                        <p:cond delay="indefinite"/>
                      </p:stCondLst>
                      <p:childTnLst>
                        <p:par>
                          <p:cTn id="306" fill="hold">
                            <p:stCondLst>
                              <p:cond delay="0"/>
                            </p:stCondLst>
                            <p:childTnLst>
                              <p:par>
                                <p:cTn id="307" presetID="10" presetClass="entr" presetSubtype="0" fill="hold" grpId="0" nodeType="clickEffect">
                                  <p:stCondLst>
                                    <p:cond delay="0"/>
                                  </p:stCondLst>
                                  <p:childTnLst>
                                    <p:set>
                                      <p:cBhvr>
                                        <p:cTn id="308" dur="1" fill="hold">
                                          <p:stCondLst>
                                            <p:cond delay="0"/>
                                          </p:stCondLst>
                                        </p:cTn>
                                        <p:tgtEl>
                                          <p:spTgt spid="76"/>
                                        </p:tgtEl>
                                        <p:attrNameLst>
                                          <p:attrName>style.visibility</p:attrName>
                                        </p:attrNameLst>
                                      </p:cBhvr>
                                      <p:to>
                                        <p:strVal val="visible"/>
                                      </p:to>
                                    </p:set>
                                    <p:animEffect transition="in" filter="fade">
                                      <p:cBhvr>
                                        <p:cTn id="309" dur="500"/>
                                        <p:tgtEl>
                                          <p:spTgt spid="76"/>
                                        </p:tgtEl>
                                      </p:cBhvr>
                                    </p:animEffect>
                                  </p:childTnLst>
                                </p:cTn>
                              </p:par>
                            </p:childTnLst>
                          </p:cTn>
                        </p:par>
                      </p:childTnLst>
                    </p:cTn>
                  </p:par>
                  <p:par>
                    <p:cTn id="310" fill="hold">
                      <p:stCondLst>
                        <p:cond delay="indefinite"/>
                      </p:stCondLst>
                      <p:childTnLst>
                        <p:par>
                          <p:cTn id="311" fill="hold">
                            <p:stCondLst>
                              <p:cond delay="0"/>
                            </p:stCondLst>
                            <p:childTnLst>
                              <p:par>
                                <p:cTn id="312" presetID="10" presetClass="entr" presetSubtype="0" fill="hold" nodeType="clickEffect">
                                  <p:stCondLst>
                                    <p:cond delay="0"/>
                                  </p:stCondLst>
                                  <p:childTnLst>
                                    <p:set>
                                      <p:cBhvr>
                                        <p:cTn id="313" dur="1" fill="hold">
                                          <p:stCondLst>
                                            <p:cond delay="0"/>
                                          </p:stCondLst>
                                        </p:cTn>
                                        <p:tgtEl>
                                          <p:spTgt spid="71">
                                            <p:txEl>
                                              <p:pRg st="2" end="2"/>
                                            </p:txEl>
                                          </p:spTgt>
                                        </p:tgtEl>
                                        <p:attrNameLst>
                                          <p:attrName>style.visibility</p:attrName>
                                        </p:attrNameLst>
                                      </p:cBhvr>
                                      <p:to>
                                        <p:strVal val="visible"/>
                                      </p:to>
                                    </p:set>
                                    <p:animEffect transition="in" filter="fade">
                                      <p:cBhvr>
                                        <p:cTn id="314" dur="500"/>
                                        <p:tgtEl>
                                          <p:spTgt spid="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P spid="14" grpId="0"/>
      <p:bldP spid="15" grpId="0"/>
      <p:bldP spid="16" grpId="0"/>
      <p:bldP spid="17" grpId="0"/>
      <p:bldP spid="18" grpId="0"/>
      <p:bldP spid="19" grpId="0"/>
      <p:bldP spid="20" grpId="0"/>
      <p:bldP spid="21" grpId="0"/>
      <p:bldP spid="22" grpId="0"/>
      <p:bldP spid="23" grpId="0"/>
      <p:bldP spid="25" grpId="0"/>
      <p:bldP spid="5" grpId="0"/>
      <p:bldP spid="10" grpId="0"/>
      <p:bldP spid="12" grpId="0"/>
      <p:bldP spid="24" grpId="0"/>
      <p:bldP spid="26" grpId="0"/>
      <p:bldP spid="27" grpId="0"/>
      <p:bldP spid="28" grpId="0"/>
      <p:bldP spid="29" grpId="0"/>
      <p:bldP spid="30" grpId="0"/>
      <p:bldP spid="31" grpId="0"/>
      <p:bldP spid="11" grpId="0"/>
      <p:bldP spid="13" grpId="0"/>
      <p:bldP spid="36" grpId="0"/>
      <p:bldP spid="43" grpId="0"/>
      <p:bldP spid="44" grpId="0"/>
      <p:bldP spid="45" grpId="0"/>
      <p:bldP spid="46" grpId="0"/>
      <p:bldP spid="47" grpId="0"/>
      <p:bldP spid="48" grpId="0"/>
      <p:bldP spid="49" grpId="0"/>
      <p:bldP spid="50" grpId="0"/>
      <p:bldP spid="53" grpId="0"/>
      <p:bldP spid="54" grpId="0"/>
      <p:bldP spid="55" grpId="0"/>
      <p:bldP spid="56" grpId="0"/>
      <p:bldP spid="58" grpId="0"/>
      <p:bldP spid="60" grpId="0"/>
      <p:bldP spid="61" grpId="0"/>
      <p:bldP spid="62" grpId="0"/>
      <p:bldP spid="63" grpId="0"/>
      <p:bldP spid="64" grpId="0"/>
      <p:bldP spid="65" grpId="0"/>
      <p:bldP spid="66" grpId="0"/>
      <p:bldP spid="67" grpId="0"/>
      <p:bldP spid="72" grpId="0"/>
      <p:bldP spid="73" grpId="0"/>
      <p:bldP spid="74" grpId="0"/>
      <p:bldP spid="75" grpId="0"/>
      <p:bldP spid="76" grpId="0"/>
      <p:bldP spid="42" grpId="0"/>
      <p:bldP spid="51" grpId="0"/>
      <p:bldP spid="52" grpId="0"/>
      <p:bldP spid="57" grpId="0"/>
      <p:bldP spid="68" grpId="0"/>
      <p:bldP spid="69" grpId="0"/>
      <p:bldP spid="7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12D72-8B3B-12A8-E8F1-258FAC1FAB4E}"/>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B332625-DC81-674D-4B59-546235299947}"/>
              </a:ext>
            </a:extLst>
          </p:cNvPr>
          <p:cNvCxnSpPr>
            <a:cxnSpLocks/>
          </p:cNvCxnSpPr>
          <p:nvPr/>
        </p:nvCxnSpPr>
        <p:spPr>
          <a:xfrm>
            <a:off x="161604" y="1552604"/>
            <a:ext cx="640080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81A9E44-3DC6-954D-6E31-2DE6DA417031}"/>
              </a:ext>
            </a:extLst>
          </p:cNvPr>
          <p:cNvSpPr txBox="1"/>
          <p:nvPr/>
        </p:nvSpPr>
        <p:spPr>
          <a:xfrm>
            <a:off x="687896" y="1593345"/>
            <a:ext cx="857927" cy="461665"/>
          </a:xfrm>
          <a:prstGeom prst="rect">
            <a:avLst/>
          </a:prstGeom>
          <a:noFill/>
        </p:spPr>
        <p:txBody>
          <a:bodyPr wrap="none" rtlCol="0">
            <a:spAutoFit/>
          </a:bodyPr>
          <a:lstStyle/>
          <a:p>
            <a:pPr algn="ctr"/>
            <a:r>
              <a:rPr lang="en-US" sz="2400" b="1" dirty="0"/>
              <a:t>Basis</a:t>
            </a:r>
            <a:endParaRPr lang="en-US" b="1" dirty="0"/>
          </a:p>
        </p:txBody>
      </p:sp>
      <p:cxnSp>
        <p:nvCxnSpPr>
          <p:cNvPr id="9" name="Straight Connector 8">
            <a:extLst>
              <a:ext uri="{FF2B5EF4-FFF2-40B4-BE49-F238E27FC236}">
                <a16:creationId xmlns:a16="http://schemas.microsoft.com/office/drawing/2014/main" id="{ABF10AB5-7A20-149A-014A-F0791CB1BE1B}"/>
              </a:ext>
            </a:extLst>
          </p:cNvPr>
          <p:cNvCxnSpPr>
            <a:cxnSpLocks/>
          </p:cNvCxnSpPr>
          <p:nvPr/>
        </p:nvCxnSpPr>
        <p:spPr>
          <a:xfrm>
            <a:off x="161604" y="2085799"/>
            <a:ext cx="640080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8C82F03-5CA4-1E4A-EDFB-C49F7844B647}"/>
                  </a:ext>
                </a:extLst>
              </p:cNvPr>
              <p:cNvSpPr txBox="1"/>
              <p:nvPr/>
            </p:nvSpPr>
            <p:spPr>
              <a:xfrm>
                <a:off x="841271" y="2193893"/>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14" name="TextBox 13">
                <a:extLst>
                  <a:ext uri="{FF2B5EF4-FFF2-40B4-BE49-F238E27FC236}">
                    <a16:creationId xmlns:a16="http://schemas.microsoft.com/office/drawing/2014/main" id="{18C82F03-5CA4-1E4A-EDFB-C49F7844B647}"/>
                  </a:ext>
                </a:extLst>
              </p:cNvPr>
              <p:cNvSpPr txBox="1">
                <a:spLocks noRot="1" noChangeAspect="1" noMove="1" noResize="1" noEditPoints="1" noAdjustHandles="1" noChangeArrowheads="1" noChangeShapeType="1" noTextEdit="1"/>
              </p:cNvSpPr>
              <p:nvPr/>
            </p:nvSpPr>
            <p:spPr>
              <a:xfrm>
                <a:off x="841271" y="2193893"/>
                <a:ext cx="551177" cy="461665"/>
              </a:xfrm>
              <a:prstGeom prst="rect">
                <a:avLst/>
              </a:prstGeom>
              <a:blipFill>
                <a:blip r:embed="rId2"/>
                <a:stretch>
                  <a:fillRect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BA0631E-C348-D56C-5B7A-BAC144F78E30}"/>
                  </a:ext>
                </a:extLst>
              </p:cNvPr>
              <p:cNvSpPr txBox="1"/>
              <p:nvPr/>
            </p:nvSpPr>
            <p:spPr>
              <a:xfrm>
                <a:off x="842970" y="2712033"/>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15" name="TextBox 14">
                <a:extLst>
                  <a:ext uri="{FF2B5EF4-FFF2-40B4-BE49-F238E27FC236}">
                    <a16:creationId xmlns:a16="http://schemas.microsoft.com/office/drawing/2014/main" id="{1BA0631E-C348-D56C-5B7A-BAC144F78E30}"/>
                  </a:ext>
                </a:extLst>
              </p:cNvPr>
              <p:cNvSpPr txBox="1">
                <a:spLocks noRot="1" noChangeAspect="1" noMove="1" noResize="1" noEditPoints="1" noAdjustHandles="1" noChangeArrowheads="1" noChangeShapeType="1" noTextEdit="1"/>
              </p:cNvSpPr>
              <p:nvPr/>
            </p:nvSpPr>
            <p:spPr>
              <a:xfrm>
                <a:off x="842970" y="2712033"/>
                <a:ext cx="547779" cy="461665"/>
              </a:xfrm>
              <a:prstGeom prst="rect">
                <a:avLst/>
              </a:prstGeom>
              <a:blipFill>
                <a:blip r:embed="rId3"/>
                <a:stretch>
                  <a:fillRect l="-2222"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9CA9123-496A-012E-EC42-D9D413C74A8D}"/>
                  </a:ext>
                </a:extLst>
              </p:cNvPr>
              <p:cNvSpPr txBox="1"/>
              <p:nvPr/>
            </p:nvSpPr>
            <p:spPr>
              <a:xfrm>
                <a:off x="174273" y="1562735"/>
                <a:ext cx="622222"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𝑩</m:t>
                          </m:r>
                        </m:sub>
                      </m:sSub>
                    </m:oMath>
                  </m:oMathPara>
                </a14:m>
                <a:endParaRPr lang="en-US" b="1" dirty="0"/>
              </a:p>
            </p:txBody>
          </p:sp>
        </mc:Choice>
        <mc:Fallback xmlns="">
          <p:sp>
            <p:nvSpPr>
              <p:cNvPr id="16" name="TextBox 15">
                <a:extLst>
                  <a:ext uri="{FF2B5EF4-FFF2-40B4-BE49-F238E27FC236}">
                    <a16:creationId xmlns:a16="http://schemas.microsoft.com/office/drawing/2014/main" id="{F9CA9123-496A-012E-EC42-D9D413C74A8D}"/>
                  </a:ext>
                </a:extLst>
              </p:cNvPr>
              <p:cNvSpPr txBox="1">
                <a:spLocks noRot="1" noChangeAspect="1" noMove="1" noResize="1" noEditPoints="1" noAdjustHandles="1" noChangeArrowheads="1" noChangeShapeType="1" noTextEdit="1"/>
              </p:cNvSpPr>
              <p:nvPr/>
            </p:nvSpPr>
            <p:spPr>
              <a:xfrm>
                <a:off x="174273" y="1562735"/>
                <a:ext cx="622222" cy="461665"/>
              </a:xfrm>
              <a:prstGeom prst="rect">
                <a:avLst/>
              </a:prstGeom>
              <a:blipFill>
                <a:blip r:embed="rId4"/>
                <a:stretch>
                  <a:fillRect l="-2941" b="-39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A201DAA-1BDD-4E9E-5E9E-1410B34E02B8}"/>
                  </a:ext>
                </a:extLst>
              </p:cNvPr>
              <p:cNvSpPr txBox="1"/>
              <p:nvPr/>
            </p:nvSpPr>
            <p:spPr>
              <a:xfrm>
                <a:off x="272826" y="219389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17" name="TextBox 16">
                <a:extLst>
                  <a:ext uri="{FF2B5EF4-FFF2-40B4-BE49-F238E27FC236}">
                    <a16:creationId xmlns:a16="http://schemas.microsoft.com/office/drawing/2014/main" id="{FA201DAA-1BDD-4E9E-5E9E-1410B34E02B8}"/>
                  </a:ext>
                </a:extLst>
              </p:cNvPr>
              <p:cNvSpPr txBox="1">
                <a:spLocks noRot="1" noChangeAspect="1" noMove="1" noResize="1" noEditPoints="1" noAdjustHandles="1" noChangeArrowheads="1" noChangeShapeType="1" noTextEdit="1"/>
              </p:cNvSpPr>
              <p:nvPr/>
            </p:nvSpPr>
            <p:spPr>
              <a:xfrm>
                <a:off x="272826" y="2193893"/>
                <a:ext cx="425116" cy="461665"/>
              </a:xfrm>
              <a:prstGeom prst="rect">
                <a:avLst/>
              </a:prstGeom>
              <a:blipFill>
                <a:blip r:embed="rId5"/>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6D3EDE8-02D2-E1A2-CA0B-520F15416DEB}"/>
                  </a:ext>
                </a:extLst>
              </p:cNvPr>
              <p:cNvSpPr txBox="1"/>
              <p:nvPr/>
            </p:nvSpPr>
            <p:spPr>
              <a:xfrm>
                <a:off x="272826" y="271203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8" name="TextBox 17">
                <a:extLst>
                  <a:ext uri="{FF2B5EF4-FFF2-40B4-BE49-F238E27FC236}">
                    <a16:creationId xmlns:a16="http://schemas.microsoft.com/office/drawing/2014/main" id="{36D3EDE8-02D2-E1A2-CA0B-520F15416DEB}"/>
                  </a:ext>
                </a:extLst>
              </p:cNvPr>
              <p:cNvSpPr txBox="1">
                <a:spLocks noRot="1" noChangeAspect="1" noMove="1" noResize="1" noEditPoints="1" noAdjustHandles="1" noChangeArrowheads="1" noChangeShapeType="1" noTextEdit="1"/>
              </p:cNvSpPr>
              <p:nvPr/>
            </p:nvSpPr>
            <p:spPr>
              <a:xfrm>
                <a:off x="272826" y="2712033"/>
                <a:ext cx="425116" cy="461665"/>
              </a:xfrm>
              <a:prstGeom prst="rect">
                <a:avLst/>
              </a:prstGeom>
              <a:blipFill>
                <a:blip r:embed="rId6"/>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32246DA-8EDE-3204-7D04-53F534CFC7B2}"/>
                  </a:ext>
                </a:extLst>
              </p:cNvPr>
              <p:cNvSpPr txBox="1"/>
              <p:nvPr/>
            </p:nvSpPr>
            <p:spPr>
              <a:xfrm>
                <a:off x="842618" y="1024945"/>
                <a:ext cx="548483"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19" name="TextBox 18">
                <a:extLst>
                  <a:ext uri="{FF2B5EF4-FFF2-40B4-BE49-F238E27FC236}">
                    <a16:creationId xmlns:a16="http://schemas.microsoft.com/office/drawing/2014/main" id="{F32246DA-8EDE-3204-7D04-53F534CFC7B2}"/>
                  </a:ext>
                </a:extLst>
              </p:cNvPr>
              <p:cNvSpPr txBox="1">
                <a:spLocks noRot="1" noChangeAspect="1" noMove="1" noResize="1" noEditPoints="1" noAdjustHandles="1" noChangeArrowheads="1" noChangeShapeType="1" noTextEdit="1"/>
              </p:cNvSpPr>
              <p:nvPr/>
            </p:nvSpPr>
            <p:spPr>
              <a:xfrm>
                <a:off x="842618" y="1024945"/>
                <a:ext cx="548483" cy="496674"/>
              </a:xfrm>
              <a:prstGeom prst="rect">
                <a:avLst/>
              </a:prstGeom>
              <a:blipFill>
                <a:blip r:embed="rId7"/>
                <a:stretch>
                  <a:fillRect l="-2222"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841AE5-92D5-467E-F284-C0C2E13C0915}"/>
                  </a:ext>
                </a:extLst>
              </p:cNvPr>
              <p:cNvSpPr txBox="1"/>
              <p:nvPr/>
            </p:nvSpPr>
            <p:spPr>
              <a:xfrm>
                <a:off x="1637366" y="1562735"/>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20" name="TextBox 19">
                <a:extLst>
                  <a:ext uri="{FF2B5EF4-FFF2-40B4-BE49-F238E27FC236}">
                    <a16:creationId xmlns:a16="http://schemas.microsoft.com/office/drawing/2014/main" id="{CA841AE5-92D5-467E-F284-C0C2E13C0915}"/>
                  </a:ext>
                </a:extLst>
              </p:cNvPr>
              <p:cNvSpPr txBox="1">
                <a:spLocks noRot="1" noChangeAspect="1" noMove="1" noResize="1" noEditPoints="1" noAdjustHandles="1" noChangeArrowheads="1" noChangeShapeType="1" noTextEdit="1"/>
              </p:cNvSpPr>
              <p:nvPr/>
            </p:nvSpPr>
            <p:spPr>
              <a:xfrm>
                <a:off x="1637366" y="1562735"/>
                <a:ext cx="551177" cy="461665"/>
              </a:xfrm>
              <a:prstGeom prst="rect">
                <a:avLst/>
              </a:prstGeom>
              <a:blipFill>
                <a:blip r:embed="rId8"/>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34FFFCE-8608-596D-BC52-B39656B8F651}"/>
                  </a:ext>
                </a:extLst>
              </p:cNvPr>
              <p:cNvSpPr txBox="1"/>
              <p:nvPr/>
            </p:nvSpPr>
            <p:spPr>
              <a:xfrm>
                <a:off x="2241995" y="1565480"/>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21" name="TextBox 20">
                <a:extLst>
                  <a:ext uri="{FF2B5EF4-FFF2-40B4-BE49-F238E27FC236}">
                    <a16:creationId xmlns:a16="http://schemas.microsoft.com/office/drawing/2014/main" id="{E34FFFCE-8608-596D-BC52-B39656B8F651}"/>
                  </a:ext>
                </a:extLst>
              </p:cNvPr>
              <p:cNvSpPr txBox="1">
                <a:spLocks noRot="1" noChangeAspect="1" noMove="1" noResize="1" noEditPoints="1" noAdjustHandles="1" noChangeArrowheads="1" noChangeShapeType="1" noTextEdit="1"/>
              </p:cNvSpPr>
              <p:nvPr/>
            </p:nvSpPr>
            <p:spPr>
              <a:xfrm>
                <a:off x="2241995" y="1565480"/>
                <a:ext cx="558293" cy="461665"/>
              </a:xfrm>
              <a:prstGeom prst="rect">
                <a:avLst/>
              </a:prstGeom>
              <a:blipFill>
                <a:blip r:embed="rId9"/>
                <a:stretch>
                  <a:fillRect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A652597-88E2-F335-664C-8B0402875314}"/>
                  </a:ext>
                </a:extLst>
              </p:cNvPr>
              <p:cNvSpPr txBox="1"/>
              <p:nvPr/>
            </p:nvSpPr>
            <p:spPr>
              <a:xfrm>
                <a:off x="3957940" y="1562735"/>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22" name="TextBox 21">
                <a:extLst>
                  <a:ext uri="{FF2B5EF4-FFF2-40B4-BE49-F238E27FC236}">
                    <a16:creationId xmlns:a16="http://schemas.microsoft.com/office/drawing/2014/main" id="{EA652597-88E2-F335-664C-8B0402875314}"/>
                  </a:ext>
                </a:extLst>
              </p:cNvPr>
              <p:cNvSpPr txBox="1">
                <a:spLocks noRot="1" noChangeAspect="1" noMove="1" noResize="1" noEditPoints="1" noAdjustHandles="1" noChangeArrowheads="1" noChangeShapeType="1" noTextEdit="1"/>
              </p:cNvSpPr>
              <p:nvPr/>
            </p:nvSpPr>
            <p:spPr>
              <a:xfrm>
                <a:off x="3957940" y="1562735"/>
                <a:ext cx="540661" cy="461665"/>
              </a:xfrm>
              <a:prstGeom prst="rect">
                <a:avLst/>
              </a:prstGeom>
              <a:blipFill>
                <a:blip r:embed="rId10"/>
                <a:stretch>
                  <a:fillRect l="-2247"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65EF65E-209E-EDB0-5F36-307765D80A72}"/>
                  </a:ext>
                </a:extLst>
              </p:cNvPr>
              <p:cNvSpPr txBox="1"/>
              <p:nvPr/>
            </p:nvSpPr>
            <p:spPr>
              <a:xfrm>
                <a:off x="4570013" y="1562735"/>
                <a:ext cx="54777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23" name="TextBox 22">
                <a:extLst>
                  <a:ext uri="{FF2B5EF4-FFF2-40B4-BE49-F238E27FC236}">
                    <a16:creationId xmlns:a16="http://schemas.microsoft.com/office/drawing/2014/main" id="{F65EF65E-209E-EDB0-5F36-307765D80A72}"/>
                  </a:ext>
                </a:extLst>
              </p:cNvPr>
              <p:cNvSpPr txBox="1">
                <a:spLocks noRot="1" noChangeAspect="1" noMove="1" noResize="1" noEditPoints="1" noAdjustHandles="1" noChangeArrowheads="1" noChangeShapeType="1" noTextEdit="1"/>
              </p:cNvSpPr>
              <p:nvPr/>
            </p:nvSpPr>
            <p:spPr>
              <a:xfrm>
                <a:off x="4570013" y="1562735"/>
                <a:ext cx="547779" cy="461665"/>
              </a:xfrm>
              <a:prstGeom prst="rect">
                <a:avLst/>
              </a:prstGeom>
              <a:blipFill>
                <a:blip r:embed="rId11"/>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3F6B65A-6F61-506A-B6FF-DEC09FC44B2B}"/>
                  </a:ext>
                </a:extLst>
              </p:cNvPr>
              <p:cNvSpPr txBox="1"/>
              <p:nvPr/>
            </p:nvSpPr>
            <p:spPr>
              <a:xfrm>
                <a:off x="6138173" y="1588278"/>
                <a:ext cx="442749"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𝒃</m:t>
                      </m:r>
                    </m:oMath>
                  </m:oMathPara>
                </a14:m>
                <a:endParaRPr lang="en-US" b="1" dirty="0"/>
              </a:p>
            </p:txBody>
          </p:sp>
        </mc:Choice>
        <mc:Fallback xmlns="">
          <p:sp>
            <p:nvSpPr>
              <p:cNvPr id="25" name="TextBox 24">
                <a:extLst>
                  <a:ext uri="{FF2B5EF4-FFF2-40B4-BE49-F238E27FC236}">
                    <a16:creationId xmlns:a16="http://schemas.microsoft.com/office/drawing/2014/main" id="{03F6B65A-6F61-506A-B6FF-DEC09FC44B2B}"/>
                  </a:ext>
                </a:extLst>
              </p:cNvPr>
              <p:cNvSpPr txBox="1">
                <a:spLocks noRot="1" noChangeAspect="1" noMove="1" noResize="1" noEditPoints="1" noAdjustHandles="1" noChangeArrowheads="1" noChangeShapeType="1" noTextEdit="1"/>
              </p:cNvSpPr>
              <p:nvPr/>
            </p:nvSpPr>
            <p:spPr>
              <a:xfrm>
                <a:off x="6138173" y="1588278"/>
                <a:ext cx="442749" cy="461665"/>
              </a:xfrm>
              <a:prstGeom prst="rect">
                <a:avLst/>
              </a:prstGeom>
              <a:blipFill>
                <a:blip r:embed="rId12"/>
                <a:stretch>
                  <a:fillRect l="-411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404914-8021-6D54-2EDB-4494846A0A82}"/>
                  </a:ext>
                </a:extLst>
              </p:cNvPr>
              <p:cNvSpPr txBox="1"/>
              <p:nvPr/>
            </p:nvSpPr>
            <p:spPr>
              <a:xfrm>
                <a:off x="1700396" y="219389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5" name="TextBox 4">
                <a:extLst>
                  <a:ext uri="{FF2B5EF4-FFF2-40B4-BE49-F238E27FC236}">
                    <a16:creationId xmlns:a16="http://schemas.microsoft.com/office/drawing/2014/main" id="{A8404914-8021-6D54-2EDB-4494846A0A82}"/>
                  </a:ext>
                </a:extLst>
              </p:cNvPr>
              <p:cNvSpPr txBox="1">
                <a:spLocks noRot="1" noChangeAspect="1" noMove="1" noResize="1" noEditPoints="1" noAdjustHandles="1" noChangeArrowheads="1" noChangeShapeType="1" noTextEdit="1"/>
              </p:cNvSpPr>
              <p:nvPr/>
            </p:nvSpPr>
            <p:spPr>
              <a:xfrm>
                <a:off x="1700396" y="2193893"/>
                <a:ext cx="425116" cy="461665"/>
              </a:xfrm>
              <a:prstGeom prst="rect">
                <a:avLst/>
              </a:prstGeom>
              <a:blipFill>
                <a:blip r:embed="rId13"/>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5F9FA71-4D1E-D4B5-DB8B-CD4593D9A587}"/>
                  </a:ext>
                </a:extLst>
              </p:cNvPr>
              <p:cNvSpPr txBox="1"/>
              <p:nvPr/>
            </p:nvSpPr>
            <p:spPr>
              <a:xfrm>
                <a:off x="2308583" y="219389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0" name="TextBox 9">
                <a:extLst>
                  <a:ext uri="{FF2B5EF4-FFF2-40B4-BE49-F238E27FC236}">
                    <a16:creationId xmlns:a16="http://schemas.microsoft.com/office/drawing/2014/main" id="{45F9FA71-4D1E-D4B5-DB8B-CD4593D9A587}"/>
                  </a:ext>
                </a:extLst>
              </p:cNvPr>
              <p:cNvSpPr txBox="1">
                <a:spLocks noRot="1" noChangeAspect="1" noMove="1" noResize="1" noEditPoints="1" noAdjustHandles="1" noChangeArrowheads="1" noChangeShapeType="1" noTextEdit="1"/>
              </p:cNvSpPr>
              <p:nvPr/>
            </p:nvSpPr>
            <p:spPr>
              <a:xfrm>
                <a:off x="2308583" y="2193893"/>
                <a:ext cx="425116" cy="461665"/>
              </a:xfrm>
              <a:prstGeom prst="rect">
                <a:avLst/>
              </a:prstGeom>
              <a:blipFill>
                <a:blip r:embed="rId14"/>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0C24F03-C06B-FF01-A132-A47D922BA625}"/>
                  </a:ext>
                </a:extLst>
              </p:cNvPr>
              <p:cNvSpPr txBox="1"/>
              <p:nvPr/>
            </p:nvSpPr>
            <p:spPr>
              <a:xfrm>
                <a:off x="3855412" y="2193893"/>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3/5</m:t>
                      </m:r>
                    </m:oMath>
                  </m:oMathPara>
                </a14:m>
                <a:endParaRPr lang="en-IN" sz="2400" dirty="0"/>
              </a:p>
            </p:txBody>
          </p:sp>
        </mc:Choice>
        <mc:Fallback xmlns="">
          <p:sp>
            <p:nvSpPr>
              <p:cNvPr id="12" name="TextBox 11">
                <a:extLst>
                  <a:ext uri="{FF2B5EF4-FFF2-40B4-BE49-F238E27FC236}">
                    <a16:creationId xmlns:a16="http://schemas.microsoft.com/office/drawing/2014/main" id="{40C24F03-C06B-FF01-A132-A47D922BA625}"/>
                  </a:ext>
                </a:extLst>
              </p:cNvPr>
              <p:cNvSpPr txBox="1">
                <a:spLocks noRot="1" noChangeAspect="1" noMove="1" noResize="1" noEditPoints="1" noAdjustHandles="1" noChangeArrowheads="1" noChangeShapeType="1" noTextEdit="1"/>
              </p:cNvSpPr>
              <p:nvPr/>
            </p:nvSpPr>
            <p:spPr>
              <a:xfrm>
                <a:off x="3855412" y="2193893"/>
                <a:ext cx="745717" cy="461665"/>
              </a:xfrm>
              <a:prstGeom prst="rect">
                <a:avLst/>
              </a:prstGeom>
              <a:blipFill>
                <a:blip r:embed="rId15"/>
                <a:stretch>
                  <a:fillRect l="-1626"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E14EFA4-03C9-492C-75FD-48E473550E23}"/>
                  </a:ext>
                </a:extLst>
              </p:cNvPr>
              <p:cNvSpPr txBox="1"/>
              <p:nvPr/>
            </p:nvSpPr>
            <p:spPr>
              <a:xfrm>
                <a:off x="4631344" y="219389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4" name="TextBox 23">
                <a:extLst>
                  <a:ext uri="{FF2B5EF4-FFF2-40B4-BE49-F238E27FC236}">
                    <a16:creationId xmlns:a16="http://schemas.microsoft.com/office/drawing/2014/main" id="{2E14EFA4-03C9-492C-75FD-48E473550E23}"/>
                  </a:ext>
                </a:extLst>
              </p:cNvPr>
              <p:cNvSpPr txBox="1">
                <a:spLocks noRot="1" noChangeAspect="1" noMove="1" noResize="1" noEditPoints="1" noAdjustHandles="1" noChangeArrowheads="1" noChangeShapeType="1" noTextEdit="1"/>
              </p:cNvSpPr>
              <p:nvPr/>
            </p:nvSpPr>
            <p:spPr>
              <a:xfrm>
                <a:off x="4631344" y="2193893"/>
                <a:ext cx="425116" cy="461665"/>
              </a:xfrm>
              <a:prstGeom prst="rect">
                <a:avLst/>
              </a:prstGeom>
              <a:blipFill>
                <a:blip r:embed="rId16"/>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D71E8C8-8216-D637-0292-34186D41970D}"/>
                  </a:ext>
                </a:extLst>
              </p:cNvPr>
              <p:cNvSpPr txBox="1"/>
              <p:nvPr/>
            </p:nvSpPr>
            <p:spPr>
              <a:xfrm>
                <a:off x="1700396" y="271203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6" name="TextBox 25">
                <a:extLst>
                  <a:ext uri="{FF2B5EF4-FFF2-40B4-BE49-F238E27FC236}">
                    <a16:creationId xmlns:a16="http://schemas.microsoft.com/office/drawing/2014/main" id="{DD71E8C8-8216-D637-0292-34186D41970D}"/>
                  </a:ext>
                </a:extLst>
              </p:cNvPr>
              <p:cNvSpPr txBox="1">
                <a:spLocks noRot="1" noChangeAspect="1" noMove="1" noResize="1" noEditPoints="1" noAdjustHandles="1" noChangeArrowheads="1" noChangeShapeType="1" noTextEdit="1"/>
              </p:cNvSpPr>
              <p:nvPr/>
            </p:nvSpPr>
            <p:spPr>
              <a:xfrm>
                <a:off x="1700396" y="2712033"/>
                <a:ext cx="425116" cy="461665"/>
              </a:xfrm>
              <a:prstGeom prst="rect">
                <a:avLst/>
              </a:prstGeom>
              <a:blipFill>
                <a:blip r:embed="rId1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3A401B1-77FB-3285-8367-F36C05DDC769}"/>
                  </a:ext>
                </a:extLst>
              </p:cNvPr>
              <p:cNvSpPr txBox="1"/>
              <p:nvPr/>
            </p:nvSpPr>
            <p:spPr>
              <a:xfrm>
                <a:off x="2308583" y="271203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7" name="TextBox 26">
                <a:extLst>
                  <a:ext uri="{FF2B5EF4-FFF2-40B4-BE49-F238E27FC236}">
                    <a16:creationId xmlns:a16="http://schemas.microsoft.com/office/drawing/2014/main" id="{C3A401B1-77FB-3285-8367-F36C05DDC769}"/>
                  </a:ext>
                </a:extLst>
              </p:cNvPr>
              <p:cNvSpPr txBox="1">
                <a:spLocks noRot="1" noChangeAspect="1" noMove="1" noResize="1" noEditPoints="1" noAdjustHandles="1" noChangeArrowheads="1" noChangeShapeType="1" noTextEdit="1"/>
              </p:cNvSpPr>
              <p:nvPr/>
            </p:nvSpPr>
            <p:spPr>
              <a:xfrm>
                <a:off x="2308583" y="2712033"/>
                <a:ext cx="425116" cy="461665"/>
              </a:xfrm>
              <a:prstGeom prst="rect">
                <a:avLst/>
              </a:prstGeom>
              <a:blipFill>
                <a:blip r:embed="rId18"/>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169219C-E45A-225E-B1EF-3247AA983552}"/>
                  </a:ext>
                </a:extLst>
              </p:cNvPr>
              <p:cNvSpPr txBox="1"/>
              <p:nvPr/>
            </p:nvSpPr>
            <p:spPr>
              <a:xfrm>
                <a:off x="3770453" y="2712033"/>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22/5</m:t>
                      </m:r>
                    </m:oMath>
                  </m:oMathPara>
                </a14:m>
                <a:endParaRPr lang="en-IN" sz="2400" dirty="0"/>
              </a:p>
            </p:txBody>
          </p:sp>
        </mc:Choice>
        <mc:Fallback xmlns="">
          <p:sp>
            <p:nvSpPr>
              <p:cNvPr id="28" name="TextBox 27">
                <a:extLst>
                  <a:ext uri="{FF2B5EF4-FFF2-40B4-BE49-F238E27FC236}">
                    <a16:creationId xmlns:a16="http://schemas.microsoft.com/office/drawing/2014/main" id="{5169219C-E45A-225E-B1EF-3247AA983552}"/>
                  </a:ext>
                </a:extLst>
              </p:cNvPr>
              <p:cNvSpPr txBox="1">
                <a:spLocks noRot="1" noChangeAspect="1" noMove="1" noResize="1" noEditPoints="1" noAdjustHandles="1" noChangeArrowheads="1" noChangeShapeType="1" noTextEdit="1"/>
              </p:cNvSpPr>
              <p:nvPr/>
            </p:nvSpPr>
            <p:spPr>
              <a:xfrm>
                <a:off x="3770453" y="2712033"/>
                <a:ext cx="915635" cy="461665"/>
              </a:xfrm>
              <a:prstGeom prst="rect">
                <a:avLst/>
              </a:prstGeom>
              <a:blipFill>
                <a:blip r:embed="rId19"/>
                <a:stretch>
                  <a:fillRect l="-2000"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6BE1907-701F-95F9-AE28-FB24C40F8B40}"/>
                  </a:ext>
                </a:extLst>
              </p:cNvPr>
              <p:cNvSpPr txBox="1"/>
              <p:nvPr/>
            </p:nvSpPr>
            <p:spPr>
              <a:xfrm>
                <a:off x="4631344" y="271203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9" name="TextBox 28">
                <a:extLst>
                  <a:ext uri="{FF2B5EF4-FFF2-40B4-BE49-F238E27FC236}">
                    <a16:creationId xmlns:a16="http://schemas.microsoft.com/office/drawing/2014/main" id="{A6BE1907-701F-95F9-AE28-FB24C40F8B40}"/>
                  </a:ext>
                </a:extLst>
              </p:cNvPr>
              <p:cNvSpPr txBox="1">
                <a:spLocks noRot="1" noChangeAspect="1" noMove="1" noResize="1" noEditPoints="1" noAdjustHandles="1" noChangeArrowheads="1" noChangeShapeType="1" noTextEdit="1"/>
              </p:cNvSpPr>
              <p:nvPr/>
            </p:nvSpPr>
            <p:spPr>
              <a:xfrm>
                <a:off x="4631344" y="2712033"/>
                <a:ext cx="425116" cy="461665"/>
              </a:xfrm>
              <a:prstGeom prst="rect">
                <a:avLst/>
              </a:prstGeom>
              <a:blipFill>
                <a:blip r:embed="rId20"/>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4FC321A-E705-35FB-1092-800B649182B2}"/>
                  </a:ext>
                </a:extLst>
              </p:cNvPr>
              <p:cNvSpPr txBox="1"/>
              <p:nvPr/>
            </p:nvSpPr>
            <p:spPr>
              <a:xfrm>
                <a:off x="5901729" y="2193893"/>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31/5</m:t>
                      </m:r>
                    </m:oMath>
                  </m:oMathPara>
                </a14:m>
                <a:endParaRPr lang="en-IN" sz="2400" dirty="0"/>
              </a:p>
            </p:txBody>
          </p:sp>
        </mc:Choice>
        <mc:Fallback xmlns="">
          <p:sp>
            <p:nvSpPr>
              <p:cNvPr id="30" name="TextBox 29">
                <a:extLst>
                  <a:ext uri="{FF2B5EF4-FFF2-40B4-BE49-F238E27FC236}">
                    <a16:creationId xmlns:a16="http://schemas.microsoft.com/office/drawing/2014/main" id="{54FC321A-E705-35FB-1092-800B649182B2}"/>
                  </a:ext>
                </a:extLst>
              </p:cNvPr>
              <p:cNvSpPr txBox="1">
                <a:spLocks noRot="1" noChangeAspect="1" noMove="1" noResize="1" noEditPoints="1" noAdjustHandles="1" noChangeArrowheads="1" noChangeShapeType="1" noTextEdit="1"/>
              </p:cNvSpPr>
              <p:nvPr/>
            </p:nvSpPr>
            <p:spPr>
              <a:xfrm>
                <a:off x="5901729" y="2193893"/>
                <a:ext cx="915635" cy="461665"/>
              </a:xfrm>
              <a:prstGeom prst="rect">
                <a:avLst/>
              </a:prstGeom>
              <a:blipFill>
                <a:blip r:embed="rId21"/>
                <a:stretch>
                  <a:fillRect l="-1333"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84B5515-535F-6825-312D-AF8DF369C743}"/>
                  </a:ext>
                </a:extLst>
              </p:cNvPr>
              <p:cNvSpPr txBox="1"/>
              <p:nvPr/>
            </p:nvSpPr>
            <p:spPr>
              <a:xfrm>
                <a:off x="5854095" y="2712033"/>
                <a:ext cx="1085554"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354/5</m:t>
                      </m:r>
                    </m:oMath>
                  </m:oMathPara>
                </a14:m>
                <a:endParaRPr lang="en-IN" sz="2400" dirty="0"/>
              </a:p>
            </p:txBody>
          </p:sp>
        </mc:Choice>
        <mc:Fallback xmlns="">
          <p:sp>
            <p:nvSpPr>
              <p:cNvPr id="31" name="TextBox 30">
                <a:extLst>
                  <a:ext uri="{FF2B5EF4-FFF2-40B4-BE49-F238E27FC236}">
                    <a16:creationId xmlns:a16="http://schemas.microsoft.com/office/drawing/2014/main" id="{184B5515-535F-6825-312D-AF8DF369C743}"/>
                  </a:ext>
                </a:extLst>
              </p:cNvPr>
              <p:cNvSpPr txBox="1">
                <a:spLocks noRot="1" noChangeAspect="1" noMove="1" noResize="1" noEditPoints="1" noAdjustHandles="1" noChangeArrowheads="1" noChangeShapeType="1" noTextEdit="1"/>
              </p:cNvSpPr>
              <p:nvPr/>
            </p:nvSpPr>
            <p:spPr>
              <a:xfrm>
                <a:off x="5854095" y="2712033"/>
                <a:ext cx="1085554" cy="461665"/>
              </a:xfrm>
              <a:prstGeom prst="rect">
                <a:avLst/>
              </a:prstGeom>
              <a:blipFill>
                <a:blip r:embed="rId22"/>
                <a:stretch>
                  <a:fillRect l="-1124"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57B0ADE-EE6D-0996-3605-39CFF54E2F42}"/>
                  </a:ext>
                </a:extLst>
              </p:cNvPr>
              <p:cNvSpPr txBox="1"/>
              <p:nvPr/>
            </p:nvSpPr>
            <p:spPr>
              <a:xfrm>
                <a:off x="5212637" y="1560649"/>
                <a:ext cx="547778"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3</m:t>
                          </m:r>
                        </m:sub>
                      </m:sSub>
                    </m:oMath>
                  </m:oMathPara>
                </a14:m>
                <a:endParaRPr lang="en-IN" sz="2400" dirty="0"/>
              </a:p>
            </p:txBody>
          </p:sp>
        </mc:Choice>
        <mc:Fallback xmlns="">
          <p:sp>
            <p:nvSpPr>
              <p:cNvPr id="11" name="TextBox 10">
                <a:extLst>
                  <a:ext uri="{FF2B5EF4-FFF2-40B4-BE49-F238E27FC236}">
                    <a16:creationId xmlns:a16="http://schemas.microsoft.com/office/drawing/2014/main" id="{F57B0ADE-EE6D-0996-3605-39CFF54E2F42}"/>
                  </a:ext>
                </a:extLst>
              </p:cNvPr>
              <p:cNvSpPr txBox="1">
                <a:spLocks noRot="1" noChangeAspect="1" noMove="1" noResize="1" noEditPoints="1" noAdjustHandles="1" noChangeArrowheads="1" noChangeShapeType="1" noTextEdit="1"/>
              </p:cNvSpPr>
              <p:nvPr/>
            </p:nvSpPr>
            <p:spPr>
              <a:xfrm>
                <a:off x="5212637" y="1560649"/>
                <a:ext cx="547778" cy="461665"/>
              </a:xfrm>
              <a:prstGeom prst="rect">
                <a:avLst/>
              </a:prstGeom>
              <a:blipFill>
                <a:blip r:embed="rId23"/>
                <a:stretch>
                  <a:fillRect l="-222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25C33CA-6C75-6CF9-3B8B-6EE6A57C34B7}"/>
                  </a:ext>
                </a:extLst>
              </p:cNvPr>
              <p:cNvSpPr txBox="1"/>
              <p:nvPr/>
            </p:nvSpPr>
            <p:spPr>
              <a:xfrm>
                <a:off x="5113668" y="2193893"/>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1/5</m:t>
                      </m:r>
                    </m:oMath>
                  </m:oMathPara>
                </a14:m>
                <a:endParaRPr lang="en-IN" sz="2400" dirty="0"/>
              </a:p>
            </p:txBody>
          </p:sp>
        </mc:Choice>
        <mc:Fallback xmlns="">
          <p:sp>
            <p:nvSpPr>
              <p:cNvPr id="13" name="TextBox 12">
                <a:extLst>
                  <a:ext uri="{FF2B5EF4-FFF2-40B4-BE49-F238E27FC236}">
                    <a16:creationId xmlns:a16="http://schemas.microsoft.com/office/drawing/2014/main" id="{325C33CA-6C75-6CF9-3B8B-6EE6A57C34B7}"/>
                  </a:ext>
                </a:extLst>
              </p:cNvPr>
              <p:cNvSpPr txBox="1">
                <a:spLocks noRot="1" noChangeAspect="1" noMove="1" noResize="1" noEditPoints="1" noAdjustHandles="1" noChangeArrowheads="1" noChangeShapeType="1" noTextEdit="1"/>
              </p:cNvSpPr>
              <p:nvPr/>
            </p:nvSpPr>
            <p:spPr>
              <a:xfrm>
                <a:off x="5113668" y="2193893"/>
                <a:ext cx="745717" cy="461665"/>
              </a:xfrm>
              <a:prstGeom prst="rect">
                <a:avLst/>
              </a:prstGeom>
              <a:blipFill>
                <a:blip r:embed="rId24"/>
                <a:stretch>
                  <a:fillRect l="-163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3004B00-3779-9A7D-CF10-527E42868EEA}"/>
                  </a:ext>
                </a:extLst>
              </p:cNvPr>
              <p:cNvSpPr txBox="1"/>
              <p:nvPr/>
            </p:nvSpPr>
            <p:spPr>
              <a:xfrm>
                <a:off x="5028709" y="2712033"/>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14/5</m:t>
                      </m:r>
                    </m:oMath>
                  </m:oMathPara>
                </a14:m>
                <a:endParaRPr lang="en-IN" sz="2400" dirty="0"/>
              </a:p>
            </p:txBody>
          </p:sp>
        </mc:Choice>
        <mc:Fallback xmlns="">
          <p:sp>
            <p:nvSpPr>
              <p:cNvPr id="36" name="TextBox 35">
                <a:extLst>
                  <a:ext uri="{FF2B5EF4-FFF2-40B4-BE49-F238E27FC236}">
                    <a16:creationId xmlns:a16="http://schemas.microsoft.com/office/drawing/2014/main" id="{83004B00-3779-9A7D-CF10-527E42868EEA}"/>
                  </a:ext>
                </a:extLst>
              </p:cNvPr>
              <p:cNvSpPr txBox="1">
                <a:spLocks noRot="1" noChangeAspect="1" noMove="1" noResize="1" noEditPoints="1" noAdjustHandles="1" noChangeArrowheads="1" noChangeShapeType="1" noTextEdit="1"/>
              </p:cNvSpPr>
              <p:nvPr/>
            </p:nvSpPr>
            <p:spPr>
              <a:xfrm>
                <a:off x="5028709" y="2712033"/>
                <a:ext cx="915635" cy="461665"/>
              </a:xfrm>
              <a:prstGeom prst="rect">
                <a:avLst/>
              </a:prstGeom>
              <a:blipFill>
                <a:blip r:embed="rId25"/>
                <a:stretch>
                  <a:fillRect l="-1333"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4EA8D1D-E942-18C3-88C3-5BFF90A581B2}"/>
                  </a:ext>
                </a:extLst>
              </p:cNvPr>
              <p:cNvSpPr txBox="1"/>
              <p:nvPr/>
            </p:nvSpPr>
            <p:spPr>
              <a:xfrm>
                <a:off x="837712" y="3202147"/>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43" name="TextBox 42">
                <a:extLst>
                  <a:ext uri="{FF2B5EF4-FFF2-40B4-BE49-F238E27FC236}">
                    <a16:creationId xmlns:a16="http://schemas.microsoft.com/office/drawing/2014/main" id="{D4EA8D1D-E942-18C3-88C3-5BFF90A581B2}"/>
                  </a:ext>
                </a:extLst>
              </p:cNvPr>
              <p:cNvSpPr txBox="1">
                <a:spLocks noRot="1" noChangeAspect="1" noMove="1" noResize="1" noEditPoints="1" noAdjustHandles="1" noChangeArrowheads="1" noChangeShapeType="1" noTextEdit="1"/>
              </p:cNvSpPr>
              <p:nvPr/>
            </p:nvSpPr>
            <p:spPr>
              <a:xfrm>
                <a:off x="837712" y="3202147"/>
                <a:ext cx="558293" cy="461665"/>
              </a:xfrm>
              <a:prstGeom prst="rect">
                <a:avLst/>
              </a:prstGeom>
              <a:blipFill>
                <a:blip r:embed="rId26"/>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F44EC94-0C81-496B-CB21-BF7092116E60}"/>
                  </a:ext>
                </a:extLst>
              </p:cNvPr>
              <p:cNvSpPr txBox="1"/>
              <p:nvPr/>
            </p:nvSpPr>
            <p:spPr>
              <a:xfrm>
                <a:off x="158212" y="3202147"/>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44" name="TextBox 43">
                <a:extLst>
                  <a:ext uri="{FF2B5EF4-FFF2-40B4-BE49-F238E27FC236}">
                    <a16:creationId xmlns:a16="http://schemas.microsoft.com/office/drawing/2014/main" id="{0F44EC94-0C81-496B-CB21-BF7092116E60}"/>
                  </a:ext>
                </a:extLst>
              </p:cNvPr>
              <p:cNvSpPr txBox="1">
                <a:spLocks noRot="1" noChangeAspect="1" noMove="1" noResize="1" noEditPoints="1" noAdjustHandles="1" noChangeArrowheads="1" noChangeShapeType="1" noTextEdit="1"/>
              </p:cNvSpPr>
              <p:nvPr/>
            </p:nvSpPr>
            <p:spPr>
              <a:xfrm>
                <a:off x="158212" y="3202147"/>
                <a:ext cx="654345" cy="461665"/>
              </a:xfrm>
              <a:prstGeom prst="rect">
                <a:avLst/>
              </a:prstGeom>
              <a:blipFill>
                <a:blip r:embed="rId2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858ACE9-556F-C68B-4D38-22D7B6019E30}"/>
                  </a:ext>
                </a:extLst>
              </p:cNvPr>
              <p:cNvSpPr txBox="1"/>
              <p:nvPr/>
            </p:nvSpPr>
            <p:spPr>
              <a:xfrm>
                <a:off x="1700396" y="3202147"/>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45" name="TextBox 44">
                <a:extLst>
                  <a:ext uri="{FF2B5EF4-FFF2-40B4-BE49-F238E27FC236}">
                    <a16:creationId xmlns:a16="http://schemas.microsoft.com/office/drawing/2014/main" id="{6858ACE9-556F-C68B-4D38-22D7B6019E30}"/>
                  </a:ext>
                </a:extLst>
              </p:cNvPr>
              <p:cNvSpPr txBox="1">
                <a:spLocks noRot="1" noChangeAspect="1" noMove="1" noResize="1" noEditPoints="1" noAdjustHandles="1" noChangeArrowheads="1" noChangeShapeType="1" noTextEdit="1"/>
              </p:cNvSpPr>
              <p:nvPr/>
            </p:nvSpPr>
            <p:spPr>
              <a:xfrm>
                <a:off x="1700396" y="3202147"/>
                <a:ext cx="425116" cy="461665"/>
              </a:xfrm>
              <a:prstGeom prst="rect">
                <a:avLst/>
              </a:prstGeom>
              <a:blipFill>
                <a:blip r:embed="rId28"/>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7FB2AF3-0B5C-E71B-485E-BD25B0BF0EC6}"/>
                  </a:ext>
                </a:extLst>
              </p:cNvPr>
              <p:cNvSpPr txBox="1"/>
              <p:nvPr/>
            </p:nvSpPr>
            <p:spPr>
              <a:xfrm>
                <a:off x="2308583" y="3202147"/>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46" name="TextBox 45">
                <a:extLst>
                  <a:ext uri="{FF2B5EF4-FFF2-40B4-BE49-F238E27FC236}">
                    <a16:creationId xmlns:a16="http://schemas.microsoft.com/office/drawing/2014/main" id="{A7FB2AF3-0B5C-E71B-485E-BD25B0BF0EC6}"/>
                  </a:ext>
                </a:extLst>
              </p:cNvPr>
              <p:cNvSpPr txBox="1">
                <a:spLocks noRot="1" noChangeAspect="1" noMove="1" noResize="1" noEditPoints="1" noAdjustHandles="1" noChangeArrowheads="1" noChangeShapeType="1" noTextEdit="1"/>
              </p:cNvSpPr>
              <p:nvPr/>
            </p:nvSpPr>
            <p:spPr>
              <a:xfrm>
                <a:off x="2308583" y="3202147"/>
                <a:ext cx="425116" cy="461665"/>
              </a:xfrm>
              <a:prstGeom prst="rect">
                <a:avLst/>
              </a:prstGeom>
              <a:blipFill>
                <a:blip r:embed="rId29"/>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2E47FAA-22D8-5848-0CFE-624914EC7650}"/>
                  </a:ext>
                </a:extLst>
              </p:cNvPr>
              <p:cNvSpPr txBox="1"/>
              <p:nvPr/>
            </p:nvSpPr>
            <p:spPr>
              <a:xfrm>
                <a:off x="3855412" y="3202147"/>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4/5</m:t>
                      </m:r>
                    </m:oMath>
                  </m:oMathPara>
                </a14:m>
                <a:endParaRPr lang="en-IN" sz="2400" dirty="0"/>
              </a:p>
            </p:txBody>
          </p:sp>
        </mc:Choice>
        <mc:Fallback xmlns="">
          <p:sp>
            <p:nvSpPr>
              <p:cNvPr id="47" name="TextBox 46">
                <a:extLst>
                  <a:ext uri="{FF2B5EF4-FFF2-40B4-BE49-F238E27FC236}">
                    <a16:creationId xmlns:a16="http://schemas.microsoft.com/office/drawing/2014/main" id="{82E47FAA-22D8-5848-0CFE-624914EC7650}"/>
                  </a:ext>
                </a:extLst>
              </p:cNvPr>
              <p:cNvSpPr txBox="1">
                <a:spLocks noRot="1" noChangeAspect="1" noMove="1" noResize="1" noEditPoints="1" noAdjustHandles="1" noChangeArrowheads="1" noChangeShapeType="1" noTextEdit="1"/>
              </p:cNvSpPr>
              <p:nvPr/>
            </p:nvSpPr>
            <p:spPr>
              <a:xfrm>
                <a:off x="3855412" y="3202147"/>
                <a:ext cx="745717" cy="461665"/>
              </a:xfrm>
              <a:prstGeom prst="rect">
                <a:avLst/>
              </a:prstGeom>
              <a:blipFill>
                <a:blip r:embed="rId30"/>
                <a:stretch>
                  <a:fillRect l="-1626" b="-18421"/>
                </a:stretch>
              </a:blipFill>
            </p:spPr>
            <p:txBody>
              <a:bodyPr/>
              <a:lstStyle/>
              <a:p>
                <a:r>
                  <a:rPr lang="en-IN">
                    <a:noFill/>
                  </a:rPr>
                  <a:t> </a:t>
                </a:r>
              </a:p>
            </p:txBody>
          </p:sp>
        </mc:Fallback>
      </mc:AlternateContent>
      <p:sp>
        <p:nvSpPr>
          <p:cNvPr id="48" name="TextBox 47">
            <a:extLst>
              <a:ext uri="{FF2B5EF4-FFF2-40B4-BE49-F238E27FC236}">
                <a16:creationId xmlns:a16="http://schemas.microsoft.com/office/drawing/2014/main" id="{D600D1B6-454A-05EC-31AA-1739988F7224}"/>
              </a:ext>
            </a:extLst>
          </p:cNvPr>
          <p:cNvSpPr txBox="1"/>
          <p:nvPr/>
        </p:nvSpPr>
        <p:spPr>
          <a:xfrm>
            <a:off x="4675426" y="3202147"/>
            <a:ext cx="336952" cy="461665"/>
          </a:xfrm>
          <a:prstGeom prst="rect">
            <a:avLst/>
          </a:prstGeom>
          <a:noFill/>
        </p:spPr>
        <p:txBody>
          <a:bodyPr wrap="none" rtlCol="0">
            <a:spAutoFit/>
          </a:bodyPr>
          <a:lstStyle/>
          <a:p>
            <a:pPr algn="ctr"/>
            <a:r>
              <a:rPr lang="en-US" sz="2400" dirty="0"/>
              <a:t>0</a:t>
            </a:r>
            <a:endParaRPr lang="en-IN" sz="2400"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3F6D759-C599-AC87-FA10-FD15EA88A166}"/>
                  </a:ext>
                </a:extLst>
              </p:cNvPr>
              <p:cNvSpPr txBox="1"/>
              <p:nvPr/>
            </p:nvSpPr>
            <p:spPr>
              <a:xfrm>
                <a:off x="5901730" y="3202147"/>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58/5</m:t>
                      </m:r>
                    </m:oMath>
                  </m:oMathPara>
                </a14:m>
                <a:endParaRPr lang="en-IN" sz="2400" dirty="0"/>
              </a:p>
            </p:txBody>
          </p:sp>
        </mc:Choice>
        <mc:Fallback xmlns="">
          <p:sp>
            <p:nvSpPr>
              <p:cNvPr id="49" name="TextBox 48">
                <a:extLst>
                  <a:ext uri="{FF2B5EF4-FFF2-40B4-BE49-F238E27FC236}">
                    <a16:creationId xmlns:a16="http://schemas.microsoft.com/office/drawing/2014/main" id="{93F6D759-C599-AC87-FA10-FD15EA88A166}"/>
                  </a:ext>
                </a:extLst>
              </p:cNvPr>
              <p:cNvSpPr txBox="1">
                <a:spLocks noRot="1" noChangeAspect="1" noMove="1" noResize="1" noEditPoints="1" noAdjustHandles="1" noChangeArrowheads="1" noChangeShapeType="1" noTextEdit="1"/>
              </p:cNvSpPr>
              <p:nvPr/>
            </p:nvSpPr>
            <p:spPr>
              <a:xfrm>
                <a:off x="5901730" y="3202147"/>
                <a:ext cx="915635" cy="461665"/>
              </a:xfrm>
              <a:prstGeom prst="rect">
                <a:avLst/>
              </a:prstGeom>
              <a:blipFill>
                <a:blip r:embed="rId31"/>
                <a:stretch>
                  <a:fillRect l="-2000"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126168A-C43C-FEAD-1C10-84D5A24A01FD}"/>
                  </a:ext>
                </a:extLst>
              </p:cNvPr>
              <p:cNvSpPr txBox="1"/>
              <p:nvPr/>
            </p:nvSpPr>
            <p:spPr>
              <a:xfrm>
                <a:off x="5113668" y="3202147"/>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3/5</m:t>
                      </m:r>
                    </m:oMath>
                  </m:oMathPara>
                </a14:m>
                <a:endParaRPr lang="en-IN" sz="2400" dirty="0"/>
              </a:p>
            </p:txBody>
          </p:sp>
        </mc:Choice>
        <mc:Fallback xmlns="">
          <p:sp>
            <p:nvSpPr>
              <p:cNvPr id="50" name="TextBox 49">
                <a:extLst>
                  <a:ext uri="{FF2B5EF4-FFF2-40B4-BE49-F238E27FC236}">
                    <a16:creationId xmlns:a16="http://schemas.microsoft.com/office/drawing/2014/main" id="{B126168A-C43C-FEAD-1C10-84D5A24A01FD}"/>
                  </a:ext>
                </a:extLst>
              </p:cNvPr>
              <p:cNvSpPr txBox="1">
                <a:spLocks noRot="1" noChangeAspect="1" noMove="1" noResize="1" noEditPoints="1" noAdjustHandles="1" noChangeArrowheads="1" noChangeShapeType="1" noTextEdit="1"/>
              </p:cNvSpPr>
              <p:nvPr/>
            </p:nvSpPr>
            <p:spPr>
              <a:xfrm>
                <a:off x="5113668" y="3202147"/>
                <a:ext cx="745717" cy="461665"/>
              </a:xfrm>
              <a:prstGeom prst="rect">
                <a:avLst/>
              </a:prstGeom>
              <a:blipFill>
                <a:blip r:embed="rId32"/>
                <a:stretch>
                  <a:fillRect l="-163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57F791E-ADCC-67FE-0CF2-B0261A0F7B33}"/>
                  </a:ext>
                </a:extLst>
              </p:cNvPr>
              <p:cNvSpPr txBox="1"/>
              <p:nvPr/>
            </p:nvSpPr>
            <p:spPr>
              <a:xfrm>
                <a:off x="1700396" y="104245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53" name="TextBox 52">
                <a:extLst>
                  <a:ext uri="{FF2B5EF4-FFF2-40B4-BE49-F238E27FC236}">
                    <a16:creationId xmlns:a16="http://schemas.microsoft.com/office/drawing/2014/main" id="{657F791E-ADCC-67FE-0CF2-B0261A0F7B33}"/>
                  </a:ext>
                </a:extLst>
              </p:cNvPr>
              <p:cNvSpPr txBox="1">
                <a:spLocks noRot="1" noChangeAspect="1" noMove="1" noResize="1" noEditPoints="1" noAdjustHandles="1" noChangeArrowheads="1" noChangeShapeType="1" noTextEdit="1"/>
              </p:cNvSpPr>
              <p:nvPr/>
            </p:nvSpPr>
            <p:spPr>
              <a:xfrm>
                <a:off x="1700396" y="1042450"/>
                <a:ext cx="425116" cy="461665"/>
              </a:xfrm>
              <a:prstGeom prst="rect">
                <a:avLst/>
              </a:prstGeom>
              <a:blipFill>
                <a:blip r:embed="rId33"/>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D6E9CA4-9E2B-F1A0-359A-893D9EB36259}"/>
                  </a:ext>
                </a:extLst>
              </p:cNvPr>
              <p:cNvSpPr txBox="1"/>
              <p:nvPr/>
            </p:nvSpPr>
            <p:spPr>
              <a:xfrm>
                <a:off x="2193969" y="1042450"/>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54" name="TextBox 53">
                <a:extLst>
                  <a:ext uri="{FF2B5EF4-FFF2-40B4-BE49-F238E27FC236}">
                    <a16:creationId xmlns:a16="http://schemas.microsoft.com/office/drawing/2014/main" id="{6D6E9CA4-9E2B-F1A0-359A-893D9EB36259}"/>
                  </a:ext>
                </a:extLst>
              </p:cNvPr>
              <p:cNvSpPr txBox="1">
                <a:spLocks noRot="1" noChangeAspect="1" noMove="1" noResize="1" noEditPoints="1" noAdjustHandles="1" noChangeArrowheads="1" noChangeShapeType="1" noTextEdit="1"/>
              </p:cNvSpPr>
              <p:nvPr/>
            </p:nvSpPr>
            <p:spPr>
              <a:xfrm>
                <a:off x="2193969" y="1042450"/>
                <a:ext cx="654345" cy="461665"/>
              </a:xfrm>
              <a:prstGeom prst="rect">
                <a:avLst/>
              </a:prstGeom>
              <a:blipFill>
                <a:blip r:embed="rId3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82EEEF7-E5BF-2395-0F5C-11E42653F7C9}"/>
                  </a:ext>
                </a:extLst>
              </p:cNvPr>
              <p:cNvSpPr txBox="1"/>
              <p:nvPr/>
            </p:nvSpPr>
            <p:spPr>
              <a:xfrm>
                <a:off x="4015712" y="104245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5" name="TextBox 54">
                <a:extLst>
                  <a:ext uri="{FF2B5EF4-FFF2-40B4-BE49-F238E27FC236}">
                    <a16:creationId xmlns:a16="http://schemas.microsoft.com/office/drawing/2014/main" id="{D82EEEF7-E5BF-2395-0F5C-11E42653F7C9}"/>
                  </a:ext>
                </a:extLst>
              </p:cNvPr>
              <p:cNvSpPr txBox="1">
                <a:spLocks noRot="1" noChangeAspect="1" noMove="1" noResize="1" noEditPoints="1" noAdjustHandles="1" noChangeArrowheads="1" noChangeShapeType="1" noTextEdit="1"/>
              </p:cNvSpPr>
              <p:nvPr/>
            </p:nvSpPr>
            <p:spPr>
              <a:xfrm>
                <a:off x="4015712" y="1042450"/>
                <a:ext cx="425116" cy="461665"/>
              </a:xfrm>
              <a:prstGeom prst="rect">
                <a:avLst/>
              </a:prstGeom>
              <a:blipFill>
                <a:blip r:embed="rId35"/>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8CC752C-A611-FCFE-1564-64972BEB5ADC}"/>
                  </a:ext>
                </a:extLst>
              </p:cNvPr>
              <p:cNvSpPr txBox="1"/>
              <p:nvPr/>
            </p:nvSpPr>
            <p:spPr>
              <a:xfrm>
                <a:off x="4631344" y="104245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6" name="TextBox 55">
                <a:extLst>
                  <a:ext uri="{FF2B5EF4-FFF2-40B4-BE49-F238E27FC236}">
                    <a16:creationId xmlns:a16="http://schemas.microsoft.com/office/drawing/2014/main" id="{88CC752C-A611-FCFE-1564-64972BEB5ADC}"/>
                  </a:ext>
                </a:extLst>
              </p:cNvPr>
              <p:cNvSpPr txBox="1">
                <a:spLocks noRot="1" noChangeAspect="1" noMove="1" noResize="1" noEditPoints="1" noAdjustHandles="1" noChangeArrowheads="1" noChangeShapeType="1" noTextEdit="1"/>
              </p:cNvSpPr>
              <p:nvPr/>
            </p:nvSpPr>
            <p:spPr>
              <a:xfrm>
                <a:off x="4631344" y="1042450"/>
                <a:ext cx="425116" cy="461665"/>
              </a:xfrm>
              <a:prstGeom prst="rect">
                <a:avLst/>
              </a:prstGeom>
              <a:blipFill>
                <a:blip r:embed="rId36"/>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038BC5C-18EE-9285-AF7E-0E0089DDE7FE}"/>
                  </a:ext>
                </a:extLst>
              </p:cNvPr>
              <p:cNvSpPr txBox="1"/>
              <p:nvPr/>
            </p:nvSpPr>
            <p:spPr>
              <a:xfrm>
                <a:off x="5273968" y="104245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8" name="TextBox 57">
                <a:extLst>
                  <a:ext uri="{FF2B5EF4-FFF2-40B4-BE49-F238E27FC236}">
                    <a16:creationId xmlns:a16="http://schemas.microsoft.com/office/drawing/2014/main" id="{8038BC5C-18EE-9285-AF7E-0E0089DDE7FE}"/>
                  </a:ext>
                </a:extLst>
              </p:cNvPr>
              <p:cNvSpPr txBox="1">
                <a:spLocks noRot="1" noChangeAspect="1" noMove="1" noResize="1" noEditPoints="1" noAdjustHandles="1" noChangeArrowheads="1" noChangeShapeType="1" noTextEdit="1"/>
              </p:cNvSpPr>
              <p:nvPr/>
            </p:nvSpPr>
            <p:spPr>
              <a:xfrm>
                <a:off x="5273968" y="1042450"/>
                <a:ext cx="425116" cy="461665"/>
              </a:xfrm>
              <a:prstGeom prst="rect">
                <a:avLst/>
              </a:prstGeom>
              <a:blipFill>
                <a:blip r:embed="rId37"/>
                <a:stretch>
                  <a:fillRect l="-2857"/>
                </a:stretch>
              </a:blipFill>
            </p:spPr>
            <p:txBody>
              <a:bodyPr/>
              <a:lstStyle/>
              <a:p>
                <a:r>
                  <a:rPr lang="en-IN">
                    <a:noFill/>
                  </a:rPr>
                  <a:t> </a:t>
                </a:r>
              </a:p>
            </p:txBody>
          </p:sp>
        </mc:Fallback>
      </mc:AlternateContent>
      <p:cxnSp>
        <p:nvCxnSpPr>
          <p:cNvPr id="59" name="Straight Connector 58">
            <a:extLst>
              <a:ext uri="{FF2B5EF4-FFF2-40B4-BE49-F238E27FC236}">
                <a16:creationId xmlns:a16="http://schemas.microsoft.com/office/drawing/2014/main" id="{C258D719-9A69-0CDA-5F8C-9ABA75BD1D68}"/>
              </a:ext>
            </a:extLst>
          </p:cNvPr>
          <p:cNvCxnSpPr>
            <a:cxnSpLocks/>
          </p:cNvCxnSpPr>
          <p:nvPr/>
        </p:nvCxnSpPr>
        <p:spPr>
          <a:xfrm>
            <a:off x="161604" y="3728540"/>
            <a:ext cx="640080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EDE8BF1-0375-1125-B3B3-7467E6E4362B}"/>
                  </a:ext>
                </a:extLst>
              </p:cNvPr>
              <p:cNvSpPr txBox="1"/>
              <p:nvPr/>
            </p:nvSpPr>
            <p:spPr>
              <a:xfrm>
                <a:off x="842970" y="3819128"/>
                <a:ext cx="550087"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𝒁</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60" name="TextBox 59">
                <a:extLst>
                  <a:ext uri="{FF2B5EF4-FFF2-40B4-BE49-F238E27FC236}">
                    <a16:creationId xmlns:a16="http://schemas.microsoft.com/office/drawing/2014/main" id="{7EDE8BF1-0375-1125-B3B3-7467E6E4362B}"/>
                  </a:ext>
                </a:extLst>
              </p:cNvPr>
              <p:cNvSpPr txBox="1">
                <a:spLocks noRot="1" noChangeAspect="1" noMove="1" noResize="1" noEditPoints="1" noAdjustHandles="1" noChangeArrowheads="1" noChangeShapeType="1" noTextEdit="1"/>
              </p:cNvSpPr>
              <p:nvPr/>
            </p:nvSpPr>
            <p:spPr>
              <a:xfrm>
                <a:off x="842970" y="3819128"/>
                <a:ext cx="550087" cy="496674"/>
              </a:xfrm>
              <a:prstGeom prst="rect">
                <a:avLst/>
              </a:prstGeom>
              <a:blipFill>
                <a:blip r:embed="rId38"/>
                <a:stretch>
                  <a:fillRect l="-2198"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2201F70-E0EC-DED8-7476-43D4EE8EDECB}"/>
                  </a:ext>
                </a:extLst>
              </p:cNvPr>
              <p:cNvSpPr txBox="1"/>
              <p:nvPr/>
            </p:nvSpPr>
            <p:spPr>
              <a:xfrm>
                <a:off x="1700396" y="383663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61" name="TextBox 60">
                <a:extLst>
                  <a:ext uri="{FF2B5EF4-FFF2-40B4-BE49-F238E27FC236}">
                    <a16:creationId xmlns:a16="http://schemas.microsoft.com/office/drawing/2014/main" id="{22201F70-E0EC-DED8-7476-43D4EE8EDECB}"/>
                  </a:ext>
                </a:extLst>
              </p:cNvPr>
              <p:cNvSpPr txBox="1">
                <a:spLocks noRot="1" noChangeAspect="1" noMove="1" noResize="1" noEditPoints="1" noAdjustHandles="1" noChangeArrowheads="1" noChangeShapeType="1" noTextEdit="1"/>
              </p:cNvSpPr>
              <p:nvPr/>
            </p:nvSpPr>
            <p:spPr>
              <a:xfrm>
                <a:off x="1700396" y="3836633"/>
                <a:ext cx="425116" cy="461665"/>
              </a:xfrm>
              <a:prstGeom prst="rect">
                <a:avLst/>
              </a:prstGeom>
              <a:blipFill>
                <a:blip r:embed="rId3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86EC170-5AC3-C8AB-BC2B-C35A64087253}"/>
                  </a:ext>
                </a:extLst>
              </p:cNvPr>
              <p:cNvSpPr txBox="1"/>
              <p:nvPr/>
            </p:nvSpPr>
            <p:spPr>
              <a:xfrm>
                <a:off x="2193969" y="3836633"/>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−3</m:t>
                      </m:r>
                    </m:oMath>
                  </m:oMathPara>
                </a14:m>
                <a:endParaRPr lang="en-IN" sz="2400" dirty="0"/>
              </a:p>
            </p:txBody>
          </p:sp>
        </mc:Choice>
        <mc:Fallback xmlns="">
          <p:sp>
            <p:nvSpPr>
              <p:cNvPr id="62" name="TextBox 61">
                <a:extLst>
                  <a:ext uri="{FF2B5EF4-FFF2-40B4-BE49-F238E27FC236}">
                    <a16:creationId xmlns:a16="http://schemas.microsoft.com/office/drawing/2014/main" id="{D86EC170-5AC3-C8AB-BC2B-C35A64087253}"/>
                  </a:ext>
                </a:extLst>
              </p:cNvPr>
              <p:cNvSpPr txBox="1">
                <a:spLocks noRot="1" noChangeAspect="1" noMove="1" noResize="1" noEditPoints="1" noAdjustHandles="1" noChangeArrowheads="1" noChangeShapeType="1" noTextEdit="1"/>
              </p:cNvSpPr>
              <p:nvPr/>
            </p:nvSpPr>
            <p:spPr>
              <a:xfrm>
                <a:off x="2193969" y="3836633"/>
                <a:ext cx="654345" cy="461665"/>
              </a:xfrm>
              <a:prstGeom prst="rect">
                <a:avLst/>
              </a:prstGeom>
              <a:blipFill>
                <a:blip r:embed="rId4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B4B67C1E-4F8A-94D0-33E3-5F555A5FE2E0}"/>
                  </a:ext>
                </a:extLst>
              </p:cNvPr>
              <p:cNvSpPr txBox="1"/>
              <p:nvPr/>
            </p:nvSpPr>
            <p:spPr>
              <a:xfrm>
                <a:off x="3740797" y="3836633"/>
                <a:ext cx="97494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−9/5</m:t>
                      </m:r>
                    </m:oMath>
                  </m:oMathPara>
                </a14:m>
                <a:endParaRPr lang="en-IN" sz="2400" dirty="0"/>
              </a:p>
            </p:txBody>
          </p:sp>
        </mc:Choice>
        <mc:Fallback xmlns="">
          <p:sp>
            <p:nvSpPr>
              <p:cNvPr id="63" name="TextBox 62">
                <a:extLst>
                  <a:ext uri="{FF2B5EF4-FFF2-40B4-BE49-F238E27FC236}">
                    <a16:creationId xmlns:a16="http://schemas.microsoft.com/office/drawing/2014/main" id="{B4B67C1E-4F8A-94D0-33E3-5F555A5FE2E0}"/>
                  </a:ext>
                </a:extLst>
              </p:cNvPr>
              <p:cNvSpPr txBox="1">
                <a:spLocks noRot="1" noChangeAspect="1" noMove="1" noResize="1" noEditPoints="1" noAdjustHandles="1" noChangeArrowheads="1" noChangeShapeType="1" noTextEdit="1"/>
              </p:cNvSpPr>
              <p:nvPr/>
            </p:nvSpPr>
            <p:spPr>
              <a:xfrm>
                <a:off x="3740797" y="3836633"/>
                <a:ext cx="974947" cy="461665"/>
              </a:xfrm>
              <a:prstGeom prst="rect">
                <a:avLst/>
              </a:prstGeom>
              <a:blipFill>
                <a:blip r:embed="rId41"/>
                <a:stretch>
                  <a:fillRect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318B23A-FA69-0659-60BE-37143EDF75CD}"/>
                  </a:ext>
                </a:extLst>
              </p:cNvPr>
              <p:cNvSpPr txBox="1"/>
              <p:nvPr/>
            </p:nvSpPr>
            <p:spPr>
              <a:xfrm>
                <a:off x="4631344" y="383663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64" name="TextBox 63">
                <a:extLst>
                  <a:ext uri="{FF2B5EF4-FFF2-40B4-BE49-F238E27FC236}">
                    <a16:creationId xmlns:a16="http://schemas.microsoft.com/office/drawing/2014/main" id="{7318B23A-FA69-0659-60BE-37143EDF75CD}"/>
                  </a:ext>
                </a:extLst>
              </p:cNvPr>
              <p:cNvSpPr txBox="1">
                <a:spLocks noRot="1" noChangeAspect="1" noMove="1" noResize="1" noEditPoints="1" noAdjustHandles="1" noChangeArrowheads="1" noChangeShapeType="1" noTextEdit="1"/>
              </p:cNvSpPr>
              <p:nvPr/>
            </p:nvSpPr>
            <p:spPr>
              <a:xfrm>
                <a:off x="4631344" y="3836633"/>
                <a:ext cx="425116" cy="461665"/>
              </a:xfrm>
              <a:prstGeom prst="rect">
                <a:avLst/>
              </a:prstGeom>
              <a:blipFill>
                <a:blip r:embed="rId42"/>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E910112-31B1-556D-0818-46BCC31D9F5B}"/>
                  </a:ext>
                </a:extLst>
              </p:cNvPr>
              <p:cNvSpPr txBox="1"/>
              <p:nvPr/>
            </p:nvSpPr>
            <p:spPr>
              <a:xfrm>
                <a:off x="5763873" y="3836633"/>
                <a:ext cx="1176924" cy="40011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000" b="1" i="1" smtClean="0">
                          <a:solidFill>
                            <a:srgbClr val="C00000"/>
                          </a:solidFill>
                          <a:effectLst/>
                          <a:latin typeface="Cambria Math" panose="02040503050406030204" pitchFamily="18" charset="0"/>
                        </a:rPr>
                        <m:t>−</m:t>
                      </m:r>
                      <m:r>
                        <a:rPr lang="en-US" sz="2000" b="1" i="1" smtClean="0">
                          <a:solidFill>
                            <a:srgbClr val="C00000"/>
                          </a:solidFill>
                          <a:effectLst/>
                          <a:latin typeface="Cambria Math" panose="02040503050406030204" pitchFamily="18" charset="0"/>
                        </a:rPr>
                        <m:t>𝟏</m:t>
                      </m:r>
                      <m:r>
                        <a:rPr lang="en-US" sz="2000" b="1" i="0" smtClean="0">
                          <a:solidFill>
                            <a:srgbClr val="C00000"/>
                          </a:solidFill>
                          <a:effectLst/>
                          <a:latin typeface="Cambria Math" panose="02040503050406030204" pitchFamily="18" charset="0"/>
                        </a:rPr>
                        <m:t>𝟒𝟑</m:t>
                      </m:r>
                      <m:r>
                        <a:rPr lang="en-US" sz="2000" b="1" i="0" smtClean="0">
                          <a:solidFill>
                            <a:srgbClr val="C00000"/>
                          </a:solidFill>
                          <a:effectLst/>
                          <a:latin typeface="Cambria Math" panose="02040503050406030204" pitchFamily="18" charset="0"/>
                        </a:rPr>
                        <m:t>/</m:t>
                      </m:r>
                      <m:r>
                        <a:rPr lang="en-US" sz="2000" b="1" i="0" smtClean="0">
                          <a:solidFill>
                            <a:srgbClr val="C00000"/>
                          </a:solidFill>
                          <a:effectLst/>
                          <a:latin typeface="Cambria Math" panose="02040503050406030204" pitchFamily="18" charset="0"/>
                        </a:rPr>
                        <m:t>𝟓</m:t>
                      </m:r>
                    </m:oMath>
                  </m:oMathPara>
                </a14:m>
                <a:endParaRPr lang="en-IN" sz="2000" b="1" dirty="0">
                  <a:solidFill>
                    <a:srgbClr val="C00000"/>
                  </a:solidFill>
                  <a:effectLst/>
                </a:endParaRPr>
              </a:p>
            </p:txBody>
          </p:sp>
        </mc:Choice>
        <mc:Fallback xmlns="">
          <p:sp>
            <p:nvSpPr>
              <p:cNvPr id="65" name="TextBox 64">
                <a:extLst>
                  <a:ext uri="{FF2B5EF4-FFF2-40B4-BE49-F238E27FC236}">
                    <a16:creationId xmlns:a16="http://schemas.microsoft.com/office/drawing/2014/main" id="{7E910112-31B1-556D-0818-46BCC31D9F5B}"/>
                  </a:ext>
                </a:extLst>
              </p:cNvPr>
              <p:cNvSpPr txBox="1">
                <a:spLocks noRot="1" noChangeAspect="1" noMove="1" noResize="1" noEditPoints="1" noAdjustHandles="1" noChangeArrowheads="1" noChangeShapeType="1" noTextEdit="1"/>
              </p:cNvSpPr>
              <p:nvPr/>
            </p:nvSpPr>
            <p:spPr>
              <a:xfrm>
                <a:off x="5763873" y="3836633"/>
                <a:ext cx="1176924" cy="400110"/>
              </a:xfrm>
              <a:prstGeom prst="rect">
                <a:avLst/>
              </a:prstGeom>
              <a:blipFill>
                <a:blip r:embed="rId43"/>
                <a:stretch>
                  <a:fillRect b="-1515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4C42198-FD2E-3D45-0E95-CE6BE6982261}"/>
                  </a:ext>
                </a:extLst>
              </p:cNvPr>
              <p:cNvSpPr txBox="1"/>
              <p:nvPr/>
            </p:nvSpPr>
            <p:spPr>
              <a:xfrm>
                <a:off x="4999053" y="3836633"/>
                <a:ext cx="97494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−8/5</m:t>
                      </m:r>
                    </m:oMath>
                  </m:oMathPara>
                </a14:m>
                <a:endParaRPr lang="en-IN" sz="2400" dirty="0"/>
              </a:p>
            </p:txBody>
          </p:sp>
        </mc:Choice>
        <mc:Fallback xmlns="">
          <p:sp>
            <p:nvSpPr>
              <p:cNvPr id="66" name="TextBox 65">
                <a:extLst>
                  <a:ext uri="{FF2B5EF4-FFF2-40B4-BE49-F238E27FC236}">
                    <a16:creationId xmlns:a16="http://schemas.microsoft.com/office/drawing/2014/main" id="{64C42198-FD2E-3D45-0E95-CE6BE6982261}"/>
                  </a:ext>
                </a:extLst>
              </p:cNvPr>
              <p:cNvSpPr txBox="1">
                <a:spLocks noRot="1" noChangeAspect="1" noMove="1" noResize="1" noEditPoints="1" noAdjustHandles="1" noChangeArrowheads="1" noChangeShapeType="1" noTextEdit="1"/>
              </p:cNvSpPr>
              <p:nvPr/>
            </p:nvSpPr>
            <p:spPr>
              <a:xfrm>
                <a:off x="4999053" y="3836633"/>
                <a:ext cx="974947" cy="461665"/>
              </a:xfrm>
              <a:prstGeom prst="rect">
                <a:avLst/>
              </a:prstGeom>
              <a:blipFill>
                <a:blip r:embed="rId44"/>
                <a:stretch>
                  <a:fillRect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FFA7458-F0AF-B55F-F3A8-E4376322456E}"/>
                  </a:ext>
                </a:extLst>
              </p:cNvPr>
              <p:cNvSpPr txBox="1"/>
              <p:nvPr/>
            </p:nvSpPr>
            <p:spPr>
              <a:xfrm>
                <a:off x="433216" y="4352371"/>
                <a:ext cx="1209434"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solidFill>
                                <a:srgbClr val="0070C0"/>
                              </a:solidFill>
                              <a:latin typeface="Cambria Math" panose="02040503050406030204" pitchFamily="18" charset="0"/>
                            </a:rPr>
                          </m:ctrlPr>
                        </m:sSubPr>
                        <m:e>
                          <m:sSub>
                            <m:sSubPr>
                              <m:ctrlPr>
                                <a:rPr lang="en-US" sz="2400" b="1" i="1" dirty="0" smtClean="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𝑪</m:t>
                              </m:r>
                            </m:e>
                            <m:sub>
                              <m:r>
                                <a:rPr lang="en-US" sz="2400" b="1" i="1" dirty="0" smtClean="0">
                                  <a:solidFill>
                                    <a:srgbClr val="0070C0"/>
                                  </a:solidFill>
                                  <a:latin typeface="Cambria Math" panose="02040503050406030204" pitchFamily="18" charset="0"/>
                                </a:rPr>
                                <m:t>𝒋</m:t>
                              </m:r>
                            </m:sub>
                          </m:sSub>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𝒋</m:t>
                          </m:r>
                        </m:sub>
                      </m:sSub>
                    </m:oMath>
                  </m:oMathPara>
                </a14:m>
                <a:endParaRPr lang="en-US" b="1" dirty="0"/>
              </a:p>
            </p:txBody>
          </p:sp>
        </mc:Choice>
        <mc:Fallback xmlns="">
          <p:sp>
            <p:nvSpPr>
              <p:cNvPr id="67" name="TextBox 66">
                <a:extLst>
                  <a:ext uri="{FF2B5EF4-FFF2-40B4-BE49-F238E27FC236}">
                    <a16:creationId xmlns:a16="http://schemas.microsoft.com/office/drawing/2014/main" id="{CFFA7458-F0AF-B55F-F3A8-E4376322456E}"/>
                  </a:ext>
                </a:extLst>
              </p:cNvPr>
              <p:cNvSpPr txBox="1">
                <a:spLocks noRot="1" noChangeAspect="1" noMove="1" noResize="1" noEditPoints="1" noAdjustHandles="1" noChangeArrowheads="1" noChangeShapeType="1" noTextEdit="1"/>
              </p:cNvSpPr>
              <p:nvPr/>
            </p:nvSpPr>
            <p:spPr>
              <a:xfrm>
                <a:off x="433216" y="4352371"/>
                <a:ext cx="1209434" cy="496674"/>
              </a:xfrm>
              <a:prstGeom prst="rect">
                <a:avLst/>
              </a:prstGeom>
              <a:blipFill>
                <a:blip r:embed="rId45"/>
                <a:stretch>
                  <a:fillRect l="-505"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E04EAFA-AC11-3C6C-905A-725F6C9AC156}"/>
                  </a:ext>
                </a:extLst>
              </p:cNvPr>
              <p:cNvSpPr txBox="1"/>
              <p:nvPr/>
            </p:nvSpPr>
            <p:spPr>
              <a:xfrm>
                <a:off x="1700396" y="436987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2" name="TextBox 71">
                <a:extLst>
                  <a:ext uri="{FF2B5EF4-FFF2-40B4-BE49-F238E27FC236}">
                    <a16:creationId xmlns:a16="http://schemas.microsoft.com/office/drawing/2014/main" id="{7E04EAFA-AC11-3C6C-905A-725F6C9AC156}"/>
                  </a:ext>
                </a:extLst>
              </p:cNvPr>
              <p:cNvSpPr txBox="1">
                <a:spLocks noRot="1" noChangeAspect="1" noMove="1" noResize="1" noEditPoints="1" noAdjustHandles="1" noChangeArrowheads="1" noChangeShapeType="1" noTextEdit="1"/>
              </p:cNvSpPr>
              <p:nvPr/>
            </p:nvSpPr>
            <p:spPr>
              <a:xfrm>
                <a:off x="1700396" y="4369876"/>
                <a:ext cx="425116" cy="461665"/>
              </a:xfrm>
              <a:prstGeom prst="rect">
                <a:avLst/>
              </a:prstGeom>
              <a:blipFill>
                <a:blip r:embed="rId4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DC04E10-DE90-CD91-1541-5E650BE4F614}"/>
                  </a:ext>
                </a:extLst>
              </p:cNvPr>
              <p:cNvSpPr txBox="1"/>
              <p:nvPr/>
            </p:nvSpPr>
            <p:spPr>
              <a:xfrm>
                <a:off x="2308583" y="436987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3" name="TextBox 72">
                <a:extLst>
                  <a:ext uri="{FF2B5EF4-FFF2-40B4-BE49-F238E27FC236}">
                    <a16:creationId xmlns:a16="http://schemas.microsoft.com/office/drawing/2014/main" id="{8DC04E10-DE90-CD91-1541-5E650BE4F614}"/>
                  </a:ext>
                </a:extLst>
              </p:cNvPr>
              <p:cNvSpPr txBox="1">
                <a:spLocks noRot="1" noChangeAspect="1" noMove="1" noResize="1" noEditPoints="1" noAdjustHandles="1" noChangeArrowheads="1" noChangeShapeType="1" noTextEdit="1"/>
              </p:cNvSpPr>
              <p:nvPr/>
            </p:nvSpPr>
            <p:spPr>
              <a:xfrm>
                <a:off x="2308583" y="4369876"/>
                <a:ext cx="425116" cy="461665"/>
              </a:xfrm>
              <a:prstGeom prst="rect">
                <a:avLst/>
              </a:prstGeom>
              <a:blipFill>
                <a:blip r:embed="rId47"/>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70B82DD5-624F-5CB4-4771-DF86DE532428}"/>
                  </a:ext>
                </a:extLst>
              </p:cNvPr>
              <p:cNvSpPr txBox="1"/>
              <p:nvPr/>
            </p:nvSpPr>
            <p:spPr>
              <a:xfrm>
                <a:off x="3855412" y="4369876"/>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9/5</m:t>
                      </m:r>
                    </m:oMath>
                  </m:oMathPara>
                </a14:m>
                <a:endParaRPr lang="en-IN" sz="2400" dirty="0">
                  <a:solidFill>
                    <a:srgbClr val="0070C0"/>
                  </a:solidFill>
                </a:endParaRPr>
              </a:p>
            </p:txBody>
          </p:sp>
        </mc:Choice>
        <mc:Fallback xmlns="">
          <p:sp>
            <p:nvSpPr>
              <p:cNvPr id="74" name="TextBox 73">
                <a:extLst>
                  <a:ext uri="{FF2B5EF4-FFF2-40B4-BE49-F238E27FC236}">
                    <a16:creationId xmlns:a16="http://schemas.microsoft.com/office/drawing/2014/main" id="{70B82DD5-624F-5CB4-4771-DF86DE532428}"/>
                  </a:ext>
                </a:extLst>
              </p:cNvPr>
              <p:cNvSpPr txBox="1">
                <a:spLocks noRot="1" noChangeAspect="1" noMove="1" noResize="1" noEditPoints="1" noAdjustHandles="1" noChangeArrowheads="1" noChangeShapeType="1" noTextEdit="1"/>
              </p:cNvSpPr>
              <p:nvPr/>
            </p:nvSpPr>
            <p:spPr>
              <a:xfrm>
                <a:off x="3855412" y="4369876"/>
                <a:ext cx="745717" cy="461665"/>
              </a:xfrm>
              <a:prstGeom prst="rect">
                <a:avLst/>
              </a:prstGeom>
              <a:blipFill>
                <a:blip r:embed="rId48"/>
                <a:stretch>
                  <a:fillRect l="-1626"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21D4B33-853D-9F2C-AB90-75167D847E99}"/>
                  </a:ext>
                </a:extLst>
              </p:cNvPr>
              <p:cNvSpPr txBox="1"/>
              <p:nvPr/>
            </p:nvSpPr>
            <p:spPr>
              <a:xfrm>
                <a:off x="4631344" y="436987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5" name="TextBox 74">
                <a:extLst>
                  <a:ext uri="{FF2B5EF4-FFF2-40B4-BE49-F238E27FC236}">
                    <a16:creationId xmlns:a16="http://schemas.microsoft.com/office/drawing/2014/main" id="{D21D4B33-853D-9F2C-AB90-75167D847E99}"/>
                  </a:ext>
                </a:extLst>
              </p:cNvPr>
              <p:cNvSpPr txBox="1">
                <a:spLocks noRot="1" noChangeAspect="1" noMove="1" noResize="1" noEditPoints="1" noAdjustHandles="1" noChangeArrowheads="1" noChangeShapeType="1" noTextEdit="1"/>
              </p:cNvSpPr>
              <p:nvPr/>
            </p:nvSpPr>
            <p:spPr>
              <a:xfrm>
                <a:off x="4631344" y="4369876"/>
                <a:ext cx="425116" cy="461665"/>
              </a:xfrm>
              <a:prstGeom prst="rect">
                <a:avLst/>
              </a:prstGeom>
              <a:blipFill>
                <a:blip r:embed="rId49"/>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DE0DE27-62F3-B7E8-4465-772594366A13}"/>
                  </a:ext>
                </a:extLst>
              </p:cNvPr>
              <p:cNvSpPr txBox="1"/>
              <p:nvPr/>
            </p:nvSpPr>
            <p:spPr>
              <a:xfrm>
                <a:off x="5113668" y="4369876"/>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8/5</m:t>
                      </m:r>
                    </m:oMath>
                  </m:oMathPara>
                </a14:m>
                <a:endParaRPr lang="en-IN" sz="2400" dirty="0">
                  <a:solidFill>
                    <a:srgbClr val="0070C0"/>
                  </a:solidFill>
                </a:endParaRPr>
              </a:p>
            </p:txBody>
          </p:sp>
        </mc:Choice>
        <mc:Fallback xmlns="">
          <p:sp>
            <p:nvSpPr>
              <p:cNvPr id="76" name="TextBox 75">
                <a:extLst>
                  <a:ext uri="{FF2B5EF4-FFF2-40B4-BE49-F238E27FC236}">
                    <a16:creationId xmlns:a16="http://schemas.microsoft.com/office/drawing/2014/main" id="{8DE0DE27-62F3-B7E8-4465-772594366A13}"/>
                  </a:ext>
                </a:extLst>
              </p:cNvPr>
              <p:cNvSpPr txBox="1">
                <a:spLocks noRot="1" noChangeAspect="1" noMove="1" noResize="1" noEditPoints="1" noAdjustHandles="1" noChangeArrowheads="1" noChangeShapeType="1" noTextEdit="1"/>
              </p:cNvSpPr>
              <p:nvPr/>
            </p:nvSpPr>
            <p:spPr>
              <a:xfrm>
                <a:off x="5113668" y="4369876"/>
                <a:ext cx="745717" cy="461665"/>
              </a:xfrm>
              <a:prstGeom prst="rect">
                <a:avLst/>
              </a:prstGeom>
              <a:blipFill>
                <a:blip r:embed="rId50"/>
                <a:stretch>
                  <a:fillRect l="-163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7008715-7E5E-95CD-DBC8-9DDC55E417C7}"/>
                  </a:ext>
                </a:extLst>
              </p:cNvPr>
              <p:cNvSpPr txBox="1"/>
              <p:nvPr/>
            </p:nvSpPr>
            <p:spPr>
              <a:xfrm>
                <a:off x="3051522" y="1559491"/>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oMath>
                  </m:oMathPara>
                </a14:m>
                <a:endParaRPr lang="en-IN" sz="2400" dirty="0"/>
              </a:p>
            </p:txBody>
          </p:sp>
        </mc:Choice>
        <mc:Fallback xmlns="">
          <p:sp>
            <p:nvSpPr>
              <p:cNvPr id="42" name="TextBox 41">
                <a:extLst>
                  <a:ext uri="{FF2B5EF4-FFF2-40B4-BE49-F238E27FC236}">
                    <a16:creationId xmlns:a16="http://schemas.microsoft.com/office/drawing/2014/main" id="{A7008715-7E5E-95CD-DBC8-9DDC55E417C7}"/>
                  </a:ext>
                </a:extLst>
              </p:cNvPr>
              <p:cNvSpPr txBox="1">
                <a:spLocks noRot="1" noChangeAspect="1" noMove="1" noResize="1" noEditPoints="1" noAdjustHandles="1" noChangeArrowheads="1" noChangeShapeType="1" noTextEdit="1"/>
              </p:cNvSpPr>
              <p:nvPr/>
            </p:nvSpPr>
            <p:spPr>
              <a:xfrm>
                <a:off x="3051522" y="1559491"/>
                <a:ext cx="558293" cy="461665"/>
              </a:xfrm>
              <a:prstGeom prst="rect">
                <a:avLst/>
              </a:prstGeom>
              <a:blipFill>
                <a:blip r:embed="rId51"/>
                <a:stretch>
                  <a:fillRect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8645A96-3E19-4208-19AD-D4D09584D520}"/>
                  </a:ext>
                </a:extLst>
              </p:cNvPr>
              <p:cNvSpPr txBox="1"/>
              <p:nvPr/>
            </p:nvSpPr>
            <p:spPr>
              <a:xfrm>
                <a:off x="2872851" y="2190649"/>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14/5</m:t>
                      </m:r>
                    </m:oMath>
                  </m:oMathPara>
                </a14:m>
                <a:endParaRPr lang="en-IN" sz="2400" dirty="0"/>
              </a:p>
            </p:txBody>
          </p:sp>
        </mc:Choice>
        <mc:Fallback xmlns="">
          <p:sp>
            <p:nvSpPr>
              <p:cNvPr id="51" name="TextBox 50">
                <a:extLst>
                  <a:ext uri="{FF2B5EF4-FFF2-40B4-BE49-F238E27FC236}">
                    <a16:creationId xmlns:a16="http://schemas.microsoft.com/office/drawing/2014/main" id="{C8645A96-3E19-4208-19AD-D4D09584D520}"/>
                  </a:ext>
                </a:extLst>
              </p:cNvPr>
              <p:cNvSpPr txBox="1">
                <a:spLocks noRot="1" noChangeAspect="1" noMove="1" noResize="1" noEditPoints="1" noAdjustHandles="1" noChangeArrowheads="1" noChangeShapeType="1" noTextEdit="1"/>
              </p:cNvSpPr>
              <p:nvPr/>
            </p:nvSpPr>
            <p:spPr>
              <a:xfrm>
                <a:off x="2872851" y="2190649"/>
                <a:ext cx="915635" cy="461665"/>
              </a:xfrm>
              <a:prstGeom prst="rect">
                <a:avLst/>
              </a:prstGeom>
              <a:blipFill>
                <a:blip r:embed="rId52"/>
                <a:stretch>
                  <a:fillRect l="-1333"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D42B80F-F349-DCD7-AFEE-A305545B72B5}"/>
                  </a:ext>
                </a:extLst>
              </p:cNvPr>
              <p:cNvSpPr txBox="1"/>
              <p:nvPr/>
            </p:nvSpPr>
            <p:spPr>
              <a:xfrm>
                <a:off x="2741236" y="2708789"/>
                <a:ext cx="1085554"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smtClean="0">
                          <a:latin typeface="Cambria Math" panose="02040503050406030204" pitchFamily="18" charset="0"/>
                        </a:rPr>
                        <m:t>1</m:t>
                      </m:r>
                      <m:r>
                        <a:rPr lang="en-US" sz="2400" b="0" i="1" smtClean="0">
                          <a:latin typeface="Cambria Math" panose="02040503050406030204" pitchFamily="18" charset="0"/>
                        </a:rPr>
                        <m:t>56/5</m:t>
                      </m:r>
                    </m:oMath>
                  </m:oMathPara>
                </a14:m>
                <a:endParaRPr lang="en-IN" sz="2400" dirty="0"/>
              </a:p>
            </p:txBody>
          </p:sp>
        </mc:Choice>
        <mc:Fallback xmlns="">
          <p:sp>
            <p:nvSpPr>
              <p:cNvPr id="52" name="TextBox 51">
                <a:extLst>
                  <a:ext uri="{FF2B5EF4-FFF2-40B4-BE49-F238E27FC236}">
                    <a16:creationId xmlns:a16="http://schemas.microsoft.com/office/drawing/2014/main" id="{ED42B80F-F349-DCD7-AFEE-A305545B72B5}"/>
                  </a:ext>
                </a:extLst>
              </p:cNvPr>
              <p:cNvSpPr txBox="1">
                <a:spLocks noRot="1" noChangeAspect="1" noMove="1" noResize="1" noEditPoints="1" noAdjustHandles="1" noChangeArrowheads="1" noChangeShapeType="1" noTextEdit="1"/>
              </p:cNvSpPr>
              <p:nvPr/>
            </p:nvSpPr>
            <p:spPr>
              <a:xfrm>
                <a:off x="2741236" y="2708789"/>
                <a:ext cx="1085554" cy="461665"/>
              </a:xfrm>
              <a:prstGeom prst="rect">
                <a:avLst/>
              </a:prstGeom>
              <a:blipFill>
                <a:blip r:embed="rId53"/>
                <a:stretch>
                  <a:fillRect l="-562"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F4E444D-0930-3558-254F-404163B998C0}"/>
                  </a:ext>
                </a:extLst>
              </p:cNvPr>
              <p:cNvSpPr txBox="1"/>
              <p:nvPr/>
            </p:nvSpPr>
            <p:spPr>
              <a:xfrm>
                <a:off x="2872851" y="3198903"/>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32/5</m:t>
                      </m:r>
                    </m:oMath>
                  </m:oMathPara>
                </a14:m>
                <a:endParaRPr lang="en-IN" sz="2400" dirty="0"/>
              </a:p>
            </p:txBody>
          </p:sp>
        </mc:Choice>
        <mc:Fallback xmlns="">
          <p:sp>
            <p:nvSpPr>
              <p:cNvPr id="57" name="TextBox 56">
                <a:extLst>
                  <a:ext uri="{FF2B5EF4-FFF2-40B4-BE49-F238E27FC236}">
                    <a16:creationId xmlns:a16="http://schemas.microsoft.com/office/drawing/2014/main" id="{CF4E444D-0930-3558-254F-404163B998C0}"/>
                  </a:ext>
                </a:extLst>
              </p:cNvPr>
              <p:cNvSpPr txBox="1">
                <a:spLocks noRot="1" noChangeAspect="1" noMove="1" noResize="1" noEditPoints="1" noAdjustHandles="1" noChangeArrowheads="1" noChangeShapeType="1" noTextEdit="1"/>
              </p:cNvSpPr>
              <p:nvPr/>
            </p:nvSpPr>
            <p:spPr>
              <a:xfrm>
                <a:off x="2872851" y="3198903"/>
                <a:ext cx="915635" cy="461665"/>
              </a:xfrm>
              <a:prstGeom prst="rect">
                <a:avLst/>
              </a:prstGeom>
              <a:blipFill>
                <a:blip r:embed="rId54"/>
                <a:stretch>
                  <a:fillRect l="-1333"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E177171-27F2-D007-C726-862708E6165C}"/>
                  </a:ext>
                </a:extLst>
              </p:cNvPr>
              <p:cNvSpPr txBox="1"/>
              <p:nvPr/>
            </p:nvSpPr>
            <p:spPr>
              <a:xfrm>
                <a:off x="3108382" y="103920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oMath>
                  </m:oMathPara>
                </a14:m>
                <a:endParaRPr lang="en-IN" sz="2400" dirty="0"/>
              </a:p>
            </p:txBody>
          </p:sp>
        </mc:Choice>
        <mc:Fallback xmlns="">
          <p:sp>
            <p:nvSpPr>
              <p:cNvPr id="68" name="TextBox 67">
                <a:extLst>
                  <a:ext uri="{FF2B5EF4-FFF2-40B4-BE49-F238E27FC236}">
                    <a16:creationId xmlns:a16="http://schemas.microsoft.com/office/drawing/2014/main" id="{1E177171-27F2-D007-C726-862708E6165C}"/>
                  </a:ext>
                </a:extLst>
              </p:cNvPr>
              <p:cNvSpPr txBox="1">
                <a:spLocks noRot="1" noChangeAspect="1" noMove="1" noResize="1" noEditPoints="1" noAdjustHandles="1" noChangeArrowheads="1" noChangeShapeType="1" noTextEdit="1"/>
              </p:cNvSpPr>
              <p:nvPr/>
            </p:nvSpPr>
            <p:spPr>
              <a:xfrm>
                <a:off x="3108382" y="1039206"/>
                <a:ext cx="425116" cy="461665"/>
              </a:xfrm>
              <a:prstGeom prst="rect">
                <a:avLst/>
              </a:prstGeom>
              <a:blipFill>
                <a:blip r:embed="rId5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4D2087A-87BA-4F6D-7B8D-65E18ACBD4EB}"/>
                  </a:ext>
                </a:extLst>
              </p:cNvPr>
              <p:cNvSpPr txBox="1"/>
              <p:nvPr/>
            </p:nvSpPr>
            <p:spPr>
              <a:xfrm>
                <a:off x="2758236" y="3836633"/>
                <a:ext cx="114486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−82/5</m:t>
                      </m:r>
                    </m:oMath>
                  </m:oMathPara>
                </a14:m>
                <a:endParaRPr lang="en-IN" sz="2400" dirty="0"/>
              </a:p>
            </p:txBody>
          </p:sp>
        </mc:Choice>
        <mc:Fallback xmlns="">
          <p:sp>
            <p:nvSpPr>
              <p:cNvPr id="69" name="TextBox 68">
                <a:extLst>
                  <a:ext uri="{FF2B5EF4-FFF2-40B4-BE49-F238E27FC236}">
                    <a16:creationId xmlns:a16="http://schemas.microsoft.com/office/drawing/2014/main" id="{D4D2087A-87BA-4F6D-7B8D-65E18ACBD4EB}"/>
                  </a:ext>
                </a:extLst>
              </p:cNvPr>
              <p:cNvSpPr txBox="1">
                <a:spLocks noRot="1" noChangeAspect="1" noMove="1" noResize="1" noEditPoints="1" noAdjustHandles="1" noChangeArrowheads="1" noChangeShapeType="1" noTextEdit="1"/>
              </p:cNvSpPr>
              <p:nvPr/>
            </p:nvSpPr>
            <p:spPr>
              <a:xfrm>
                <a:off x="2758236" y="3836633"/>
                <a:ext cx="1144865" cy="461665"/>
              </a:xfrm>
              <a:prstGeom prst="rect">
                <a:avLst/>
              </a:prstGeom>
              <a:blipFill>
                <a:blip r:embed="rId56"/>
                <a:stretch>
                  <a:fillRect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A61CB33-AF7A-4E8E-399C-FD88F4D25E18}"/>
                  </a:ext>
                </a:extLst>
              </p:cNvPr>
              <p:cNvSpPr txBox="1"/>
              <p:nvPr/>
            </p:nvSpPr>
            <p:spPr>
              <a:xfrm>
                <a:off x="2872851" y="4369876"/>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97/5</m:t>
                      </m:r>
                    </m:oMath>
                  </m:oMathPara>
                </a14:m>
                <a:endParaRPr lang="en-IN" sz="2400" dirty="0">
                  <a:solidFill>
                    <a:srgbClr val="0070C0"/>
                  </a:solidFill>
                </a:endParaRPr>
              </a:p>
            </p:txBody>
          </p:sp>
        </mc:Choice>
        <mc:Fallback xmlns="">
          <p:sp>
            <p:nvSpPr>
              <p:cNvPr id="70" name="TextBox 69">
                <a:extLst>
                  <a:ext uri="{FF2B5EF4-FFF2-40B4-BE49-F238E27FC236}">
                    <a16:creationId xmlns:a16="http://schemas.microsoft.com/office/drawing/2014/main" id="{FA61CB33-AF7A-4E8E-399C-FD88F4D25E18}"/>
                  </a:ext>
                </a:extLst>
              </p:cNvPr>
              <p:cNvSpPr txBox="1">
                <a:spLocks noRot="1" noChangeAspect="1" noMove="1" noResize="1" noEditPoints="1" noAdjustHandles="1" noChangeArrowheads="1" noChangeShapeType="1" noTextEdit="1"/>
              </p:cNvSpPr>
              <p:nvPr/>
            </p:nvSpPr>
            <p:spPr>
              <a:xfrm>
                <a:off x="2872851" y="4369876"/>
                <a:ext cx="915635" cy="461665"/>
              </a:xfrm>
              <a:prstGeom prst="rect">
                <a:avLst/>
              </a:prstGeom>
              <a:blipFill>
                <a:blip r:embed="rId57"/>
                <a:stretch>
                  <a:fillRect l="-1333" b="-18421"/>
                </a:stretch>
              </a:blipFill>
            </p:spPr>
            <p:txBody>
              <a:bodyPr/>
              <a:lstStyle/>
              <a:p>
                <a:r>
                  <a:rPr lang="en-IN">
                    <a:noFill/>
                  </a:rPr>
                  <a:t> </a:t>
                </a:r>
              </a:p>
            </p:txBody>
          </p:sp>
        </mc:Fallback>
      </mc:AlternateContent>
      <p:sp>
        <p:nvSpPr>
          <p:cNvPr id="2" name="Title 1">
            <a:extLst>
              <a:ext uri="{FF2B5EF4-FFF2-40B4-BE49-F238E27FC236}">
                <a16:creationId xmlns:a16="http://schemas.microsoft.com/office/drawing/2014/main" id="{AED24FD8-80A0-0D5E-A36D-F0C10F81A9A6}"/>
              </a:ext>
            </a:extLst>
          </p:cNvPr>
          <p:cNvSpPr>
            <a:spLocks noGrp="1"/>
          </p:cNvSpPr>
          <p:nvPr>
            <p:ph type="title"/>
          </p:nvPr>
        </p:nvSpPr>
        <p:spPr/>
        <p:txBody>
          <a:bodyPr/>
          <a:lstStyle/>
          <a:p>
            <a:r>
              <a:rPr lang="en-US" dirty="0"/>
              <a:t>Problem – 7 </a:t>
            </a:r>
            <a:r>
              <a:rPr lang="en-US" dirty="0">
                <a:solidFill>
                  <a:schemeClr val="accent6"/>
                </a:solidFill>
              </a:rPr>
              <a:t>Simplex Method</a:t>
            </a:r>
            <a:endParaRPr lang="en-IN" dirty="0"/>
          </a:p>
        </p:txBody>
      </p:sp>
      <mc:AlternateContent xmlns:mc="http://schemas.openxmlformats.org/markup-compatibility/2006" xmlns:a14="http://schemas.microsoft.com/office/drawing/2010/main">
        <mc:Choice Requires="a14">
          <p:sp>
            <p:nvSpPr>
              <p:cNvPr id="32" name="Content Placeholder 2">
                <a:extLst>
                  <a:ext uri="{FF2B5EF4-FFF2-40B4-BE49-F238E27FC236}">
                    <a16:creationId xmlns:a16="http://schemas.microsoft.com/office/drawing/2014/main" id="{AE3D3BDB-7475-70D2-4D14-C57EABC91906}"/>
                  </a:ext>
                </a:extLst>
              </p:cNvPr>
              <p:cNvSpPr txBox="1">
                <a:spLocks/>
              </p:cNvSpPr>
              <p:nvPr/>
            </p:nvSpPr>
            <p:spPr>
              <a:xfrm>
                <a:off x="7074210" y="1039206"/>
                <a:ext cx="5082404" cy="5284217"/>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Hence, the </a:t>
                </a:r>
                <a:r>
                  <a:rPr lang="en-US" b="1" dirty="0"/>
                  <a:t>Optimal Solution </a:t>
                </a:r>
                <a:r>
                  <a:rPr lang="en-US" dirty="0"/>
                  <a:t>is: </a:t>
                </a: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=31/5</m:t>
                      </m:r>
                    </m:oMath>
                  </m:oMathPara>
                </a14:m>
                <a:endParaRPr lang="en-IN" dirty="0">
                  <a:solidFill>
                    <a:schemeClr val="tx1"/>
                  </a:solidFill>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=58/5</m:t>
                      </m:r>
                    </m:oMath>
                  </m:oMathPara>
                </a14:m>
                <a:endParaRPr lang="en-IN" dirty="0">
                  <a:solidFill>
                    <a:schemeClr val="tx1"/>
                  </a:solidFill>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3</m:t>
                          </m:r>
                        </m:sub>
                      </m:sSub>
                      <m:r>
                        <a:rPr lang="en-US" b="0" i="1" smtClean="0">
                          <a:solidFill>
                            <a:schemeClr val="tx1"/>
                          </a:solidFill>
                          <a:latin typeface="Cambria Math" panose="02040503050406030204" pitchFamily="18" charset="0"/>
                        </a:rPr>
                        <m:t>=0</m:t>
                      </m:r>
                    </m:oMath>
                  </m:oMathPara>
                </a14:m>
                <a:endParaRPr lang="en-IN" dirty="0">
                  <a:solidFill>
                    <a:schemeClr val="tx1"/>
                  </a:solidFill>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=0</m:t>
                      </m:r>
                    </m:oMath>
                  </m:oMathPara>
                </a14:m>
                <a:endParaRPr lang="en-US" dirty="0">
                  <a:solidFill>
                    <a:schemeClr val="tx1"/>
                  </a:solidFill>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=354/5</m:t>
                      </m:r>
                    </m:oMath>
                  </m:oMathPara>
                </a14:m>
                <a:endParaRPr lang="en-US" dirty="0">
                  <a:solidFill>
                    <a:schemeClr val="tx1"/>
                  </a:solidFill>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3</m:t>
                          </m:r>
                        </m:sub>
                      </m:sSub>
                      <m:r>
                        <a:rPr lang="en-US" b="0" i="1" smtClean="0">
                          <a:solidFill>
                            <a:schemeClr val="tx1"/>
                          </a:solidFill>
                          <a:latin typeface="Cambria Math" panose="02040503050406030204" pitchFamily="18" charset="0"/>
                        </a:rPr>
                        <m:t>=0</m:t>
                      </m:r>
                    </m:oMath>
                  </m:oMathPara>
                </a14:m>
                <a:endParaRPr lang="en-IN" dirty="0">
                  <a:solidFill>
                    <a:schemeClr val="tx1"/>
                  </a:solidFill>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𝑚𝑖𝑛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+3</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3</m:t>
                          </m:r>
                        </m:sub>
                      </m:sSub>
                    </m:oMath>
                  </m:oMathPara>
                </a14:m>
                <a:endParaRPr lang="en-IN" dirty="0"/>
              </a:p>
              <a:p>
                <a:pPr marL="0" indent="0">
                  <a:lnSpc>
                    <a:spcPct val="120000"/>
                  </a:lnSpc>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a:latin typeface="Cambria Math" panose="02040503050406030204" pitchFamily="18" charset="0"/>
                            </a:rPr>
                            <m:t>𝒎</m:t>
                          </m:r>
                          <m:r>
                            <a:rPr lang="en-US" b="1" i="1" smtClean="0">
                              <a:latin typeface="Cambria Math" panose="02040503050406030204" pitchFamily="18" charset="0"/>
                            </a:rPr>
                            <m:t>𝒊𝒏</m:t>
                          </m:r>
                        </m:sub>
                      </m:sSub>
                      <m:r>
                        <a:rPr lang="en-US" b="1" i="1">
                          <a:latin typeface="Cambria Math" panose="02040503050406030204" pitchFamily="18" charset="0"/>
                        </a:rPr>
                        <m:t>=</m:t>
                      </m:r>
                      <m:r>
                        <a:rPr lang="en-US" b="1" i="1" smtClean="0">
                          <a:latin typeface="Cambria Math" panose="02040503050406030204" pitchFamily="18" charset="0"/>
                        </a:rPr>
                        <m:t>−</m:t>
                      </m:r>
                      <m:r>
                        <a:rPr lang="en-US" b="1" i="1" smtClean="0">
                          <a:latin typeface="Cambria Math" panose="02040503050406030204" pitchFamily="18" charset="0"/>
                        </a:rPr>
                        <m:t>𝟏𝟒𝟑</m:t>
                      </m:r>
                      <m:r>
                        <a:rPr lang="en-US" b="1" i="1" smtClean="0">
                          <a:latin typeface="Cambria Math" panose="02040503050406030204" pitchFamily="18" charset="0"/>
                        </a:rPr>
                        <m:t>/</m:t>
                      </m:r>
                      <m:r>
                        <a:rPr lang="en-US" b="1" i="1" smtClean="0">
                          <a:latin typeface="Cambria Math" panose="02040503050406030204" pitchFamily="18" charset="0"/>
                        </a:rPr>
                        <m:t>𝟓</m:t>
                      </m:r>
                    </m:oMath>
                  </m:oMathPara>
                </a14:m>
                <a:endParaRPr lang="en-IN" b="1" dirty="0">
                  <a:solidFill>
                    <a:srgbClr val="0070C0"/>
                  </a:solidFill>
                </a:endParaRPr>
              </a:p>
            </p:txBody>
          </p:sp>
        </mc:Choice>
        <mc:Fallback xmlns="">
          <p:sp>
            <p:nvSpPr>
              <p:cNvPr id="32" name="Content Placeholder 2">
                <a:extLst>
                  <a:ext uri="{FF2B5EF4-FFF2-40B4-BE49-F238E27FC236}">
                    <a16:creationId xmlns:a16="http://schemas.microsoft.com/office/drawing/2014/main" id="{AE3D3BDB-7475-70D2-4D14-C57EABC91906}"/>
                  </a:ext>
                </a:extLst>
              </p:cNvPr>
              <p:cNvSpPr txBox="1">
                <a:spLocks noRot="1" noChangeAspect="1" noMove="1" noResize="1" noEditPoints="1" noAdjustHandles="1" noChangeArrowheads="1" noChangeShapeType="1" noTextEdit="1"/>
              </p:cNvSpPr>
              <p:nvPr/>
            </p:nvSpPr>
            <p:spPr>
              <a:xfrm>
                <a:off x="7074210" y="1039206"/>
                <a:ext cx="5082404" cy="5284217"/>
              </a:xfrm>
              <a:prstGeom prst="rect">
                <a:avLst/>
              </a:prstGeom>
              <a:blipFill>
                <a:blip r:embed="rId58"/>
                <a:stretch>
                  <a:fillRect l="-1679" t="-1499"/>
                </a:stretch>
              </a:blipFill>
            </p:spPr>
            <p:txBody>
              <a:bodyPr/>
              <a:lstStyle/>
              <a:p>
                <a:r>
                  <a:rPr lang="en-IN">
                    <a:noFill/>
                  </a:rPr>
                  <a:t> </a:t>
                </a:r>
              </a:p>
            </p:txBody>
          </p:sp>
        </mc:Fallback>
      </mc:AlternateContent>
    </p:spTree>
    <p:extLst>
      <p:ext uri="{BB962C8B-B14F-4D97-AF65-F5344CB8AC3E}">
        <p14:creationId xmlns:p14="http://schemas.microsoft.com/office/powerpoint/2010/main" val="23374562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D9D83-283D-1920-A297-D093A626C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C20E23-778D-304A-A66F-644B06DB159A}"/>
              </a:ext>
            </a:extLst>
          </p:cNvPr>
          <p:cNvSpPr>
            <a:spLocks noGrp="1"/>
          </p:cNvSpPr>
          <p:nvPr>
            <p:ph type="title"/>
          </p:nvPr>
        </p:nvSpPr>
        <p:spPr/>
        <p:txBody>
          <a:bodyPr/>
          <a:lstStyle/>
          <a:p>
            <a:r>
              <a:rPr lang="en-IN" dirty="0"/>
              <a:t>Artificial Variable Techniques</a:t>
            </a:r>
          </a:p>
        </p:txBody>
      </p:sp>
      <p:sp>
        <p:nvSpPr>
          <p:cNvPr id="3" name="Text Placeholder 2">
            <a:extLst>
              <a:ext uri="{FF2B5EF4-FFF2-40B4-BE49-F238E27FC236}">
                <a16:creationId xmlns:a16="http://schemas.microsoft.com/office/drawing/2014/main" id="{70D0C61B-6AE8-677C-31AB-95A4A2E9CACA}"/>
              </a:ext>
            </a:extLst>
          </p:cNvPr>
          <p:cNvSpPr>
            <a:spLocks noGrp="1"/>
          </p:cNvSpPr>
          <p:nvPr>
            <p:ph type="body" idx="1"/>
          </p:nvPr>
        </p:nvSpPr>
        <p:spPr/>
        <p:txBody>
          <a:bodyPr/>
          <a:lstStyle/>
          <a:p>
            <a:r>
              <a:rPr lang="en-IN" dirty="0"/>
              <a:t>Section – 1.5</a:t>
            </a:r>
          </a:p>
        </p:txBody>
      </p:sp>
    </p:spTree>
    <p:extLst>
      <p:ext uri="{BB962C8B-B14F-4D97-AF65-F5344CB8AC3E}">
        <p14:creationId xmlns:p14="http://schemas.microsoft.com/office/powerpoint/2010/main" val="39391661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C3A99E-5043-B25B-FEF4-EFE971A05B74}"/>
              </a:ext>
            </a:extLst>
          </p:cNvPr>
          <p:cNvSpPr>
            <a:spLocks noGrp="1"/>
          </p:cNvSpPr>
          <p:nvPr>
            <p:ph type="title"/>
          </p:nvPr>
        </p:nvSpPr>
        <p:spPr/>
        <p:txBody>
          <a:bodyPr/>
          <a:lstStyle/>
          <a:p>
            <a:r>
              <a:rPr lang="en-US" dirty="0"/>
              <a:t>Introduction to Artificial Variable Techniques</a:t>
            </a:r>
            <a:endParaRPr lang="en-IN"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7589CC7-4E99-57A4-F459-EF50FF25EA84}"/>
                  </a:ext>
                </a:extLst>
              </p:cNvPr>
              <p:cNvSpPr>
                <a:spLocks noGrp="1"/>
              </p:cNvSpPr>
              <p:nvPr>
                <p:ph idx="1"/>
              </p:nvPr>
            </p:nvSpPr>
            <p:spPr>
              <a:xfrm>
                <a:off x="131181" y="863444"/>
                <a:ext cx="5964820" cy="5590565"/>
              </a:xfrm>
            </p:spPr>
            <p:txBody>
              <a:bodyPr/>
              <a:lstStyle/>
              <a:p>
                <a:r>
                  <a:rPr lang="en-US" dirty="0"/>
                  <a:t>Artificial variable techniques are used in </a:t>
                </a:r>
                <a:r>
                  <a:rPr lang="en-US" b="1" dirty="0">
                    <a:solidFill>
                      <a:schemeClr val="accent6"/>
                    </a:solidFill>
                  </a:rPr>
                  <a:t>equality constraints </a:t>
                </a:r>
                <a14:m>
                  <m:oMath xmlns:m="http://schemas.openxmlformats.org/officeDocument/2006/math">
                    <m:r>
                      <a:rPr lang="en-US" b="1" i="1" smtClean="0">
                        <a:solidFill>
                          <a:schemeClr val="accent6"/>
                        </a:solidFill>
                        <a:latin typeface="Cambria Math" panose="02040503050406030204" pitchFamily="18" charset="0"/>
                      </a:rPr>
                      <m:t>(=)</m:t>
                    </m:r>
                  </m:oMath>
                </a14:m>
                <a:r>
                  <a:rPr lang="en-US" b="1" dirty="0">
                    <a:solidFill>
                      <a:schemeClr val="accent6"/>
                    </a:solidFill>
                  </a:rPr>
                  <a:t> </a:t>
                </a:r>
                <a:r>
                  <a:rPr lang="en-US" dirty="0">
                    <a:solidFill>
                      <a:schemeClr val="accent6"/>
                    </a:solidFill>
                  </a:rPr>
                  <a:t>or “</a:t>
                </a:r>
                <a14:m>
                  <m:oMath xmlns:m="http://schemas.openxmlformats.org/officeDocument/2006/math">
                    <m:r>
                      <a:rPr lang="en-US" b="1" i="1" dirty="0" smtClean="0">
                        <a:solidFill>
                          <a:schemeClr val="accent6"/>
                        </a:solidFill>
                        <a:latin typeface="Cambria Math" panose="02040503050406030204" pitchFamily="18" charset="0"/>
                      </a:rPr>
                      <m:t>≥</m:t>
                    </m:r>
                  </m:oMath>
                </a14:m>
                <a:r>
                  <a:rPr lang="en-US" dirty="0">
                    <a:solidFill>
                      <a:schemeClr val="accent6"/>
                    </a:solidFill>
                  </a:rPr>
                  <a:t>”</a:t>
                </a:r>
                <a:r>
                  <a:rPr lang="en-US" dirty="0"/>
                  <a:t> type constraints.</a:t>
                </a:r>
              </a:p>
              <a:p>
                <a:r>
                  <a:rPr lang="en-US" b="1" dirty="0"/>
                  <a:t>Artificial Variables are used to start the simplex method </a:t>
                </a:r>
                <a:r>
                  <a:rPr lang="en-US" dirty="0"/>
                  <a:t>when an initial basic feasible solution is not readily available.</a:t>
                </a:r>
              </a:p>
              <a:p>
                <a:pPr marL="288925" indent="0">
                  <a:buNone/>
                </a:pPr>
                <a:r>
                  <a:rPr lang="en-US" i="1" dirty="0"/>
                  <a:t>i.e.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6</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𝑨</m:t>
                          </m:r>
                        </m:e>
                        <m:sub>
                          <m:r>
                            <a:rPr lang="en-US" b="1" i="1" smtClean="0">
                              <a:latin typeface="Cambria Math" panose="02040503050406030204" pitchFamily="18" charset="0"/>
                            </a:rPr>
                            <m:t>𝟏</m:t>
                          </m:r>
                        </m:sub>
                      </m:sSub>
                      <m:r>
                        <a:rPr lang="en-US" b="0" i="1" smtClean="0">
                          <a:latin typeface="Cambria Math" panose="02040503050406030204" pitchFamily="18" charset="0"/>
                        </a:rPr>
                        <m:t>=100</m:t>
                      </m:r>
                    </m:oMath>
                  </m:oMathPara>
                </a14:m>
                <a:endParaRPr lang="en-US" dirty="0"/>
              </a:p>
              <a:p>
                <a:r>
                  <a:rPr lang="en-IN" dirty="0"/>
                  <a:t>But artificial variables with values greater than zero </a:t>
                </a:r>
                <a:r>
                  <a:rPr lang="en-IN" dirty="0">
                    <a:solidFill>
                      <a:schemeClr val="accent6"/>
                    </a:solidFill>
                  </a:rPr>
                  <a:t>violates the equality constraints </a:t>
                </a:r>
                <a:r>
                  <a:rPr lang="en-IN" dirty="0"/>
                  <a:t>and also it </a:t>
                </a:r>
                <a:r>
                  <a:rPr lang="en-IN" dirty="0">
                    <a:solidFill>
                      <a:schemeClr val="accent6"/>
                    </a:solidFill>
                  </a:rPr>
                  <a:t>does not represent any real-world quantities. </a:t>
                </a:r>
                <a:endParaRPr lang="en-IN" dirty="0"/>
              </a:p>
              <a:p>
                <a:r>
                  <a:rPr lang="en-IN" dirty="0"/>
                  <a:t>Therefore, Artificial Variables </a:t>
                </a:r>
                <a:r>
                  <a:rPr lang="en-US" dirty="0">
                    <a:solidFill>
                      <a:srgbClr val="0070C0"/>
                    </a:solidFill>
                  </a:rPr>
                  <a:t>must be removed from the final solution.</a:t>
                </a:r>
              </a:p>
              <a:p>
                <a:endParaRPr lang="en-IN" dirty="0"/>
              </a:p>
              <a:p>
                <a:endParaRPr lang="en-US" dirty="0"/>
              </a:p>
            </p:txBody>
          </p:sp>
        </mc:Choice>
        <mc:Fallback xmlns="">
          <p:sp>
            <p:nvSpPr>
              <p:cNvPr id="5" name="Content Placeholder 4">
                <a:extLst>
                  <a:ext uri="{FF2B5EF4-FFF2-40B4-BE49-F238E27FC236}">
                    <a16:creationId xmlns:a16="http://schemas.microsoft.com/office/drawing/2014/main" id="{87589CC7-4E99-57A4-F459-EF50FF25EA84}"/>
                  </a:ext>
                </a:extLst>
              </p:cNvPr>
              <p:cNvSpPr>
                <a:spLocks noGrp="1" noRot="1" noChangeAspect="1" noMove="1" noResize="1" noEditPoints="1" noAdjustHandles="1" noChangeArrowheads="1" noChangeShapeType="1" noTextEdit="1"/>
              </p:cNvSpPr>
              <p:nvPr>
                <p:ph idx="1"/>
              </p:nvPr>
            </p:nvSpPr>
            <p:spPr>
              <a:xfrm>
                <a:off x="131181" y="863444"/>
                <a:ext cx="5964820" cy="5590565"/>
              </a:xfrm>
              <a:blipFill>
                <a:blip r:embed="rId2"/>
                <a:stretch>
                  <a:fillRect l="-1431" t="-1418" r="-1534"/>
                </a:stretch>
              </a:blipFill>
            </p:spPr>
            <p:txBody>
              <a:bodyPr/>
              <a:lstStyle/>
              <a:p>
                <a:r>
                  <a:rPr lang="en-IN">
                    <a:noFill/>
                  </a:rPr>
                  <a:t> </a:t>
                </a:r>
              </a:p>
            </p:txBody>
          </p:sp>
        </mc:Fallback>
      </mc:AlternateContent>
      <p:cxnSp>
        <p:nvCxnSpPr>
          <p:cNvPr id="6" name="Straight Connector 5">
            <a:extLst>
              <a:ext uri="{FF2B5EF4-FFF2-40B4-BE49-F238E27FC236}">
                <a16:creationId xmlns:a16="http://schemas.microsoft.com/office/drawing/2014/main" id="{B46FCA9E-2544-332F-08A0-1B5A0B5A3C13}"/>
              </a:ext>
            </a:extLst>
          </p:cNvPr>
          <p:cNvCxnSpPr>
            <a:cxnSpLocks/>
          </p:cNvCxnSpPr>
          <p:nvPr/>
        </p:nvCxnSpPr>
        <p:spPr>
          <a:xfrm rot="16200000" flipV="1">
            <a:off x="3465015" y="3668900"/>
            <a:ext cx="566928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Content Placeholder 4">
                <a:extLst>
                  <a:ext uri="{FF2B5EF4-FFF2-40B4-BE49-F238E27FC236}">
                    <a16:creationId xmlns:a16="http://schemas.microsoft.com/office/drawing/2014/main" id="{B21998B1-4508-C456-C616-7EF1B0D651EF}"/>
                  </a:ext>
                </a:extLst>
              </p:cNvPr>
              <p:cNvSpPr txBox="1">
                <a:spLocks/>
              </p:cNvSpPr>
              <p:nvPr/>
            </p:nvSpPr>
            <p:spPr>
              <a:xfrm>
                <a:off x="6438801" y="863444"/>
                <a:ext cx="5622013"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dirty="0"/>
                  <a:t>Example:</a:t>
                </a:r>
                <a:r>
                  <a:rPr lang="en-US" dirty="0"/>
                  <a:t> </a:t>
                </a:r>
              </a:p>
              <a:p>
                <a:r>
                  <a:rPr lang="en-US" dirty="0"/>
                  <a:t>If we find the slack variable for the following constraint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6</m:t>
                          </m:r>
                          <m:r>
                            <a:rPr lang="en-US" i="1">
                              <a:latin typeface="Cambria Math" panose="02040503050406030204" pitchFamily="18" charset="0"/>
                            </a:rPr>
                            <m:t>𝑥</m:t>
                          </m:r>
                        </m:e>
                        <m:sub>
                          <m:r>
                            <a:rPr lang="en-US" i="1">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8</m:t>
                          </m:r>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≥100</m:t>
                      </m:r>
                    </m:oMath>
                  </m:oMathPara>
                </a14:m>
                <a:endParaRPr lang="en-IN" i="1" dirty="0"/>
              </a:p>
              <a:p>
                <a:pPr marL="288925" indent="0">
                  <a:buNone/>
                </a:pPr>
                <a:r>
                  <a:rPr lang="en-IN" i="1" dirty="0"/>
                  <a:t>i.e.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6</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=100</m:t>
                      </m:r>
                    </m:oMath>
                  </m:oMathPara>
                </a14:m>
                <a:endParaRPr lang="en-IN" i="1" dirty="0"/>
              </a:p>
              <a:p>
                <a:r>
                  <a:rPr lang="en-IN" dirty="0"/>
                  <a:t>By putting,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=0 </m:t>
                    </m:r>
                  </m:oMath>
                </a14:m>
                <a:endParaRPr lang="en-US" b="0" i="1" dirty="0"/>
              </a:p>
              <a:p>
                <a:pPr marL="288925" indent="0">
                  <a:buNone/>
                  <a:tabLst>
                    <a:tab pos="288925" algn="l"/>
                  </a:tabLst>
                </a:pPr>
                <a:r>
                  <a:rPr lang="en-IN" dirty="0"/>
                  <a:t>We get,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=−100</m:t>
                      </m:r>
                    </m:oMath>
                  </m:oMathPara>
                </a14:m>
                <a:endParaRPr lang="en-IN" i="1" dirty="0"/>
              </a:p>
              <a:p>
                <a:r>
                  <a:rPr lang="en-IN" dirty="0"/>
                  <a:t>Which violates the Non-negativity constraints that,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≥0</m:t>
                      </m:r>
                    </m:oMath>
                  </m:oMathPara>
                </a14:m>
                <a:endParaRPr lang="en-IN" i="1" dirty="0"/>
              </a:p>
              <a:p>
                <a:r>
                  <a:rPr lang="en-IN" dirty="0"/>
                  <a:t>So </a:t>
                </a:r>
                <a:r>
                  <a:rPr lang="en-IN" dirty="0">
                    <a:solidFill>
                      <a:schemeClr val="accent6"/>
                    </a:solidFill>
                  </a:rPr>
                  <a:t>we can not start the simplex method with this non-feasible solution.  </a:t>
                </a:r>
              </a:p>
              <a:p>
                <a:pPr marL="0" indent="0">
                  <a:buNone/>
                </a:pPr>
                <a:endParaRPr lang="en-US" dirty="0"/>
              </a:p>
              <a:p>
                <a:pPr marL="0" indent="0">
                  <a:buNone/>
                </a:pPr>
                <a:endParaRPr lang="en-US" dirty="0"/>
              </a:p>
            </p:txBody>
          </p:sp>
        </mc:Choice>
        <mc:Fallback xmlns="">
          <p:sp>
            <p:nvSpPr>
              <p:cNvPr id="7" name="Content Placeholder 4">
                <a:extLst>
                  <a:ext uri="{FF2B5EF4-FFF2-40B4-BE49-F238E27FC236}">
                    <a16:creationId xmlns:a16="http://schemas.microsoft.com/office/drawing/2014/main" id="{B21998B1-4508-C456-C616-7EF1B0D651EF}"/>
                  </a:ext>
                </a:extLst>
              </p:cNvPr>
              <p:cNvSpPr txBox="1">
                <a:spLocks noRot="1" noChangeAspect="1" noMove="1" noResize="1" noEditPoints="1" noAdjustHandles="1" noChangeArrowheads="1" noChangeShapeType="1" noTextEdit="1"/>
              </p:cNvSpPr>
              <p:nvPr/>
            </p:nvSpPr>
            <p:spPr>
              <a:xfrm>
                <a:off x="6438801" y="863444"/>
                <a:ext cx="5622013" cy="5590565"/>
              </a:xfrm>
              <a:prstGeom prst="rect">
                <a:avLst/>
              </a:prstGeom>
              <a:blipFill>
                <a:blip r:embed="rId3"/>
                <a:stretch>
                  <a:fillRect l="-1627" t="-1418" r="-1735" b="-327"/>
                </a:stretch>
              </a:blipFill>
            </p:spPr>
            <p:txBody>
              <a:bodyPr/>
              <a:lstStyle/>
              <a:p>
                <a:r>
                  <a:rPr lang="en-IN">
                    <a:noFill/>
                  </a:rPr>
                  <a:t> </a:t>
                </a:r>
              </a:p>
            </p:txBody>
          </p:sp>
        </mc:Fallback>
      </mc:AlternateContent>
    </p:spTree>
    <p:extLst>
      <p:ext uri="{BB962C8B-B14F-4D97-AF65-F5344CB8AC3E}">
        <p14:creationId xmlns:p14="http://schemas.microsoft.com/office/powerpoint/2010/main" val="17958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500"/>
                                        <p:tgtEl>
                                          <p:spTgt spid="7">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3" end="3"/>
                                            </p:txEl>
                                          </p:spTgt>
                                        </p:tgtEl>
                                        <p:attrNameLst>
                                          <p:attrName>style.visibility</p:attrName>
                                        </p:attrNameLst>
                                      </p:cBhvr>
                                      <p:to>
                                        <p:strVal val="visible"/>
                                      </p:to>
                                    </p:set>
                                    <p:animEffect transition="in" filter="fade">
                                      <p:cBhvr>
                                        <p:cTn id="30" dur="500"/>
                                        <p:tgtEl>
                                          <p:spTgt spid="7">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Effect transition="in" filter="fade">
                                      <p:cBhvr>
                                        <p:cTn id="33" dur="500"/>
                                        <p:tgtEl>
                                          <p:spTgt spid="7">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5" end="5"/>
                                            </p:txEl>
                                          </p:spTgt>
                                        </p:tgtEl>
                                        <p:attrNameLst>
                                          <p:attrName>style.visibility</p:attrName>
                                        </p:attrNameLst>
                                      </p:cBhvr>
                                      <p:to>
                                        <p:strVal val="visible"/>
                                      </p:to>
                                    </p:set>
                                    <p:animEffect transition="in" filter="fade">
                                      <p:cBhvr>
                                        <p:cTn id="38" dur="500"/>
                                        <p:tgtEl>
                                          <p:spTgt spid="7">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Effect transition="in" filter="fade">
                                      <p:cBhvr>
                                        <p:cTn id="43" dur="500"/>
                                        <p:tgtEl>
                                          <p:spTgt spid="7">
                                            <p:txEl>
                                              <p:pRg st="6" end="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xEl>
                                              <p:pRg st="7" end="7"/>
                                            </p:txEl>
                                          </p:spTgt>
                                        </p:tgtEl>
                                        <p:attrNameLst>
                                          <p:attrName>style.visibility</p:attrName>
                                        </p:attrNameLst>
                                      </p:cBhvr>
                                      <p:to>
                                        <p:strVal val="visible"/>
                                      </p:to>
                                    </p:set>
                                    <p:animEffect transition="in" filter="fade">
                                      <p:cBhvr>
                                        <p:cTn id="46" dur="500"/>
                                        <p:tgtEl>
                                          <p:spTgt spid="7">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
                                            <p:txEl>
                                              <p:pRg st="8" end="8"/>
                                            </p:txEl>
                                          </p:spTgt>
                                        </p:tgtEl>
                                        <p:attrNameLst>
                                          <p:attrName>style.visibility</p:attrName>
                                        </p:attrNameLst>
                                      </p:cBhvr>
                                      <p:to>
                                        <p:strVal val="visible"/>
                                      </p:to>
                                    </p:set>
                                    <p:animEffect transition="in" filter="fade">
                                      <p:cBhvr>
                                        <p:cTn id="51" dur="500"/>
                                        <p:tgtEl>
                                          <p:spTgt spid="7">
                                            <p:txEl>
                                              <p:pRg st="8" end="8"/>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7">
                                            <p:txEl>
                                              <p:pRg st="9" end="9"/>
                                            </p:txEl>
                                          </p:spTgt>
                                        </p:tgtEl>
                                        <p:attrNameLst>
                                          <p:attrName>style.visibility</p:attrName>
                                        </p:attrNameLst>
                                      </p:cBhvr>
                                      <p:to>
                                        <p:strVal val="visible"/>
                                      </p:to>
                                    </p:set>
                                    <p:animEffect transition="in" filter="fade">
                                      <p:cBhvr>
                                        <p:cTn id="54" dur="500"/>
                                        <p:tgtEl>
                                          <p:spTgt spid="7">
                                            <p:txEl>
                                              <p:pRg st="9" end="9"/>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animEffect transition="in" filter="fade">
                                      <p:cBhvr>
                                        <p:cTn id="59" dur="500"/>
                                        <p:tgtEl>
                                          <p:spTgt spid="7">
                                            <p:txEl>
                                              <p:pRg st="10" end="1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1" end="1"/>
                                            </p:txEl>
                                          </p:spTgt>
                                        </p:tgtEl>
                                        <p:attrNameLst>
                                          <p:attrName>style.visibility</p:attrName>
                                        </p:attrNameLst>
                                      </p:cBhvr>
                                      <p:to>
                                        <p:strVal val="visible"/>
                                      </p:to>
                                    </p:set>
                                    <p:animEffect transition="in" filter="fade">
                                      <p:cBhvr>
                                        <p:cTn id="64" dur="500"/>
                                        <p:tgtEl>
                                          <p:spTgt spid="5">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xEl>
                                              <p:pRg st="2" end="2"/>
                                            </p:txEl>
                                          </p:spTgt>
                                        </p:tgtEl>
                                        <p:attrNameLst>
                                          <p:attrName>style.visibility</p:attrName>
                                        </p:attrNameLst>
                                      </p:cBhvr>
                                      <p:to>
                                        <p:strVal val="visible"/>
                                      </p:to>
                                    </p:set>
                                    <p:animEffect transition="in" filter="fade">
                                      <p:cBhvr>
                                        <p:cTn id="69" dur="500"/>
                                        <p:tgtEl>
                                          <p:spTgt spid="5">
                                            <p:txEl>
                                              <p:pRg st="2" end="2"/>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5">
                                            <p:txEl>
                                              <p:pRg st="3" end="3"/>
                                            </p:txEl>
                                          </p:spTgt>
                                        </p:tgtEl>
                                        <p:attrNameLst>
                                          <p:attrName>style.visibility</p:attrName>
                                        </p:attrNameLst>
                                      </p:cBhvr>
                                      <p:to>
                                        <p:strVal val="visible"/>
                                      </p:to>
                                    </p:set>
                                    <p:animEffect transition="in" filter="fade">
                                      <p:cBhvr>
                                        <p:cTn id="72" dur="500"/>
                                        <p:tgtEl>
                                          <p:spTgt spid="5">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
                                            <p:txEl>
                                              <p:pRg st="4" end="4"/>
                                            </p:txEl>
                                          </p:spTgt>
                                        </p:tgtEl>
                                        <p:attrNameLst>
                                          <p:attrName>style.visibility</p:attrName>
                                        </p:attrNameLst>
                                      </p:cBhvr>
                                      <p:to>
                                        <p:strVal val="visible"/>
                                      </p:to>
                                    </p:set>
                                    <p:animEffect transition="in" filter="fade">
                                      <p:cBhvr>
                                        <p:cTn id="77" dur="500"/>
                                        <p:tgtEl>
                                          <p:spTgt spid="5">
                                            <p:txEl>
                                              <p:pRg st="4" end="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
                                            <p:txEl>
                                              <p:pRg st="5" end="5"/>
                                            </p:txEl>
                                          </p:spTgt>
                                        </p:tgtEl>
                                        <p:attrNameLst>
                                          <p:attrName>style.visibility</p:attrName>
                                        </p:attrNameLst>
                                      </p:cBhvr>
                                      <p:to>
                                        <p:strVal val="visible"/>
                                      </p:to>
                                    </p:set>
                                    <p:animEffect transition="in" filter="fade">
                                      <p:cBhvr>
                                        <p:cTn id="8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D0453-B9EC-E4BB-02E0-3FE53752AA25}"/>
              </a:ext>
            </a:extLst>
          </p:cNvPr>
          <p:cNvSpPr>
            <a:spLocks noGrp="1"/>
          </p:cNvSpPr>
          <p:nvPr>
            <p:ph type="title"/>
          </p:nvPr>
        </p:nvSpPr>
        <p:spPr/>
        <p:txBody>
          <a:bodyPr/>
          <a:lstStyle/>
          <a:p>
            <a:r>
              <a:rPr lang="en-US" dirty="0"/>
              <a:t>Techniques to Handle the Artificial Variables</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EE3AD1-4908-7EA5-8DBE-9BBABECA9974}"/>
                  </a:ext>
                </a:extLst>
              </p:cNvPr>
              <p:cNvSpPr>
                <a:spLocks noGrp="1"/>
              </p:cNvSpPr>
              <p:nvPr>
                <p:ph idx="1"/>
              </p:nvPr>
            </p:nvSpPr>
            <p:spPr/>
            <p:txBody>
              <a:bodyPr/>
              <a:lstStyle/>
              <a:p>
                <a:r>
                  <a:rPr lang="en-US" dirty="0"/>
                  <a:t>There are two techniques to solve such problems</a:t>
                </a:r>
                <a:endParaRPr lang="en-IN" dirty="0"/>
              </a:p>
              <a:p>
                <a:pPr marL="457200" indent="-457200">
                  <a:buAutoNum type="arabicPeriod"/>
                </a:pPr>
                <a:r>
                  <a:rPr lang="en-IN" b="1" dirty="0"/>
                  <a:t>Big-M Method or M-Technique or Method of Penalties</a:t>
                </a:r>
              </a:p>
              <a:p>
                <a:pPr marL="887412" lvl="1" indent="-342900"/>
                <a:r>
                  <a:rPr lang="en-IN" sz="2200" dirty="0"/>
                  <a:t>Add a large penalty </a:t>
                </a:r>
                <a14:m>
                  <m:oMath xmlns:m="http://schemas.openxmlformats.org/officeDocument/2006/math">
                    <m:r>
                      <a:rPr lang="en-US" sz="2200" b="0" i="1" smtClean="0">
                        <a:latin typeface="Cambria Math" panose="02040503050406030204" pitchFamily="18" charset="0"/>
                      </a:rPr>
                      <m:t>(</m:t>
                    </m:r>
                    <m:r>
                      <a:rPr lang="en-US" sz="2200" b="0" i="1" smtClean="0">
                        <a:latin typeface="Cambria Math" panose="02040503050406030204" pitchFamily="18" charset="0"/>
                      </a:rPr>
                      <m:t>𝑀</m:t>
                    </m:r>
                    <m:r>
                      <a:rPr lang="en-US" sz="2200" b="0" i="1" smtClean="0">
                        <a:latin typeface="Cambria Math" panose="02040503050406030204" pitchFamily="18" charset="0"/>
                      </a:rPr>
                      <m:t>)</m:t>
                    </m:r>
                  </m:oMath>
                </a14:m>
                <a:r>
                  <a:rPr lang="en-IN" sz="2200" dirty="0"/>
                  <a:t> to Artificial variable in the objective function to ensure that the artificial variables are driven to Zero. </a:t>
                </a:r>
              </a:p>
              <a:p>
                <a:pPr marL="1220787" lvl="2" indent="-342900"/>
                <a:r>
                  <a:rPr lang="en-IN" sz="2200" b="1" dirty="0"/>
                  <a:t>Minimization: </a:t>
                </a:r>
                <a14:m>
                  <m:oMath xmlns:m="http://schemas.openxmlformats.org/officeDocument/2006/math">
                    <m:r>
                      <a:rPr lang="en-US" sz="2200" b="1" i="1" dirty="0" smtClean="0">
                        <a:solidFill>
                          <a:srgbClr val="0070C0"/>
                        </a:solidFill>
                        <a:latin typeface="Cambria Math" panose="02040503050406030204" pitchFamily="18" charset="0"/>
                      </a:rPr>
                      <m:t>+</m:t>
                    </m:r>
                    <m:r>
                      <a:rPr lang="en-US" sz="2200" b="1" i="1" dirty="0" smtClean="0">
                        <a:solidFill>
                          <a:srgbClr val="0070C0"/>
                        </a:solidFill>
                        <a:latin typeface="Cambria Math" panose="02040503050406030204" pitchFamily="18" charset="0"/>
                      </a:rPr>
                      <m:t>𝑴</m:t>
                    </m:r>
                  </m:oMath>
                </a14:m>
                <a:endParaRPr lang="en-US" sz="2200" b="1" dirty="0">
                  <a:solidFill>
                    <a:srgbClr val="484848"/>
                  </a:solidFill>
                </a:endParaRPr>
              </a:p>
              <a:p>
                <a:pPr marL="1220787" lvl="2" indent="-342900"/>
                <a:r>
                  <a:rPr lang="en-IN" sz="2200" b="1" dirty="0"/>
                  <a:t>Maximization: </a:t>
                </a:r>
                <a14:m>
                  <m:oMath xmlns:m="http://schemas.openxmlformats.org/officeDocument/2006/math">
                    <m:r>
                      <a:rPr lang="en-IN" sz="2200" b="1" i="1" dirty="0" smtClean="0">
                        <a:solidFill>
                          <a:schemeClr val="accent6"/>
                        </a:solidFill>
                        <a:latin typeface="Cambria Math" panose="02040503050406030204" pitchFamily="18" charset="0"/>
                      </a:rPr>
                      <m:t>−</m:t>
                    </m:r>
                    <m:r>
                      <a:rPr lang="en-IN" sz="2200" b="1" i="1" dirty="0" smtClean="0">
                        <a:solidFill>
                          <a:schemeClr val="accent6"/>
                        </a:solidFill>
                        <a:latin typeface="Cambria Math" panose="02040503050406030204" pitchFamily="18" charset="0"/>
                      </a:rPr>
                      <m:t>𝑴</m:t>
                    </m:r>
                  </m:oMath>
                </a14:m>
                <a:r>
                  <a:rPr lang="en-IN" sz="2200" b="1" dirty="0">
                    <a:solidFill>
                      <a:srgbClr val="4E88E7"/>
                    </a:solidFill>
                  </a:rPr>
                  <a:t> </a:t>
                </a:r>
              </a:p>
              <a:p>
                <a:pPr marL="457200" indent="-457200">
                  <a:buAutoNum type="arabicPeriod"/>
                </a:pPr>
                <a:r>
                  <a:rPr lang="en-IN" b="1" dirty="0"/>
                  <a:t>Two-Phase Method</a:t>
                </a:r>
              </a:p>
              <a:p>
                <a:pPr marL="887412" lvl="1" indent="-342900"/>
                <a:r>
                  <a:rPr lang="en-US" sz="2200" dirty="0"/>
                  <a:t>Solve in two phases.</a:t>
                </a:r>
                <a:endParaRPr lang="en-IN" sz="2200" dirty="0"/>
              </a:p>
              <a:p>
                <a:pPr marL="877887" lvl="2" indent="0">
                  <a:buNone/>
                </a:pPr>
                <a:r>
                  <a:rPr lang="en-IN" sz="2200" b="1" dirty="0"/>
                  <a:t>Phase-1: </a:t>
                </a:r>
                <a:r>
                  <a:rPr lang="en-IN" sz="2200" dirty="0"/>
                  <a:t>Minimize the Artificial Variable sum i.e. Minimize </a:t>
                </a:r>
                <a14:m>
                  <m:oMath xmlns:m="http://schemas.openxmlformats.org/officeDocument/2006/math">
                    <m:r>
                      <a:rPr lang="en-US" sz="2200" b="0" i="1" smtClean="0">
                        <a:latin typeface="Cambria Math" panose="02040503050406030204" pitchFamily="18" charset="0"/>
                      </a:rPr>
                      <m:t>𝑍</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 + . . . . </m:t>
                    </m:r>
                  </m:oMath>
                </a14:m>
                <a:endParaRPr lang="en-IN" sz="2200" dirty="0"/>
              </a:p>
              <a:p>
                <a:pPr marL="877887" lvl="2" indent="0">
                  <a:buNone/>
                </a:pPr>
                <a:r>
                  <a:rPr lang="en-IN" sz="2200" b="1" dirty="0"/>
                  <a:t>Phase-2 : </a:t>
                </a:r>
                <a:r>
                  <a:rPr lang="en-IN" sz="2200" dirty="0"/>
                  <a:t>Solve the Original Problem using Phase-1 Solution.</a:t>
                </a:r>
                <a:endParaRPr lang="en-US" sz="2200" dirty="0"/>
              </a:p>
            </p:txBody>
          </p:sp>
        </mc:Choice>
        <mc:Fallback xmlns="">
          <p:sp>
            <p:nvSpPr>
              <p:cNvPr id="3" name="Content Placeholder 2">
                <a:extLst>
                  <a:ext uri="{FF2B5EF4-FFF2-40B4-BE49-F238E27FC236}">
                    <a16:creationId xmlns:a16="http://schemas.microsoft.com/office/drawing/2014/main" id="{3CEE3AD1-4908-7EA5-8DBE-9BBABECA9974}"/>
                  </a:ext>
                </a:extLst>
              </p:cNvPr>
              <p:cNvSpPr>
                <a:spLocks noGrp="1" noRot="1" noChangeAspect="1" noMove="1" noResize="1" noEditPoints="1" noAdjustHandles="1" noChangeArrowheads="1" noChangeShapeType="1" noTextEdit="1"/>
              </p:cNvSpPr>
              <p:nvPr>
                <p:ph idx="1"/>
              </p:nvPr>
            </p:nvSpPr>
            <p:spPr>
              <a:blipFill>
                <a:blip r:embed="rId2"/>
                <a:stretch>
                  <a:fillRect l="-818" t="-1418" r="-716"/>
                </a:stretch>
              </a:blipFill>
            </p:spPr>
            <p:txBody>
              <a:bodyPr/>
              <a:lstStyle/>
              <a:p>
                <a:r>
                  <a:rPr lang="en-IN">
                    <a:noFill/>
                  </a:rPr>
                  <a:t> </a:t>
                </a:r>
              </a:p>
            </p:txBody>
          </p:sp>
        </mc:Fallback>
      </mc:AlternateContent>
    </p:spTree>
    <p:extLst>
      <p:ext uri="{BB962C8B-B14F-4D97-AF65-F5344CB8AC3E}">
        <p14:creationId xmlns:p14="http://schemas.microsoft.com/office/powerpoint/2010/main" val="227049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6A57-8F46-C385-D6A8-3A95C067FF7E}"/>
              </a:ext>
            </a:extLst>
          </p:cNvPr>
          <p:cNvSpPr>
            <a:spLocks noGrp="1"/>
          </p:cNvSpPr>
          <p:nvPr>
            <p:ph type="title"/>
          </p:nvPr>
        </p:nvSpPr>
        <p:spPr/>
        <p:txBody>
          <a:bodyPr/>
          <a:lstStyle/>
          <a:p>
            <a:r>
              <a:rPr lang="en-US" dirty="0"/>
              <a:t>Problem – 8 </a:t>
            </a:r>
            <a:r>
              <a:rPr lang="en-US" dirty="0">
                <a:solidFill>
                  <a:schemeClr val="accent6"/>
                </a:solidFill>
              </a:rPr>
              <a:t>Big-M Method</a:t>
            </a:r>
            <a:r>
              <a:rPr lang="en-US" dirty="0"/>
              <a:t> </a:t>
            </a:r>
            <a:endParaRPr lang="en-IN" dirty="0"/>
          </a:p>
        </p:txBody>
      </p:sp>
      <p:sp>
        <p:nvSpPr>
          <p:cNvPr id="3" name="Content Placeholder 2">
            <a:extLst>
              <a:ext uri="{FF2B5EF4-FFF2-40B4-BE49-F238E27FC236}">
                <a16:creationId xmlns:a16="http://schemas.microsoft.com/office/drawing/2014/main" id="{A0204DCA-B633-3439-2882-E6B0579B5E34}"/>
              </a:ext>
            </a:extLst>
          </p:cNvPr>
          <p:cNvSpPr>
            <a:spLocks noGrp="1"/>
          </p:cNvSpPr>
          <p:nvPr>
            <p:ph idx="1"/>
          </p:nvPr>
        </p:nvSpPr>
        <p:spPr/>
        <p:txBody>
          <a:bodyPr/>
          <a:lstStyle/>
          <a:p>
            <a:pPr>
              <a:lnSpc>
                <a:spcPct val="107000"/>
              </a:lnSpc>
              <a:spcAft>
                <a:spcPts val="800"/>
              </a:spcAft>
            </a:pPr>
            <a:r>
              <a:rPr lang="en-IN" dirty="0">
                <a:effectLst/>
                <a:latin typeface="+mj-lt"/>
                <a:ea typeface="Calibri" panose="020F0502020204030204" pitchFamily="34" charset="0"/>
              </a:rPr>
              <a:t>Food X contains 6 units of vitamin A per gram &amp; 7 units vitamin B per gram and costs 12 paise per gram. Food Y contains 8 units of vitamin A per gram &amp; 12 units of vitamin B per gram and costs 20 paise per gram. The daily minimum requirement of vitamin A and vitamin B is 100 units and 120 units respectively. Find the minimum cost of product mix by the simplex method.</a:t>
            </a:r>
            <a:endParaRPr lang="en-IN" dirty="0">
              <a:latin typeface="+mj-lt"/>
            </a:endParaRPr>
          </a:p>
        </p:txBody>
      </p:sp>
      <p:sp>
        <p:nvSpPr>
          <p:cNvPr id="4" name="Content Placeholder 2">
            <a:extLst>
              <a:ext uri="{FF2B5EF4-FFF2-40B4-BE49-F238E27FC236}">
                <a16:creationId xmlns:a16="http://schemas.microsoft.com/office/drawing/2014/main" id="{63A91143-1D79-1CAF-5DA6-6B35A6055934}"/>
              </a:ext>
            </a:extLst>
          </p:cNvPr>
          <p:cNvSpPr txBox="1">
            <a:spLocks/>
          </p:cNvSpPr>
          <p:nvPr/>
        </p:nvSpPr>
        <p:spPr>
          <a:xfrm>
            <a:off x="131181" y="2505630"/>
            <a:ext cx="5964820" cy="43082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lang="en-US" dirty="0">
                <a:solidFill>
                  <a:srgbClr val="C00000"/>
                </a:solidFill>
              </a:rPr>
              <a:t>Step-1 : Formulation of the Mathematical Model </a:t>
            </a:r>
          </a:p>
          <a:p>
            <a:endParaRPr lang="en-IN" dirty="0">
              <a:solidFill>
                <a:srgbClr val="C00000"/>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517158E1-2074-1D17-997E-B3426668CE03}"/>
                  </a:ext>
                </a:extLst>
              </p:cNvPr>
              <p:cNvSpPr txBox="1">
                <a:spLocks/>
              </p:cNvSpPr>
              <p:nvPr/>
            </p:nvSpPr>
            <p:spPr>
              <a:xfrm>
                <a:off x="131179" y="2899192"/>
                <a:ext cx="11485432" cy="88112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latin typeface="+mj-lt"/>
                  </a:rPr>
                  <a:t>Let </a:t>
                </a:r>
                <a14:m>
                  <m:oMath xmlns:m="http://schemas.openxmlformats.org/officeDocument/2006/math">
                    <m:r>
                      <a:rPr lang="en-US" i="1" dirty="0" smtClean="0">
                        <a:solidFill>
                          <a:srgbClr val="000000"/>
                        </a:solidFill>
                        <a:latin typeface="Cambria Math" panose="02040503050406030204" pitchFamily="18" charset="0"/>
                      </a:rPr>
                      <m:t>𝑥</m:t>
                    </m:r>
                    <m:r>
                      <a:rPr lang="en-US" i="1" baseline="-25000" dirty="0">
                        <a:solidFill>
                          <a:srgbClr val="000000"/>
                        </a:solidFill>
                        <a:latin typeface="Cambria Math" panose="02040503050406030204" pitchFamily="18" charset="0"/>
                      </a:rPr>
                      <m:t>1</m:t>
                    </m:r>
                  </m:oMath>
                </a14:m>
                <a:r>
                  <a:rPr lang="en-US" dirty="0">
                    <a:solidFill>
                      <a:srgbClr val="000000"/>
                    </a:solidFill>
                  </a:rPr>
                  <a:t> and </a:t>
                </a:r>
                <a14:m>
                  <m:oMath xmlns:m="http://schemas.openxmlformats.org/officeDocument/2006/math">
                    <m:r>
                      <a:rPr lang="en-US" i="1" dirty="0" smtClean="0">
                        <a:solidFill>
                          <a:srgbClr val="000000"/>
                        </a:solidFill>
                        <a:latin typeface="Cambria Math" panose="02040503050406030204" pitchFamily="18" charset="0"/>
                      </a:rPr>
                      <m:t>𝑥</m:t>
                    </m:r>
                    <m:r>
                      <a:rPr lang="en-US" i="1" baseline="-25000" dirty="0">
                        <a:solidFill>
                          <a:srgbClr val="000000"/>
                        </a:solidFill>
                        <a:latin typeface="Cambria Math" panose="02040503050406030204" pitchFamily="18" charset="0"/>
                      </a:rPr>
                      <m:t>2</m:t>
                    </m:r>
                  </m:oMath>
                </a14:m>
                <a:r>
                  <a:rPr lang="en-US" dirty="0">
                    <a:solidFill>
                      <a:srgbClr val="000000"/>
                    </a:solidFill>
                  </a:rPr>
                  <a:t> be </a:t>
                </a:r>
                <a:r>
                  <a:rPr lang="en-US" dirty="0">
                    <a:solidFill>
                      <a:srgbClr val="000000"/>
                    </a:solidFill>
                    <a:latin typeface="+mj-lt"/>
                  </a:rPr>
                  <a:t>the grams of food, X and Y to be purchased.</a:t>
                </a:r>
                <a:endParaRPr lang="en-US" dirty="0">
                  <a:solidFill>
                    <a:srgbClr val="000000"/>
                  </a:solidFill>
                  <a:latin typeface="Roboto Condensed" pitchFamily="2" charset="0"/>
                </a:endParaRPr>
              </a:p>
              <a:p>
                <a:r>
                  <a:rPr lang="en-IN" dirty="0">
                    <a:solidFill>
                      <a:schemeClr val="tx2"/>
                    </a:solidFill>
                  </a:rPr>
                  <a:t>Objective Function</a:t>
                </a:r>
                <a:endParaRPr lang="en-US" dirty="0"/>
              </a:p>
            </p:txBody>
          </p:sp>
        </mc:Choice>
        <mc:Fallback xmlns="">
          <p:sp>
            <p:nvSpPr>
              <p:cNvPr id="5" name="Content Placeholder 4">
                <a:extLst>
                  <a:ext uri="{FF2B5EF4-FFF2-40B4-BE49-F238E27FC236}">
                    <a16:creationId xmlns:a16="http://schemas.microsoft.com/office/drawing/2014/main" id="{517158E1-2074-1D17-997E-B3426668CE03}"/>
                  </a:ext>
                </a:extLst>
              </p:cNvPr>
              <p:cNvSpPr txBox="1">
                <a:spLocks noRot="1" noChangeAspect="1" noMove="1" noResize="1" noEditPoints="1" noAdjustHandles="1" noChangeArrowheads="1" noChangeShapeType="1" noTextEdit="1"/>
              </p:cNvSpPr>
              <p:nvPr/>
            </p:nvSpPr>
            <p:spPr>
              <a:xfrm>
                <a:off x="131179" y="2899192"/>
                <a:ext cx="11485432" cy="881122"/>
              </a:xfrm>
              <a:prstGeom prst="rect">
                <a:avLst/>
              </a:prstGeom>
              <a:blipFill>
                <a:blip r:embed="rId2"/>
                <a:stretch>
                  <a:fillRect l="-743" t="-9028" b="-15972"/>
                </a:stretch>
              </a:blipFill>
            </p:spPr>
            <p:txBody>
              <a:bodyPr/>
              <a:lstStyle/>
              <a:p>
                <a:r>
                  <a:rPr lang="en-IN">
                    <a:noFill/>
                  </a:rPr>
                  <a:t> </a:t>
                </a:r>
              </a:p>
            </p:txBody>
          </p:sp>
        </mc:Fallback>
      </mc:AlternateContent>
      <p:sp>
        <p:nvSpPr>
          <p:cNvPr id="6" name="Content Placeholder 4">
            <a:extLst>
              <a:ext uri="{FF2B5EF4-FFF2-40B4-BE49-F238E27FC236}">
                <a16:creationId xmlns:a16="http://schemas.microsoft.com/office/drawing/2014/main" id="{625018F6-4E5B-CF06-3E3C-DF742744662F}"/>
              </a:ext>
            </a:extLst>
          </p:cNvPr>
          <p:cNvSpPr txBox="1">
            <a:spLocks/>
          </p:cNvSpPr>
          <p:nvPr/>
        </p:nvSpPr>
        <p:spPr>
          <a:xfrm>
            <a:off x="392987" y="3749944"/>
            <a:ext cx="5819677"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Minimize,</a:t>
            </a:r>
            <a:endParaRPr lang="en-IN" dirty="0"/>
          </a:p>
        </p:txBody>
      </p:sp>
      <mc:AlternateContent xmlns:mc="http://schemas.openxmlformats.org/markup-compatibility/2006" xmlns:a14="http://schemas.microsoft.com/office/drawing/2010/main">
        <mc:Choice Requires="a14">
          <p:sp>
            <p:nvSpPr>
              <p:cNvPr id="7" name="Content Placeholder 4">
                <a:extLst>
                  <a:ext uri="{FF2B5EF4-FFF2-40B4-BE49-F238E27FC236}">
                    <a16:creationId xmlns:a16="http://schemas.microsoft.com/office/drawing/2014/main" id="{69AFDED4-A348-F3AB-A09D-0E59A25CDC11}"/>
                  </a:ext>
                </a:extLst>
              </p:cNvPr>
              <p:cNvSpPr txBox="1">
                <a:spLocks/>
              </p:cNvSpPr>
              <p:nvPr/>
            </p:nvSpPr>
            <p:spPr>
              <a:xfrm>
                <a:off x="392988" y="4093261"/>
                <a:ext cx="695860"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oMath>
                  </m:oMathPara>
                </a14:m>
                <a:endParaRPr lang="en-IN" dirty="0"/>
              </a:p>
            </p:txBody>
          </p:sp>
        </mc:Choice>
        <mc:Fallback xmlns="">
          <p:sp>
            <p:nvSpPr>
              <p:cNvPr id="7" name="Content Placeholder 4">
                <a:extLst>
                  <a:ext uri="{FF2B5EF4-FFF2-40B4-BE49-F238E27FC236}">
                    <a16:creationId xmlns:a16="http://schemas.microsoft.com/office/drawing/2014/main" id="{69AFDED4-A348-F3AB-A09D-0E59A25CDC11}"/>
                  </a:ext>
                </a:extLst>
              </p:cNvPr>
              <p:cNvSpPr txBox="1">
                <a:spLocks noRot="1" noChangeAspect="1" noMove="1" noResize="1" noEditPoints="1" noAdjustHandles="1" noChangeArrowheads="1" noChangeShapeType="1" noTextEdit="1"/>
              </p:cNvSpPr>
              <p:nvPr/>
            </p:nvSpPr>
            <p:spPr>
              <a:xfrm>
                <a:off x="392988" y="4093261"/>
                <a:ext cx="695860" cy="452489"/>
              </a:xfrm>
              <a:prstGeom prst="rect">
                <a:avLst/>
              </a:prstGeom>
              <a:blipFill>
                <a:blip r:embed="rId3"/>
                <a:stretch>
                  <a:fillRect l="-1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Content Placeholder 4">
                <a:extLst>
                  <a:ext uri="{FF2B5EF4-FFF2-40B4-BE49-F238E27FC236}">
                    <a16:creationId xmlns:a16="http://schemas.microsoft.com/office/drawing/2014/main" id="{46D77E76-9719-6BB9-CCD0-6EBC99D9A6C2}"/>
                  </a:ext>
                </a:extLst>
              </p:cNvPr>
              <p:cNvSpPr txBox="1">
                <a:spLocks/>
              </p:cNvSpPr>
              <p:nvPr/>
            </p:nvSpPr>
            <p:spPr>
              <a:xfrm>
                <a:off x="1018393" y="4093261"/>
                <a:ext cx="1164970"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0" smtClean="0">
                          <a:latin typeface="Cambria Math" panose="02040503050406030204" pitchFamily="18" charset="0"/>
                        </a:rPr>
                        <m:t>+</m:t>
                      </m:r>
                    </m:oMath>
                  </m:oMathPara>
                </a14:m>
                <a:endParaRPr lang="en-IN" dirty="0"/>
              </a:p>
            </p:txBody>
          </p:sp>
        </mc:Choice>
        <mc:Fallback xmlns="">
          <p:sp>
            <p:nvSpPr>
              <p:cNvPr id="8" name="Content Placeholder 4">
                <a:extLst>
                  <a:ext uri="{FF2B5EF4-FFF2-40B4-BE49-F238E27FC236}">
                    <a16:creationId xmlns:a16="http://schemas.microsoft.com/office/drawing/2014/main" id="{46D77E76-9719-6BB9-CCD0-6EBC99D9A6C2}"/>
                  </a:ext>
                </a:extLst>
              </p:cNvPr>
              <p:cNvSpPr txBox="1">
                <a:spLocks noRot="1" noChangeAspect="1" noMove="1" noResize="1" noEditPoints="1" noAdjustHandles="1" noChangeArrowheads="1" noChangeShapeType="1" noTextEdit="1"/>
              </p:cNvSpPr>
              <p:nvPr/>
            </p:nvSpPr>
            <p:spPr>
              <a:xfrm>
                <a:off x="1018393" y="4093261"/>
                <a:ext cx="1164970" cy="452489"/>
              </a:xfrm>
              <a:prstGeom prst="rect">
                <a:avLst/>
              </a:prstGeom>
              <a:blipFill>
                <a:blip r:embed="rId4"/>
                <a:stretch>
                  <a:fillRect l="-10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Content Placeholder 4">
                <a:extLst>
                  <a:ext uri="{FF2B5EF4-FFF2-40B4-BE49-F238E27FC236}">
                    <a16:creationId xmlns:a16="http://schemas.microsoft.com/office/drawing/2014/main" id="{195C0769-981C-706A-6AF9-EC7BE6A90833}"/>
                  </a:ext>
                </a:extLst>
              </p:cNvPr>
              <p:cNvSpPr txBox="1">
                <a:spLocks/>
              </p:cNvSpPr>
              <p:nvPr/>
            </p:nvSpPr>
            <p:spPr>
              <a:xfrm>
                <a:off x="2056114" y="4093261"/>
                <a:ext cx="1000729"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20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IN" dirty="0"/>
              </a:p>
            </p:txBody>
          </p:sp>
        </mc:Choice>
        <mc:Fallback xmlns="">
          <p:sp>
            <p:nvSpPr>
              <p:cNvPr id="9" name="Content Placeholder 4">
                <a:extLst>
                  <a:ext uri="{FF2B5EF4-FFF2-40B4-BE49-F238E27FC236}">
                    <a16:creationId xmlns:a16="http://schemas.microsoft.com/office/drawing/2014/main" id="{195C0769-981C-706A-6AF9-EC7BE6A90833}"/>
                  </a:ext>
                </a:extLst>
              </p:cNvPr>
              <p:cNvSpPr txBox="1">
                <a:spLocks noRot="1" noChangeAspect="1" noMove="1" noResize="1" noEditPoints="1" noAdjustHandles="1" noChangeArrowheads="1" noChangeShapeType="1" noTextEdit="1"/>
              </p:cNvSpPr>
              <p:nvPr/>
            </p:nvSpPr>
            <p:spPr>
              <a:xfrm>
                <a:off x="2056114" y="4093261"/>
                <a:ext cx="1000729" cy="452489"/>
              </a:xfrm>
              <a:prstGeom prst="rect">
                <a:avLst/>
              </a:prstGeom>
              <a:blipFill>
                <a:blip r:embed="rId5"/>
                <a:stretch>
                  <a:fillRect l="-1220"/>
                </a:stretch>
              </a:blipFill>
            </p:spPr>
            <p:txBody>
              <a:bodyPr/>
              <a:lstStyle/>
              <a:p>
                <a:r>
                  <a:rPr lang="en-IN">
                    <a:noFill/>
                  </a:rPr>
                  <a:t> </a:t>
                </a:r>
              </a:p>
            </p:txBody>
          </p:sp>
        </mc:Fallback>
      </mc:AlternateContent>
      <p:sp>
        <p:nvSpPr>
          <p:cNvPr id="10" name="Content Placeholder 4">
            <a:extLst>
              <a:ext uri="{FF2B5EF4-FFF2-40B4-BE49-F238E27FC236}">
                <a16:creationId xmlns:a16="http://schemas.microsoft.com/office/drawing/2014/main" id="{3EB4FC74-5F56-367B-3AB8-7880C6E4C9A8}"/>
              </a:ext>
            </a:extLst>
          </p:cNvPr>
          <p:cNvSpPr txBox="1">
            <a:spLocks/>
          </p:cNvSpPr>
          <p:nvPr/>
        </p:nvSpPr>
        <p:spPr>
          <a:xfrm>
            <a:off x="131180" y="4519169"/>
            <a:ext cx="5819677" cy="39090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chemeClr val="tx2"/>
                </a:solidFill>
              </a:rPr>
              <a:t>Subject to Constraints</a:t>
            </a:r>
            <a:endParaRPr lang="en-IN" dirty="0">
              <a:solidFill>
                <a:schemeClr val="tx2"/>
              </a:solidFill>
            </a:endParaRPr>
          </a:p>
          <a:p>
            <a:pPr marL="0" indent="0">
              <a:buNone/>
            </a:pPr>
            <a:endParaRPr lang="en-IN" dirty="0">
              <a:solidFill>
                <a:schemeClr val="tx2"/>
              </a:solidFill>
            </a:endParaRPr>
          </a:p>
        </p:txBody>
      </p:sp>
      <mc:AlternateContent xmlns:mc="http://schemas.openxmlformats.org/markup-compatibility/2006" xmlns:a14="http://schemas.microsoft.com/office/drawing/2010/main">
        <mc:Choice Requires="a14">
          <p:sp>
            <p:nvSpPr>
              <p:cNvPr id="11" name="Content Placeholder 4">
                <a:extLst>
                  <a:ext uri="{FF2B5EF4-FFF2-40B4-BE49-F238E27FC236}">
                    <a16:creationId xmlns:a16="http://schemas.microsoft.com/office/drawing/2014/main" id="{BAA9ACB1-92D8-F0F9-C055-E0667544C266}"/>
                  </a:ext>
                </a:extLst>
              </p:cNvPr>
              <p:cNvSpPr txBox="1">
                <a:spLocks/>
              </p:cNvSpPr>
              <p:nvPr/>
            </p:nvSpPr>
            <p:spPr>
              <a:xfrm>
                <a:off x="392988" y="4910075"/>
                <a:ext cx="3223669"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6</m:t>
                          </m:r>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8</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100</m:t>
                      </m:r>
                    </m:oMath>
                  </m:oMathPara>
                </a14:m>
                <a:endParaRPr lang="en-IN" i="1" dirty="0"/>
              </a:p>
            </p:txBody>
          </p:sp>
        </mc:Choice>
        <mc:Fallback xmlns="">
          <p:sp>
            <p:nvSpPr>
              <p:cNvPr id="11" name="Content Placeholder 4">
                <a:extLst>
                  <a:ext uri="{FF2B5EF4-FFF2-40B4-BE49-F238E27FC236}">
                    <a16:creationId xmlns:a16="http://schemas.microsoft.com/office/drawing/2014/main" id="{BAA9ACB1-92D8-F0F9-C055-E0667544C266}"/>
                  </a:ext>
                </a:extLst>
              </p:cNvPr>
              <p:cNvSpPr txBox="1">
                <a:spLocks noRot="1" noChangeAspect="1" noMove="1" noResize="1" noEditPoints="1" noAdjustHandles="1" noChangeArrowheads="1" noChangeShapeType="1" noTextEdit="1"/>
              </p:cNvSpPr>
              <p:nvPr/>
            </p:nvSpPr>
            <p:spPr>
              <a:xfrm>
                <a:off x="392988" y="4910075"/>
                <a:ext cx="3223669" cy="452489"/>
              </a:xfrm>
              <a:prstGeom prst="rect">
                <a:avLst/>
              </a:prstGeom>
              <a:blipFill>
                <a:blip r:embed="rId6"/>
                <a:stretch>
                  <a:fillRect l="-37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Content Placeholder 4">
                <a:extLst>
                  <a:ext uri="{FF2B5EF4-FFF2-40B4-BE49-F238E27FC236}">
                    <a16:creationId xmlns:a16="http://schemas.microsoft.com/office/drawing/2014/main" id="{EE39E281-D0B7-95FE-597A-16EA0DCBE4BE}"/>
                  </a:ext>
                </a:extLst>
              </p:cNvPr>
              <p:cNvSpPr txBox="1">
                <a:spLocks/>
              </p:cNvSpPr>
              <p:nvPr/>
            </p:nvSpPr>
            <p:spPr>
              <a:xfrm>
                <a:off x="392987" y="5259906"/>
                <a:ext cx="3223669" cy="4524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7</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12</m:t>
                          </m:r>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120</m:t>
                      </m:r>
                    </m:oMath>
                  </m:oMathPara>
                </a14:m>
                <a:endParaRPr lang="en-IN" i="1" dirty="0"/>
              </a:p>
            </p:txBody>
          </p:sp>
        </mc:Choice>
        <mc:Fallback xmlns="">
          <p:sp>
            <p:nvSpPr>
              <p:cNvPr id="12" name="Content Placeholder 4">
                <a:extLst>
                  <a:ext uri="{FF2B5EF4-FFF2-40B4-BE49-F238E27FC236}">
                    <a16:creationId xmlns:a16="http://schemas.microsoft.com/office/drawing/2014/main" id="{EE39E281-D0B7-95FE-597A-16EA0DCBE4BE}"/>
                  </a:ext>
                </a:extLst>
              </p:cNvPr>
              <p:cNvSpPr txBox="1">
                <a:spLocks noRot="1" noChangeAspect="1" noMove="1" noResize="1" noEditPoints="1" noAdjustHandles="1" noChangeArrowheads="1" noChangeShapeType="1" noTextEdit="1"/>
              </p:cNvSpPr>
              <p:nvPr/>
            </p:nvSpPr>
            <p:spPr>
              <a:xfrm>
                <a:off x="392987" y="5259906"/>
                <a:ext cx="3223669" cy="452489"/>
              </a:xfrm>
              <a:prstGeom prst="rect">
                <a:avLst/>
              </a:prstGeom>
              <a:blipFill>
                <a:blip r:embed="rId7"/>
                <a:stretch>
                  <a:fillRect l="-37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Content Placeholder 4">
                <a:extLst>
                  <a:ext uri="{FF2B5EF4-FFF2-40B4-BE49-F238E27FC236}">
                    <a16:creationId xmlns:a16="http://schemas.microsoft.com/office/drawing/2014/main" id="{40E612F3-730D-0070-F4C0-6CC50885C25C}"/>
                  </a:ext>
                </a:extLst>
              </p:cNvPr>
              <p:cNvSpPr txBox="1">
                <a:spLocks/>
              </p:cNvSpPr>
              <p:nvPr/>
            </p:nvSpPr>
            <p:spPr>
              <a:xfrm>
                <a:off x="374325" y="6114608"/>
                <a:ext cx="1557111" cy="39090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m:oMathPara>
                </a14:m>
                <a:endParaRPr lang="en-IN" dirty="0">
                  <a:solidFill>
                    <a:schemeClr val="tx2"/>
                  </a:solidFill>
                </a:endParaRPr>
              </a:p>
            </p:txBody>
          </p:sp>
        </mc:Choice>
        <mc:Fallback xmlns="">
          <p:sp>
            <p:nvSpPr>
              <p:cNvPr id="13" name="Content Placeholder 4">
                <a:extLst>
                  <a:ext uri="{FF2B5EF4-FFF2-40B4-BE49-F238E27FC236}">
                    <a16:creationId xmlns:a16="http://schemas.microsoft.com/office/drawing/2014/main" id="{40E612F3-730D-0070-F4C0-6CC50885C25C}"/>
                  </a:ext>
                </a:extLst>
              </p:cNvPr>
              <p:cNvSpPr txBox="1">
                <a:spLocks noRot="1" noChangeAspect="1" noMove="1" noResize="1" noEditPoints="1" noAdjustHandles="1" noChangeArrowheads="1" noChangeShapeType="1" noTextEdit="1"/>
              </p:cNvSpPr>
              <p:nvPr/>
            </p:nvSpPr>
            <p:spPr>
              <a:xfrm>
                <a:off x="374325" y="6114608"/>
                <a:ext cx="1557111" cy="390906"/>
              </a:xfrm>
              <a:prstGeom prst="rect">
                <a:avLst/>
              </a:prstGeom>
              <a:blipFill>
                <a:blip r:embed="rId8"/>
                <a:stretch>
                  <a:fillRect b="-12500"/>
                </a:stretch>
              </a:blipFill>
            </p:spPr>
            <p:txBody>
              <a:bodyPr/>
              <a:lstStyle/>
              <a:p>
                <a:r>
                  <a:rPr lang="en-IN">
                    <a:noFill/>
                  </a:rPr>
                  <a:t> </a:t>
                </a:r>
              </a:p>
            </p:txBody>
          </p:sp>
        </mc:Fallback>
      </mc:AlternateContent>
      <p:sp>
        <p:nvSpPr>
          <p:cNvPr id="14" name="Content Placeholder 4">
            <a:extLst>
              <a:ext uri="{FF2B5EF4-FFF2-40B4-BE49-F238E27FC236}">
                <a16:creationId xmlns:a16="http://schemas.microsoft.com/office/drawing/2014/main" id="{7C362366-E2EB-EF69-D145-69E4B4D5C1AF}"/>
              </a:ext>
            </a:extLst>
          </p:cNvPr>
          <p:cNvSpPr txBox="1">
            <a:spLocks/>
          </p:cNvSpPr>
          <p:nvPr/>
        </p:nvSpPr>
        <p:spPr>
          <a:xfrm>
            <a:off x="131179" y="5697867"/>
            <a:ext cx="5819677" cy="39090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chemeClr val="tx2"/>
                </a:solidFill>
              </a:rPr>
              <a:t>Non-negativity Constraint</a:t>
            </a:r>
            <a:endParaRPr lang="en-IN" dirty="0">
              <a:solidFill>
                <a:schemeClr val="tx2"/>
              </a:solidFill>
            </a:endParaRPr>
          </a:p>
        </p:txBody>
      </p:sp>
    </p:spTree>
    <p:extLst>
      <p:ext uri="{BB962C8B-B14F-4D97-AF65-F5344CB8AC3E}">
        <p14:creationId xmlns:p14="http://schemas.microsoft.com/office/powerpoint/2010/main" val="155775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P spid="12" grpId="0"/>
      <p:bldP spid="13" grpId="0"/>
      <p:bldP spid="1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A3675-EE8F-78E5-5777-345B98DA8B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F9A32-4D06-E3FB-0229-59EFFB6E32DD}"/>
              </a:ext>
            </a:extLst>
          </p:cNvPr>
          <p:cNvSpPr>
            <a:spLocks noGrp="1"/>
          </p:cNvSpPr>
          <p:nvPr>
            <p:ph type="title"/>
          </p:nvPr>
        </p:nvSpPr>
        <p:spPr/>
        <p:txBody>
          <a:bodyPr/>
          <a:lstStyle/>
          <a:p>
            <a:r>
              <a:rPr lang="en-US" dirty="0"/>
              <a:t>Problem – 8 </a:t>
            </a:r>
            <a:r>
              <a:rPr lang="en-US" dirty="0">
                <a:solidFill>
                  <a:schemeClr val="accent6"/>
                </a:solidFill>
              </a:rPr>
              <a:t>Big-M Method</a:t>
            </a:r>
            <a:r>
              <a:rPr lang="en-US" dirty="0"/>
              <a:t> </a:t>
            </a:r>
            <a:endParaRPr lang="en-IN" dirty="0"/>
          </a:p>
        </p:txBody>
      </p:sp>
      <p:sp>
        <p:nvSpPr>
          <p:cNvPr id="3" name="Content Placeholder 2">
            <a:extLst>
              <a:ext uri="{FF2B5EF4-FFF2-40B4-BE49-F238E27FC236}">
                <a16:creationId xmlns:a16="http://schemas.microsoft.com/office/drawing/2014/main" id="{C51BAED3-4B64-11AC-51AE-12F98662F55A}"/>
              </a:ext>
            </a:extLst>
          </p:cNvPr>
          <p:cNvSpPr>
            <a:spLocks noGrp="1"/>
          </p:cNvSpPr>
          <p:nvPr>
            <p:ph idx="1"/>
          </p:nvPr>
        </p:nvSpPr>
        <p:spPr>
          <a:xfrm>
            <a:off x="142960" y="4252688"/>
            <a:ext cx="5073116" cy="430825"/>
          </a:xfrm>
        </p:spPr>
        <p:txBody>
          <a:bodyPr/>
          <a:lstStyle/>
          <a:p>
            <a:pPr marL="0" indent="0">
              <a:buNone/>
            </a:pPr>
            <a:r>
              <a:rPr lang="en-US" dirty="0">
                <a:solidFill>
                  <a:srgbClr val="C00000"/>
                </a:solidFill>
              </a:rPr>
              <a:t>Step-3 : Initial Basic Feasible Solution</a:t>
            </a:r>
          </a:p>
          <a:p>
            <a:endParaRPr lang="en-IN" dirty="0">
              <a:solidFill>
                <a:srgbClr val="C00000"/>
              </a:solidFill>
            </a:endParaRPr>
          </a:p>
        </p:txBody>
      </p:sp>
      <mc:AlternateContent xmlns:mc="http://schemas.openxmlformats.org/markup-compatibility/2006" xmlns:a14="http://schemas.microsoft.com/office/drawing/2010/main">
        <mc:Choice Requires="a14">
          <p:sp>
            <p:nvSpPr>
              <p:cNvPr id="4" name="Content Placeholder 4">
                <a:extLst>
                  <a:ext uri="{FF2B5EF4-FFF2-40B4-BE49-F238E27FC236}">
                    <a16:creationId xmlns:a16="http://schemas.microsoft.com/office/drawing/2014/main" id="{21CE0962-2D9E-6365-1399-E5078B02FBB4}"/>
                  </a:ext>
                </a:extLst>
              </p:cNvPr>
              <p:cNvSpPr txBox="1">
                <a:spLocks/>
              </p:cNvSpPr>
              <p:nvPr/>
            </p:nvSpPr>
            <p:spPr>
              <a:xfrm>
                <a:off x="142960" y="4683513"/>
                <a:ext cx="6126480" cy="1943087"/>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Substituting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=0</m:t>
                    </m:r>
                  </m:oMath>
                </a14:m>
                <a:r>
                  <a:rPr lang="en-IN" dirty="0"/>
                  <a:t> in the constraints to get the </a:t>
                </a:r>
                <a:r>
                  <a:rPr lang="en-IN" dirty="0">
                    <a:solidFill>
                      <a:srgbClr val="0070C0"/>
                    </a:solidFill>
                  </a:rPr>
                  <a:t>Basic Variables</a:t>
                </a:r>
                <a:r>
                  <a:rPr lang="en-IN"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b="0" i="0" smtClean="0">
                        <a:latin typeface="Cambria Math" panose="02040503050406030204" pitchFamily="18" charset="0"/>
                      </a:rPr>
                      <m:t> </m:t>
                    </m:r>
                  </m:oMath>
                </a14:m>
                <a:r>
                  <a:rPr lang="en-IN"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a14:m>
                <a:r>
                  <a:rPr lang="en-US" dirty="0"/>
                  <a:t>.</a:t>
                </a:r>
              </a:p>
              <a:p>
                <a:pPr marL="282575" indent="0">
                  <a:buNone/>
                </a:pPr>
                <a:r>
                  <a:rPr lang="en-IN" dirty="0"/>
                  <a:t>Therefore, </a:t>
                </a:r>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𝑆</m:t>
                          </m:r>
                        </m:e>
                        <m:sub>
                          <m:r>
                            <a:rPr lang="en-US" i="1">
                              <a:solidFill>
                                <a:schemeClr val="accent6"/>
                              </a:solidFill>
                              <a:latin typeface="Cambria Math" panose="02040503050406030204" pitchFamily="18" charset="0"/>
                            </a:rPr>
                            <m:t>1</m:t>
                          </m:r>
                        </m:sub>
                      </m:sSub>
                      <m:r>
                        <a:rPr lang="en-US" i="1">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−100</m:t>
                      </m:r>
                    </m:oMath>
                  </m:oMathPara>
                </a14:m>
                <a:endParaRPr lang="en-US" dirty="0">
                  <a:solidFill>
                    <a:schemeClr val="accent6"/>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𝑆</m:t>
                          </m:r>
                        </m:e>
                        <m:sub>
                          <m:r>
                            <a:rPr lang="en-US" i="1">
                              <a:solidFill>
                                <a:schemeClr val="accent6"/>
                              </a:solidFill>
                              <a:latin typeface="Cambria Math" panose="02040503050406030204" pitchFamily="18" charset="0"/>
                            </a:rPr>
                            <m:t>2</m:t>
                          </m:r>
                        </m:sub>
                      </m:sSub>
                      <m:r>
                        <a:rPr lang="en-US" i="1">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−120</m:t>
                      </m:r>
                    </m:oMath>
                  </m:oMathPara>
                </a14:m>
                <a:endParaRPr lang="en-IN" dirty="0"/>
              </a:p>
            </p:txBody>
          </p:sp>
        </mc:Choice>
        <mc:Fallback xmlns="">
          <p:sp>
            <p:nvSpPr>
              <p:cNvPr id="4" name="Content Placeholder 4">
                <a:extLst>
                  <a:ext uri="{FF2B5EF4-FFF2-40B4-BE49-F238E27FC236}">
                    <a16:creationId xmlns:a16="http://schemas.microsoft.com/office/drawing/2014/main" id="{21CE0962-2D9E-6365-1399-E5078B02FBB4}"/>
                  </a:ext>
                </a:extLst>
              </p:cNvPr>
              <p:cNvSpPr txBox="1">
                <a:spLocks noRot="1" noChangeAspect="1" noMove="1" noResize="1" noEditPoints="1" noAdjustHandles="1" noChangeArrowheads="1" noChangeShapeType="1" noTextEdit="1"/>
              </p:cNvSpPr>
              <p:nvPr/>
            </p:nvSpPr>
            <p:spPr>
              <a:xfrm>
                <a:off x="142960" y="4683513"/>
                <a:ext cx="6126480" cy="1943087"/>
              </a:xfrm>
              <a:prstGeom prst="rect">
                <a:avLst/>
              </a:prstGeom>
              <a:blipFill>
                <a:blip r:embed="rId2"/>
                <a:stretch>
                  <a:fillRect l="-1393" t="-4075" r="-1592"/>
                </a:stretch>
              </a:blipFill>
            </p:spPr>
            <p:txBody>
              <a:bodyPr/>
              <a:lstStyle/>
              <a:p>
                <a:r>
                  <a:rPr lang="en-IN">
                    <a:noFill/>
                  </a:rPr>
                  <a:t> </a:t>
                </a:r>
              </a:p>
            </p:txBody>
          </p:sp>
        </mc:Fallback>
      </mc:AlternateContent>
      <p:cxnSp>
        <p:nvCxnSpPr>
          <p:cNvPr id="20" name="Straight Connector 19">
            <a:extLst>
              <a:ext uri="{FF2B5EF4-FFF2-40B4-BE49-F238E27FC236}">
                <a16:creationId xmlns:a16="http://schemas.microsoft.com/office/drawing/2014/main" id="{9A8333D0-826C-8099-17DA-F7C1084E9920}"/>
              </a:ext>
            </a:extLst>
          </p:cNvPr>
          <p:cNvCxnSpPr>
            <a:cxnSpLocks/>
          </p:cNvCxnSpPr>
          <p:nvPr/>
        </p:nvCxnSpPr>
        <p:spPr>
          <a:xfrm rot="16200000" flipV="1">
            <a:off x="3604161" y="3668900"/>
            <a:ext cx="566928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DF8435F-A32C-4E61-4B1F-3B1AE0A8808D}"/>
                  </a:ext>
                </a:extLst>
              </p:cNvPr>
              <p:cNvSpPr txBox="1">
                <a:spLocks/>
              </p:cNvSpPr>
              <p:nvPr/>
            </p:nvSpPr>
            <p:spPr>
              <a:xfrm>
                <a:off x="142961" y="863444"/>
                <a:ext cx="6295839" cy="576315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lang="en-US" dirty="0">
                    <a:solidFill>
                      <a:srgbClr val="C00000"/>
                    </a:solidFill>
                  </a:rPr>
                  <a:t>Step-2 : Standard Form</a:t>
                </a:r>
              </a:p>
              <a:p>
                <a:r>
                  <a:rPr lang="en-US" dirty="0">
                    <a:solidFill>
                      <a:srgbClr val="0070C0"/>
                    </a:solidFill>
                  </a:rPr>
                  <a:t>Objective Function</a:t>
                </a:r>
              </a:p>
              <a:p>
                <a:pPr marL="233363" indent="0">
                  <a:buNone/>
                </a:pPr>
                <a:r>
                  <a:rPr lang="en-US" dirty="0"/>
                  <a:t>Minimize,</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12</m:t>
                          </m:r>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+20</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m:oMathPara>
                </a14:m>
                <a:endParaRPr lang="en-IN" dirty="0"/>
              </a:p>
              <a:p>
                <a:pPr marL="282575" indent="0">
                  <a:buNone/>
                </a:pPr>
                <a:r>
                  <a:rPr lang="en-US" dirty="0"/>
                  <a:t>Subject to constraints</a:t>
                </a:r>
              </a:p>
              <a:p>
                <a:pPr marL="1546225" indent="0" algn="l">
                  <a:spcAft>
                    <a:spcPts val="600"/>
                  </a:spcAft>
                  <a:buNone/>
                </a:pPr>
                <a14:m>
                  <m:oMathPara xmlns:m="http://schemas.openxmlformats.org/officeDocument/2006/math">
                    <m:oMathParaPr>
                      <m:jc m:val="left"/>
                    </m:oMathParaPr>
                    <m:oMath xmlns:m="http://schemas.openxmlformats.org/officeDocument/2006/math">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6</m:t>
                          </m:r>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1</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+8</m:t>
                      </m:r>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2</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m:t>
                      </m:r>
                      <m:sSub>
                        <m:sSubPr>
                          <m:ctrlPr>
                            <a:rPr lang="en-US" b="0" i="1" smtClean="0">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𝑆</m:t>
                          </m:r>
                        </m:e>
                        <m:sub>
                          <m:r>
                            <a:rPr lang="en-US" b="0" i="1" smtClean="0">
                              <a:latin typeface="Cambria Math" panose="02040503050406030204" pitchFamily="18" charset="0"/>
                              <a:ea typeface="Roboto Condensed" panose="02000000000000000000" pitchFamily="2" charset="0"/>
                              <a:cs typeface="Calibri" panose="020F0502020204030204" pitchFamily="34" charset="0"/>
                            </a:rPr>
                            <m:t>1</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=100</m:t>
                      </m:r>
                    </m:oMath>
                  </m:oMathPara>
                </a14:m>
                <a:endParaRPr lang="en-US" i="1" dirty="0">
                  <a:latin typeface="Cambria Math" panose="02040503050406030204" pitchFamily="18" charset="0"/>
                  <a:ea typeface="Roboto Condensed" panose="02000000000000000000" pitchFamily="2" charset="0"/>
                  <a:cs typeface="Calibri" panose="020F0502020204030204" pitchFamily="34" charset="0"/>
                </a:endParaRPr>
              </a:p>
              <a:p>
                <a:pPr marL="1546225" indent="0" algn="l">
                  <a:spcAft>
                    <a:spcPts val="600"/>
                  </a:spcAft>
                  <a:buNone/>
                </a:pPr>
                <a14:m>
                  <m:oMathPara xmlns:m="http://schemas.openxmlformats.org/officeDocument/2006/math">
                    <m:oMathParaPr>
                      <m:jc m:val="left"/>
                    </m:oMathParaPr>
                    <m:oMath xmlns:m="http://schemas.openxmlformats.org/officeDocument/2006/math">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7</m:t>
                          </m:r>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1</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+12</m:t>
                      </m:r>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2</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m:t>
                      </m:r>
                      <m:sSub>
                        <m:sSubPr>
                          <m:ctrlPr>
                            <a:rPr lang="en-US" b="0" i="1" smtClean="0">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𝑆</m:t>
                          </m:r>
                        </m:e>
                        <m:sub>
                          <m:r>
                            <a:rPr lang="en-US" b="0" i="1" smtClean="0">
                              <a:latin typeface="Cambria Math" panose="02040503050406030204" pitchFamily="18" charset="0"/>
                              <a:ea typeface="Roboto Condensed" panose="02000000000000000000" pitchFamily="2" charset="0"/>
                              <a:cs typeface="Calibri" panose="020F0502020204030204" pitchFamily="34" charset="0"/>
                            </a:rPr>
                            <m:t>2</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=120</m:t>
                      </m:r>
                    </m:oMath>
                  </m:oMathPara>
                </a14:m>
                <a:endParaRPr lang="en-US" dirty="0"/>
              </a:p>
              <a:p>
                <a:pPr marL="282575"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≥0</m:t>
                      </m:r>
                    </m:oMath>
                  </m:oMathPara>
                </a14:m>
                <a:endParaRPr lang="en-IN" dirty="0">
                  <a:solidFill>
                    <a:schemeClr val="tx2"/>
                  </a:solidFill>
                </a:endParaRPr>
              </a:p>
            </p:txBody>
          </p:sp>
        </mc:Choice>
        <mc:Fallback xmlns="">
          <p:sp>
            <p:nvSpPr>
              <p:cNvPr id="7" name="Content Placeholder 2">
                <a:extLst>
                  <a:ext uri="{FF2B5EF4-FFF2-40B4-BE49-F238E27FC236}">
                    <a16:creationId xmlns:a16="http://schemas.microsoft.com/office/drawing/2014/main" id="{2DF8435F-A32C-4E61-4B1F-3B1AE0A8808D}"/>
                  </a:ext>
                </a:extLst>
              </p:cNvPr>
              <p:cNvSpPr txBox="1">
                <a:spLocks noRot="1" noChangeAspect="1" noMove="1" noResize="1" noEditPoints="1" noAdjustHandles="1" noChangeArrowheads="1" noChangeShapeType="1" noTextEdit="1"/>
              </p:cNvSpPr>
              <p:nvPr/>
            </p:nvSpPr>
            <p:spPr>
              <a:xfrm>
                <a:off x="142961" y="863444"/>
                <a:ext cx="6295839" cy="5763156"/>
              </a:xfrm>
              <a:prstGeom prst="rect">
                <a:avLst/>
              </a:prstGeom>
              <a:blipFill>
                <a:blip r:embed="rId3"/>
                <a:stretch>
                  <a:fillRect l="-1452" t="-13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Content Placeholder 4">
                <a:extLst>
                  <a:ext uri="{FF2B5EF4-FFF2-40B4-BE49-F238E27FC236}">
                    <a16:creationId xmlns:a16="http://schemas.microsoft.com/office/drawing/2014/main" id="{B88D983C-B393-8041-D065-B1001CA86CCF}"/>
                  </a:ext>
                </a:extLst>
              </p:cNvPr>
              <p:cNvSpPr txBox="1">
                <a:spLocks/>
              </p:cNvSpPr>
              <p:nvPr/>
            </p:nvSpPr>
            <p:spPr>
              <a:xfrm>
                <a:off x="6607372" y="863444"/>
                <a:ext cx="5349402" cy="564009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Which is </a:t>
                </a:r>
                <a:r>
                  <a:rPr lang="en-US" b="1" dirty="0">
                    <a:solidFill>
                      <a:schemeClr val="accent6"/>
                    </a:solidFill>
                  </a:rPr>
                  <a:t>not feasible </a:t>
                </a:r>
                <a:r>
                  <a:rPr lang="en-US" dirty="0"/>
                  <a:t>because, it does not satisfy the non-negativity constraint i.e. </a:t>
                </a: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≥0</m:t>
                      </m:r>
                    </m:oMath>
                  </m:oMathPara>
                </a14:m>
                <a:endParaRPr lang="en-IN" dirty="0">
                  <a:solidFill>
                    <a:schemeClr val="tx2"/>
                  </a:solidFill>
                </a:endParaRPr>
              </a:p>
              <a:p>
                <a:r>
                  <a:rPr lang="en-US" dirty="0"/>
                  <a:t>Therefore, introducing </a:t>
                </a:r>
                <a:r>
                  <a:rPr lang="en-US" b="1" dirty="0">
                    <a:solidFill>
                      <a:srgbClr val="0070C0"/>
                    </a:solidFill>
                  </a:rPr>
                  <a:t>Artificial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r>
                  <a:rPr lang="en-US" dirty="0"/>
                  <a:t>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oMath>
                </a14:m>
                <a:r>
                  <a:rPr lang="en-US" dirty="0"/>
                  <a:t> in the constraints.</a:t>
                </a: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6</m:t>
                          </m:r>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1</m:t>
                          </m:r>
                        </m:sub>
                      </m:sSub>
                      <m:r>
                        <a:rPr lang="en-US" i="1">
                          <a:latin typeface="Cambria Math" panose="02040503050406030204" pitchFamily="18" charset="0"/>
                          <a:ea typeface="Roboto Condensed" panose="02000000000000000000" pitchFamily="2" charset="0"/>
                          <a:cs typeface="Calibri" panose="020F0502020204030204" pitchFamily="34" charset="0"/>
                        </a:rPr>
                        <m:t>+8</m:t>
                      </m:r>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2</m:t>
                          </m:r>
                        </m:sub>
                      </m:sSub>
                      <m:r>
                        <a:rPr lang="en-US" i="1">
                          <a:latin typeface="Cambria Math" panose="02040503050406030204" pitchFamily="18" charset="0"/>
                          <a:ea typeface="Roboto Condensed" panose="02000000000000000000" pitchFamily="2" charset="0"/>
                          <a:cs typeface="Calibri" panose="020F0502020204030204" pitchFamily="34" charset="0"/>
                        </a:rPr>
                        <m:t>−</m:t>
                      </m:r>
                      <m:sSub>
                        <m:sSubPr>
                          <m:ctrlPr>
                            <a:rPr lang="en-US"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𝑆</m:t>
                          </m:r>
                        </m:e>
                        <m:sub>
                          <m:r>
                            <a:rPr lang="en-US" i="1">
                              <a:latin typeface="Cambria Math" panose="02040503050406030204" pitchFamily="18" charset="0"/>
                              <a:ea typeface="Roboto Condensed" panose="02000000000000000000" pitchFamily="2" charset="0"/>
                              <a:cs typeface="Calibri" panose="020F0502020204030204" pitchFamily="34" charset="0"/>
                            </a:rPr>
                            <m:t>1</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m:t>
                      </m:r>
                      <m:sSub>
                        <m:sSubPr>
                          <m:ctrlPr>
                            <a:rPr lang="en-US" b="0" i="1" smtClean="0">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𝐴</m:t>
                          </m:r>
                        </m:e>
                        <m:sub>
                          <m:r>
                            <a:rPr lang="en-US" b="0" i="1" smtClean="0">
                              <a:latin typeface="Cambria Math" panose="02040503050406030204" pitchFamily="18" charset="0"/>
                              <a:ea typeface="Roboto Condensed" panose="02000000000000000000" pitchFamily="2" charset="0"/>
                              <a:cs typeface="Calibri" panose="020F0502020204030204" pitchFamily="34" charset="0"/>
                            </a:rPr>
                            <m:t>1</m:t>
                          </m:r>
                        </m:sub>
                      </m:sSub>
                      <m:r>
                        <a:rPr lang="en-US" i="1">
                          <a:latin typeface="Cambria Math" panose="02040503050406030204" pitchFamily="18" charset="0"/>
                          <a:ea typeface="Roboto Condensed" panose="02000000000000000000" pitchFamily="2" charset="0"/>
                          <a:cs typeface="Calibri" panose="020F0502020204030204" pitchFamily="34" charset="0"/>
                        </a:rPr>
                        <m:t>=100</m:t>
                      </m:r>
                    </m:oMath>
                  </m:oMathPara>
                </a14:m>
                <a:endParaRPr lang="en-US" i="1" dirty="0">
                  <a:latin typeface="Cambria Math" panose="02040503050406030204" pitchFamily="18" charset="0"/>
                  <a:ea typeface="Roboto Condensed" panose="02000000000000000000" pitchFamily="2" charset="0"/>
                  <a:cs typeface="Calibri" panose="020F0502020204030204" pitchFamily="34" charset="0"/>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7</m:t>
                          </m:r>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1</m:t>
                          </m:r>
                        </m:sub>
                      </m:sSub>
                      <m:r>
                        <a:rPr lang="en-US" i="1">
                          <a:latin typeface="Cambria Math" panose="02040503050406030204" pitchFamily="18" charset="0"/>
                          <a:ea typeface="Roboto Condensed" panose="02000000000000000000" pitchFamily="2" charset="0"/>
                          <a:cs typeface="Calibri" panose="020F0502020204030204" pitchFamily="34" charset="0"/>
                        </a:rPr>
                        <m:t>+12</m:t>
                      </m:r>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2</m:t>
                          </m:r>
                        </m:sub>
                      </m:sSub>
                      <m:r>
                        <a:rPr lang="en-US" i="1">
                          <a:latin typeface="Cambria Math" panose="02040503050406030204" pitchFamily="18" charset="0"/>
                          <a:ea typeface="Roboto Condensed" panose="02000000000000000000" pitchFamily="2" charset="0"/>
                          <a:cs typeface="Calibri" panose="020F0502020204030204" pitchFamily="34" charset="0"/>
                        </a:rPr>
                        <m:t>−</m:t>
                      </m:r>
                      <m:sSub>
                        <m:sSubPr>
                          <m:ctrlPr>
                            <a:rPr lang="en-US"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𝑆</m:t>
                          </m:r>
                        </m:e>
                        <m:sub>
                          <m:r>
                            <a:rPr lang="en-US" i="1">
                              <a:latin typeface="Cambria Math" panose="02040503050406030204" pitchFamily="18" charset="0"/>
                              <a:ea typeface="Roboto Condensed" panose="02000000000000000000" pitchFamily="2" charset="0"/>
                              <a:cs typeface="Calibri" panose="020F0502020204030204" pitchFamily="34" charset="0"/>
                            </a:rPr>
                            <m:t>2</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m:t>
                      </m:r>
                      <m:sSub>
                        <m:sSubPr>
                          <m:ctrlPr>
                            <a:rPr lang="en-US" b="0" i="1" smtClean="0">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𝐴</m:t>
                          </m:r>
                        </m:e>
                        <m:sub>
                          <m:r>
                            <a:rPr lang="en-US" b="0" i="1" smtClean="0">
                              <a:latin typeface="Cambria Math" panose="02040503050406030204" pitchFamily="18" charset="0"/>
                              <a:ea typeface="Roboto Condensed" panose="02000000000000000000" pitchFamily="2" charset="0"/>
                              <a:cs typeface="Calibri" panose="020F0502020204030204" pitchFamily="34" charset="0"/>
                            </a:rPr>
                            <m:t>2</m:t>
                          </m:r>
                        </m:sub>
                      </m:sSub>
                      <m:r>
                        <a:rPr lang="en-US" i="1">
                          <a:latin typeface="Cambria Math" panose="02040503050406030204" pitchFamily="18" charset="0"/>
                          <a:ea typeface="Roboto Condensed" panose="02000000000000000000" pitchFamily="2" charset="0"/>
                          <a:cs typeface="Calibri" panose="020F0502020204030204" pitchFamily="34" charset="0"/>
                        </a:rPr>
                        <m:t>=120</m:t>
                      </m:r>
                    </m:oMath>
                  </m:oMathPara>
                </a14:m>
                <a:endParaRPr lang="en-US" dirty="0"/>
              </a:p>
              <a:p>
                <a:pPr marL="282575" indent="0">
                  <a:lnSpc>
                    <a:spcPct val="120000"/>
                  </a:lnSpc>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r>
                        <a:rPr lang="en-US" i="1">
                          <a:latin typeface="Cambria Math" panose="02040503050406030204" pitchFamily="18" charset="0"/>
                        </a:rPr>
                        <m:t>≥0</m:t>
                      </m:r>
                    </m:oMath>
                  </m:oMathPara>
                </a14:m>
                <a:endParaRPr lang="en-IN" dirty="0">
                  <a:solidFill>
                    <a:schemeClr val="tx2"/>
                  </a:solidFill>
                </a:endParaRPr>
              </a:p>
              <a:p>
                <a:pPr marL="342900" indent="-342900"/>
                <a:r>
                  <a:rPr lang="en-IN" dirty="0"/>
                  <a:t>But artificial variables with values greater than zero </a:t>
                </a:r>
                <a:r>
                  <a:rPr lang="en-IN" dirty="0">
                    <a:solidFill>
                      <a:schemeClr val="accent6"/>
                    </a:solidFill>
                  </a:rPr>
                  <a:t>violates the equality constraints</a:t>
                </a:r>
                <a:r>
                  <a:rPr lang="en-IN" dirty="0"/>
                  <a:t>.</a:t>
                </a:r>
              </a:p>
              <a:p>
                <a:pPr marL="342900" indent="-342900"/>
                <a:r>
                  <a:rPr lang="en-IN" dirty="0"/>
                  <a:t>Therefore, </a:t>
                </a:r>
                <a14:m>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𝐴</m:t>
                        </m:r>
                      </m:e>
                      <m:sub>
                        <m:r>
                          <a:rPr lang="en-US" i="1">
                            <a:solidFill>
                              <a:srgbClr val="0070C0"/>
                            </a:solidFill>
                            <a:latin typeface="Cambria Math" panose="02040503050406030204" pitchFamily="18" charset="0"/>
                          </a:rPr>
                          <m:t>1</m:t>
                        </m:r>
                      </m:sub>
                    </m:sSub>
                  </m:oMath>
                </a14:m>
                <a:r>
                  <a:rPr lang="en-US" dirty="0">
                    <a:solidFill>
                      <a:srgbClr val="0070C0"/>
                    </a:solidFill>
                  </a:rPr>
                  <a:t>and </a:t>
                </a:r>
                <a14:m>
                  <m:oMath xmlns:m="http://schemas.openxmlformats.org/officeDocument/2006/math">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𝐴</m:t>
                        </m:r>
                      </m:e>
                      <m:sub>
                        <m:r>
                          <a:rPr lang="en-US" i="1">
                            <a:solidFill>
                              <a:srgbClr val="0070C0"/>
                            </a:solidFill>
                            <a:latin typeface="Cambria Math" panose="02040503050406030204" pitchFamily="18" charset="0"/>
                          </a:rPr>
                          <m:t>2</m:t>
                        </m:r>
                      </m:sub>
                    </m:sSub>
                  </m:oMath>
                </a14:m>
                <a:r>
                  <a:rPr lang="en-US" dirty="0">
                    <a:solidFill>
                      <a:srgbClr val="0070C0"/>
                    </a:solidFill>
                  </a:rPr>
                  <a:t> should not appear in the final solution. </a:t>
                </a:r>
              </a:p>
              <a:p>
                <a:pPr marL="0" indent="0">
                  <a:buNone/>
                </a:pPr>
                <a:endParaRPr lang="en-US" dirty="0"/>
              </a:p>
              <a:p>
                <a:endParaRPr lang="en-IN" dirty="0"/>
              </a:p>
            </p:txBody>
          </p:sp>
        </mc:Choice>
        <mc:Fallback xmlns="">
          <p:sp>
            <p:nvSpPr>
              <p:cNvPr id="8" name="Content Placeholder 4">
                <a:extLst>
                  <a:ext uri="{FF2B5EF4-FFF2-40B4-BE49-F238E27FC236}">
                    <a16:creationId xmlns:a16="http://schemas.microsoft.com/office/drawing/2014/main" id="{B88D983C-B393-8041-D065-B1001CA86CCF}"/>
                  </a:ext>
                </a:extLst>
              </p:cNvPr>
              <p:cNvSpPr txBox="1">
                <a:spLocks noRot="1" noChangeAspect="1" noMove="1" noResize="1" noEditPoints="1" noAdjustHandles="1" noChangeArrowheads="1" noChangeShapeType="1" noTextEdit="1"/>
              </p:cNvSpPr>
              <p:nvPr/>
            </p:nvSpPr>
            <p:spPr>
              <a:xfrm>
                <a:off x="6607372" y="863444"/>
                <a:ext cx="5349402" cy="5640096"/>
              </a:xfrm>
              <a:prstGeom prst="rect">
                <a:avLst/>
              </a:prstGeom>
              <a:blipFill>
                <a:blip r:embed="rId4"/>
                <a:stretch>
                  <a:fillRect l="-1596" t="-1405" r="-1710" b="-1189"/>
                </a:stretch>
              </a:blipFill>
            </p:spPr>
            <p:txBody>
              <a:bodyPr/>
              <a:lstStyle/>
              <a:p>
                <a:r>
                  <a:rPr lang="en-IN">
                    <a:noFill/>
                  </a:rPr>
                  <a:t> </a:t>
                </a:r>
              </a:p>
            </p:txBody>
          </p:sp>
        </mc:Fallback>
      </mc:AlternateContent>
    </p:spTree>
    <p:extLst>
      <p:ext uri="{BB962C8B-B14F-4D97-AF65-F5344CB8AC3E}">
        <p14:creationId xmlns:p14="http://schemas.microsoft.com/office/powerpoint/2010/main" val="373394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fade">
                                      <p:cBhvr>
                                        <p:cTn id="52" dur="500"/>
                                        <p:tgtEl>
                                          <p:spTgt spid="3">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0" end="0"/>
                                            </p:txEl>
                                          </p:spTgt>
                                        </p:tgtEl>
                                        <p:attrNameLst>
                                          <p:attrName>style.visibility</p:attrName>
                                        </p:attrNameLst>
                                      </p:cBhvr>
                                      <p:to>
                                        <p:strVal val="visible"/>
                                      </p:to>
                                    </p:set>
                                    <p:animEffect transition="in" filter="fade">
                                      <p:cBhvr>
                                        <p:cTn id="57" dur="500"/>
                                        <p:tgtEl>
                                          <p:spTgt spid="4">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 end="1"/>
                                            </p:txEl>
                                          </p:spTgt>
                                        </p:tgtEl>
                                        <p:attrNameLst>
                                          <p:attrName>style.visibility</p:attrName>
                                        </p:attrNameLst>
                                      </p:cBhvr>
                                      <p:to>
                                        <p:strVal val="visible"/>
                                      </p:to>
                                    </p:set>
                                    <p:animEffect transition="in" filter="fade">
                                      <p:cBhvr>
                                        <p:cTn id="62" dur="500"/>
                                        <p:tgtEl>
                                          <p:spTgt spid="4">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animEffect transition="in" filter="fade">
                                      <p:cBhvr>
                                        <p:cTn id="67" dur="500"/>
                                        <p:tgtEl>
                                          <p:spTgt spid="4">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
                                            <p:txEl>
                                              <p:pRg st="3" end="3"/>
                                            </p:txEl>
                                          </p:spTgt>
                                        </p:tgtEl>
                                        <p:attrNameLst>
                                          <p:attrName>style.visibility</p:attrName>
                                        </p:attrNameLst>
                                      </p:cBhvr>
                                      <p:to>
                                        <p:strVal val="visible"/>
                                      </p:to>
                                    </p:set>
                                    <p:animEffect transition="in" filter="fade">
                                      <p:cBhvr>
                                        <p:cTn id="72" dur="500"/>
                                        <p:tgtEl>
                                          <p:spTgt spid="4">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
                                            <p:txEl>
                                              <p:pRg st="0" end="0"/>
                                            </p:txEl>
                                          </p:spTgt>
                                        </p:tgtEl>
                                        <p:attrNameLst>
                                          <p:attrName>style.visibility</p:attrName>
                                        </p:attrNameLst>
                                      </p:cBhvr>
                                      <p:to>
                                        <p:strVal val="visible"/>
                                      </p:to>
                                    </p:set>
                                    <p:animEffect transition="in" filter="fade">
                                      <p:cBhvr>
                                        <p:cTn id="77" dur="500"/>
                                        <p:tgtEl>
                                          <p:spTgt spid="8">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8">
                                            <p:txEl>
                                              <p:pRg st="1" end="1"/>
                                            </p:txEl>
                                          </p:spTgt>
                                        </p:tgtEl>
                                        <p:attrNameLst>
                                          <p:attrName>style.visibility</p:attrName>
                                        </p:attrNameLst>
                                      </p:cBhvr>
                                      <p:to>
                                        <p:strVal val="visible"/>
                                      </p:to>
                                    </p:set>
                                    <p:animEffect transition="in" filter="fade">
                                      <p:cBhvr>
                                        <p:cTn id="82" dur="500"/>
                                        <p:tgtEl>
                                          <p:spTgt spid="8">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8">
                                            <p:txEl>
                                              <p:pRg st="2" end="2"/>
                                            </p:txEl>
                                          </p:spTgt>
                                        </p:tgtEl>
                                        <p:attrNameLst>
                                          <p:attrName>style.visibility</p:attrName>
                                        </p:attrNameLst>
                                      </p:cBhvr>
                                      <p:to>
                                        <p:strVal val="visible"/>
                                      </p:to>
                                    </p:set>
                                    <p:animEffect transition="in" filter="fade">
                                      <p:cBhvr>
                                        <p:cTn id="87" dur="500"/>
                                        <p:tgtEl>
                                          <p:spTgt spid="8">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8">
                                            <p:txEl>
                                              <p:pRg st="3" end="3"/>
                                            </p:txEl>
                                          </p:spTgt>
                                        </p:tgtEl>
                                        <p:attrNameLst>
                                          <p:attrName>style.visibility</p:attrName>
                                        </p:attrNameLst>
                                      </p:cBhvr>
                                      <p:to>
                                        <p:strVal val="visible"/>
                                      </p:to>
                                    </p:set>
                                    <p:animEffect transition="in" filter="fade">
                                      <p:cBhvr>
                                        <p:cTn id="92" dur="500"/>
                                        <p:tgtEl>
                                          <p:spTgt spid="8">
                                            <p:txEl>
                                              <p:pRg st="3" end="3"/>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8">
                                            <p:txEl>
                                              <p:pRg st="4" end="4"/>
                                            </p:txEl>
                                          </p:spTgt>
                                        </p:tgtEl>
                                        <p:attrNameLst>
                                          <p:attrName>style.visibility</p:attrName>
                                        </p:attrNameLst>
                                      </p:cBhvr>
                                      <p:to>
                                        <p:strVal val="visible"/>
                                      </p:to>
                                    </p:set>
                                    <p:animEffect transition="in" filter="fade">
                                      <p:cBhvr>
                                        <p:cTn id="97" dur="500"/>
                                        <p:tgtEl>
                                          <p:spTgt spid="8">
                                            <p:txEl>
                                              <p:pRg st="4" end="4"/>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8">
                                            <p:txEl>
                                              <p:pRg st="5" end="5"/>
                                            </p:txEl>
                                          </p:spTgt>
                                        </p:tgtEl>
                                        <p:attrNameLst>
                                          <p:attrName>style.visibility</p:attrName>
                                        </p:attrNameLst>
                                      </p:cBhvr>
                                      <p:to>
                                        <p:strVal val="visible"/>
                                      </p:to>
                                    </p:set>
                                    <p:animEffect transition="in" filter="fade">
                                      <p:cBhvr>
                                        <p:cTn id="102" dur="500"/>
                                        <p:tgtEl>
                                          <p:spTgt spid="8">
                                            <p:txEl>
                                              <p:pRg st="5" end="5"/>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8">
                                            <p:txEl>
                                              <p:pRg st="6" end="6"/>
                                            </p:txEl>
                                          </p:spTgt>
                                        </p:tgtEl>
                                        <p:attrNameLst>
                                          <p:attrName>style.visibility</p:attrName>
                                        </p:attrNameLst>
                                      </p:cBhvr>
                                      <p:to>
                                        <p:strVal val="visible"/>
                                      </p:to>
                                    </p:set>
                                    <p:animEffect transition="in" filter="fade">
                                      <p:cBhvr>
                                        <p:cTn id="107" dur="500"/>
                                        <p:tgtEl>
                                          <p:spTgt spid="8">
                                            <p:txEl>
                                              <p:pRg st="6" end="6"/>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8">
                                            <p:txEl>
                                              <p:pRg st="7" end="7"/>
                                            </p:txEl>
                                          </p:spTgt>
                                        </p:tgtEl>
                                        <p:attrNameLst>
                                          <p:attrName>style.visibility</p:attrName>
                                        </p:attrNameLst>
                                      </p:cBhvr>
                                      <p:to>
                                        <p:strVal val="visible"/>
                                      </p:to>
                                    </p:set>
                                    <p:animEffect transition="in" filter="fade">
                                      <p:cBhvr>
                                        <p:cTn id="11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1C976-CF54-3F04-8A77-1EA908975D9D}"/>
              </a:ext>
            </a:extLst>
          </p:cNvPr>
          <p:cNvSpPr>
            <a:spLocks noGrp="1"/>
          </p:cNvSpPr>
          <p:nvPr>
            <p:ph type="title"/>
          </p:nvPr>
        </p:nvSpPr>
        <p:spPr/>
        <p:txBody>
          <a:bodyPr/>
          <a:lstStyle/>
          <a:p>
            <a:r>
              <a:rPr lang="en-US" dirty="0"/>
              <a:t>Problem – 8 </a:t>
            </a:r>
            <a:r>
              <a:rPr lang="en-US" dirty="0">
                <a:solidFill>
                  <a:schemeClr val="accent6"/>
                </a:solidFill>
              </a:rPr>
              <a:t>Big-M Method</a:t>
            </a:r>
            <a:r>
              <a:rPr lang="en-US" dirty="0"/>
              <a:t> </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7D9B8E-A583-B837-31E3-01F4597DAF17}"/>
                  </a:ext>
                </a:extLst>
              </p:cNvPr>
              <p:cNvSpPr>
                <a:spLocks noGrp="1"/>
              </p:cNvSpPr>
              <p:nvPr>
                <p:ph idx="1"/>
              </p:nvPr>
            </p:nvSpPr>
            <p:spPr/>
            <p:txBody>
              <a:bodyPr/>
              <a:lstStyle/>
              <a:p>
                <a:r>
                  <a:rPr lang="en-US" dirty="0"/>
                  <a:t>To remove the artificial variables from the final solution, they are assigned a large unit penalty in the objective function.</a:t>
                </a:r>
              </a:p>
              <a:p>
                <a:pPr lvl="1"/>
                <a:r>
                  <a:rPr lang="en-US" sz="2400" dirty="0"/>
                  <a:t>For Minimization problem assign </a:t>
                </a:r>
                <a14:m>
                  <m:oMath xmlns:m="http://schemas.openxmlformats.org/officeDocument/2006/math">
                    <m:r>
                      <a:rPr lang="en-US" sz="2400" b="1" i="1" smtClean="0">
                        <a:latin typeface="Cambria Math" panose="02040503050406030204" pitchFamily="18" charset="0"/>
                      </a:rPr>
                      <m:t>+</m:t>
                    </m:r>
                    <m:r>
                      <a:rPr lang="en-US" sz="2400" b="1" i="1" smtClean="0">
                        <a:latin typeface="Cambria Math" panose="02040503050406030204" pitchFamily="18" charset="0"/>
                      </a:rPr>
                      <m:t>𝑴</m:t>
                    </m:r>
                  </m:oMath>
                </a14:m>
                <a:endParaRPr lang="en-IN" sz="2400" b="1" dirty="0"/>
              </a:p>
              <a:p>
                <a:pPr lvl="1"/>
                <a:r>
                  <a:rPr lang="en-IN" sz="2400" dirty="0"/>
                  <a:t>For Maximization problem assign </a:t>
                </a:r>
                <a14:m>
                  <m:oMath xmlns:m="http://schemas.openxmlformats.org/officeDocument/2006/math">
                    <m:r>
                      <a:rPr lang="en-US" sz="2400" b="1" i="1" smtClean="0">
                        <a:latin typeface="Cambria Math" panose="02040503050406030204" pitchFamily="18" charset="0"/>
                      </a:rPr>
                      <m:t>−</m:t>
                    </m:r>
                    <m:r>
                      <a:rPr lang="en-US" sz="2400" b="1" i="1" smtClean="0">
                        <a:latin typeface="Cambria Math" panose="02040503050406030204" pitchFamily="18" charset="0"/>
                      </a:rPr>
                      <m:t>𝑴</m:t>
                    </m:r>
                  </m:oMath>
                </a14:m>
                <a:endParaRPr lang="en-IN" sz="2400" b="1" dirty="0"/>
              </a:p>
              <a:p>
                <a:r>
                  <a:rPr lang="en-IN" dirty="0"/>
                  <a:t>For the given problem of minimization, the </a:t>
                </a:r>
                <a:r>
                  <a:rPr lang="en-IN" dirty="0">
                    <a:solidFill>
                      <a:srgbClr val="0070C0"/>
                    </a:solidFill>
                  </a:rPr>
                  <a:t>Objective Function </a:t>
                </a:r>
                <a:r>
                  <a:rPr lang="en-IN" dirty="0"/>
                  <a:t>is</a:t>
                </a:r>
              </a:p>
              <a:p>
                <a:pPr marL="544512" lvl="1" indent="0">
                  <a:buNone/>
                </a:pPr>
                <a:r>
                  <a:rPr lang="en-IN" sz="2400" dirty="0"/>
                  <a:t>Minimize,</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𝒁</m:t>
                      </m:r>
                      <m:r>
                        <a:rPr lang="en-US" b="1" i="1" smtClean="0">
                          <a:latin typeface="Cambria Math" panose="02040503050406030204" pitchFamily="18" charset="0"/>
                        </a:rPr>
                        <m:t>=</m:t>
                      </m:r>
                      <m:r>
                        <a:rPr lang="en-US" b="1" i="1" smtClean="0">
                          <a:latin typeface="Cambria Math" panose="02040503050406030204" pitchFamily="18" charset="0"/>
                        </a:rPr>
                        <m:t>𝟏𝟐</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r>
                        <a:rPr lang="en-US" b="1" i="1" smtClean="0">
                          <a:latin typeface="Cambria Math" panose="02040503050406030204" pitchFamily="18" charset="0"/>
                        </a:rPr>
                        <m:t>+</m:t>
                      </m:r>
                      <m:r>
                        <a:rPr lang="en-US" b="1" i="1" smtClean="0">
                          <a:latin typeface="Cambria Math" panose="02040503050406030204" pitchFamily="18" charset="0"/>
                        </a:rPr>
                        <m:t>𝟐𝟎</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r>
                        <a:rPr lang="en-US" b="1" i="1" smtClean="0">
                          <a:latin typeface="Cambria Math" panose="02040503050406030204" pitchFamily="18" charset="0"/>
                        </a:rPr>
                        <m:t>𝟎</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r>
                        <a:rPr lang="en-US" b="1" i="1" smtClean="0">
                          <a:latin typeface="Cambria Math" panose="02040503050406030204" pitchFamily="18" charset="0"/>
                        </a:rPr>
                        <m:t>+</m:t>
                      </m:r>
                      <m:r>
                        <a:rPr lang="en-US" b="1" i="1" smtClean="0">
                          <a:latin typeface="Cambria Math" panose="02040503050406030204" pitchFamily="18" charset="0"/>
                        </a:rPr>
                        <m:t>𝟎</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r>
                        <a:rPr lang="en-US" b="1" i="1" smtClean="0">
                          <a:latin typeface="Cambria Math" panose="02040503050406030204" pitchFamily="18" charset="0"/>
                        </a:rPr>
                        <m:t>+</m:t>
                      </m:r>
                      <m:r>
                        <a:rPr lang="en-US" b="1" i="1" smtClean="0">
                          <a:latin typeface="Cambria Math" panose="02040503050406030204" pitchFamily="18" charset="0"/>
                        </a:rPr>
                        <m:t>𝑴</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𝑨</m:t>
                          </m:r>
                        </m:e>
                        <m:sub>
                          <m:r>
                            <a:rPr lang="en-US" b="1" i="1" smtClean="0">
                              <a:latin typeface="Cambria Math" panose="02040503050406030204" pitchFamily="18" charset="0"/>
                            </a:rPr>
                            <m:t>𝟏</m:t>
                          </m:r>
                        </m:sub>
                      </m:sSub>
                      <m:r>
                        <a:rPr lang="en-US" b="1" i="1" smtClean="0">
                          <a:latin typeface="Cambria Math" panose="02040503050406030204" pitchFamily="18" charset="0"/>
                        </a:rPr>
                        <m:t>+</m:t>
                      </m:r>
                      <m:r>
                        <a:rPr lang="en-US" b="1" i="1" smtClean="0">
                          <a:latin typeface="Cambria Math" panose="02040503050406030204" pitchFamily="18" charset="0"/>
                        </a:rPr>
                        <m:t>𝑴</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𝑨</m:t>
                          </m:r>
                        </m:e>
                        <m:sub>
                          <m:r>
                            <a:rPr lang="en-US" b="1" i="1" smtClean="0">
                              <a:latin typeface="Cambria Math" panose="02040503050406030204" pitchFamily="18" charset="0"/>
                            </a:rPr>
                            <m:t>𝟐</m:t>
                          </m:r>
                        </m:sub>
                      </m:sSub>
                    </m:oMath>
                  </m:oMathPara>
                </a14:m>
                <a:endParaRPr lang="en-IN" b="1" dirty="0"/>
              </a:p>
              <a:p>
                <a:r>
                  <a:rPr lang="en-IN" dirty="0"/>
                  <a:t>Substituting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=0</m:t>
                    </m:r>
                  </m:oMath>
                </a14:m>
                <a:r>
                  <a:rPr lang="en-IN" dirty="0"/>
                  <a:t> in the constraints to get the </a:t>
                </a:r>
                <a:r>
                  <a:rPr lang="en-IN" dirty="0">
                    <a:solidFill>
                      <a:srgbClr val="0070C0"/>
                    </a:solidFill>
                  </a:rPr>
                  <a:t>Basic Variables</a:t>
                </a:r>
                <a:r>
                  <a:rPr lang="en-IN"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1</m:t>
                        </m:r>
                      </m:sub>
                    </m:sSub>
                    <m:r>
                      <a:rPr lang="en-US">
                        <a:latin typeface="Cambria Math" panose="02040503050406030204" pitchFamily="18" charset="0"/>
                      </a:rPr>
                      <m:t> </m:t>
                    </m:r>
                  </m:oMath>
                </a14:m>
                <a:r>
                  <a:rPr lang="en-IN" dirty="0"/>
                  <a:t>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2</m:t>
                        </m:r>
                      </m:sub>
                    </m:sSub>
                  </m:oMath>
                </a14:m>
                <a:r>
                  <a:rPr lang="en-US" dirty="0"/>
                  <a:t>.</a:t>
                </a:r>
              </a:p>
              <a:p>
                <a:pPr marL="282575" indent="0">
                  <a:buNone/>
                </a:pPr>
                <a:r>
                  <a:rPr lang="en-IN" dirty="0"/>
                  <a:t>Therefore, </a:t>
                </a:r>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=100</m:t>
                      </m:r>
                    </m:oMath>
                  </m:oMathPara>
                </a14:m>
                <a:endParaRPr lang="en-US"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2</m:t>
                          </m:r>
                        </m:sub>
                      </m:sSub>
                      <m:r>
                        <a:rPr lang="en-US" i="1">
                          <a:solidFill>
                            <a:schemeClr val="tx1"/>
                          </a:solidFill>
                          <a:latin typeface="Cambria Math" panose="02040503050406030204" pitchFamily="18" charset="0"/>
                        </a:rPr>
                        <m:t>=120</m:t>
                      </m:r>
                    </m:oMath>
                  </m:oMathPara>
                </a14:m>
                <a:endParaRPr lang="en-IN"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accent6"/>
                          </a:solidFill>
                          <a:latin typeface="Cambria Math" panose="02040503050406030204" pitchFamily="18" charset="0"/>
                        </a:rPr>
                        <m:t>𝑍</m:t>
                      </m:r>
                      <m:r>
                        <a:rPr lang="en-US" b="0" i="1" smtClean="0">
                          <a:solidFill>
                            <a:schemeClr val="accent6"/>
                          </a:solidFill>
                          <a:latin typeface="Cambria Math" panose="02040503050406030204" pitchFamily="18" charset="0"/>
                        </a:rPr>
                        <m:t>=220</m:t>
                      </m:r>
                      <m:r>
                        <a:rPr lang="en-US" b="0" i="1" smtClean="0">
                          <a:solidFill>
                            <a:schemeClr val="accent6"/>
                          </a:solidFill>
                          <a:latin typeface="Cambria Math" panose="02040503050406030204" pitchFamily="18" charset="0"/>
                        </a:rPr>
                        <m:t>𝑀</m:t>
                      </m:r>
                    </m:oMath>
                  </m:oMathPara>
                </a14:m>
                <a:endParaRPr lang="en-IN" dirty="0">
                  <a:solidFill>
                    <a:schemeClr val="accent6"/>
                  </a:solidFill>
                </a:endParaRPr>
              </a:p>
              <a:p>
                <a:r>
                  <a:rPr lang="en-IN" dirty="0"/>
                  <a:t>Which is called the </a:t>
                </a:r>
                <a:r>
                  <a:rPr lang="en-IN" b="1" dirty="0"/>
                  <a:t>Initial Basic Feasible Solution</a:t>
                </a:r>
                <a:r>
                  <a:rPr lang="en-IN" dirty="0"/>
                  <a:t>. </a:t>
                </a:r>
                <a:endParaRPr lang="en-IN" b="1" i="1" dirty="0">
                  <a:solidFill>
                    <a:schemeClr val="accent6"/>
                  </a:solidFill>
                </a:endParaRPr>
              </a:p>
              <a:p>
                <a:r>
                  <a:rPr lang="en-IN" b="1" i="1" dirty="0">
                    <a:solidFill>
                      <a:schemeClr val="accent6"/>
                    </a:solidFill>
                  </a:rPr>
                  <a:t>We are starting with the very heavy cost, which we shall minimize.</a:t>
                </a:r>
              </a:p>
            </p:txBody>
          </p:sp>
        </mc:Choice>
        <mc:Fallback xmlns="">
          <p:sp>
            <p:nvSpPr>
              <p:cNvPr id="3" name="Content Placeholder 2">
                <a:extLst>
                  <a:ext uri="{FF2B5EF4-FFF2-40B4-BE49-F238E27FC236}">
                    <a16:creationId xmlns:a16="http://schemas.microsoft.com/office/drawing/2014/main" id="{097D9B8E-A583-B837-31E3-01F4597DAF17}"/>
                  </a:ext>
                </a:extLst>
              </p:cNvPr>
              <p:cNvSpPr>
                <a:spLocks noGrp="1" noRot="1" noChangeAspect="1" noMove="1" noResize="1" noEditPoints="1" noAdjustHandles="1" noChangeArrowheads="1" noChangeShapeType="1" noTextEdit="1"/>
              </p:cNvSpPr>
              <p:nvPr>
                <p:ph idx="1"/>
              </p:nvPr>
            </p:nvSpPr>
            <p:spPr>
              <a:blipFill>
                <a:blip r:embed="rId2"/>
                <a:stretch>
                  <a:fillRect l="-716" t="-1418" r="-818" b="-1418"/>
                </a:stretch>
              </a:blipFill>
            </p:spPr>
            <p:txBody>
              <a:bodyPr/>
              <a:lstStyle/>
              <a:p>
                <a:r>
                  <a:rPr lang="en-IN">
                    <a:noFill/>
                  </a:rPr>
                  <a:t> </a:t>
                </a:r>
              </a:p>
            </p:txBody>
          </p:sp>
        </mc:Fallback>
      </mc:AlternateContent>
    </p:spTree>
    <p:extLst>
      <p:ext uri="{BB962C8B-B14F-4D97-AF65-F5344CB8AC3E}">
        <p14:creationId xmlns:p14="http://schemas.microsoft.com/office/powerpoint/2010/main" val="236609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500"/>
                                        <p:tgtEl>
                                          <p:spTgt spid="3">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10" end="10"/>
                                            </p:txEl>
                                          </p:spTgt>
                                        </p:tgtEl>
                                        <p:attrNameLst>
                                          <p:attrName>style.visibility</p:attrName>
                                        </p:attrNameLst>
                                      </p:cBhvr>
                                      <p:to>
                                        <p:strVal val="visible"/>
                                      </p:to>
                                    </p:set>
                                    <p:animEffect transition="in" filter="fade">
                                      <p:cBhvr>
                                        <p:cTn id="54" dur="500"/>
                                        <p:tgtEl>
                                          <p:spTgt spid="3">
                                            <p:txEl>
                                              <p:pRg st="10" end="1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animEffect transition="in" filter="fade">
                                      <p:cBhvr>
                                        <p:cTn id="59" dur="500"/>
                                        <p:tgtEl>
                                          <p:spTgt spid="3">
                                            <p:txEl>
                                              <p:pRg st="11" end="1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12" end="12"/>
                                            </p:txEl>
                                          </p:spTgt>
                                        </p:tgtEl>
                                        <p:attrNameLst>
                                          <p:attrName>style.visibility</p:attrName>
                                        </p:attrNameLst>
                                      </p:cBhvr>
                                      <p:to>
                                        <p:strVal val="visible"/>
                                      </p:to>
                                    </p:set>
                                    <p:animEffect transition="in" filter="fade">
                                      <p:cBhvr>
                                        <p:cTn id="6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7E8A4-98F1-0345-6D0E-2E035E3640E5}"/>
              </a:ext>
            </a:extLst>
          </p:cNvPr>
          <p:cNvSpPr>
            <a:spLocks noGrp="1"/>
          </p:cNvSpPr>
          <p:nvPr>
            <p:ph type="title"/>
          </p:nvPr>
        </p:nvSpPr>
        <p:spPr/>
        <p:txBody>
          <a:bodyPr/>
          <a:lstStyle/>
          <a:p>
            <a:r>
              <a:rPr lang="en-US" dirty="0"/>
              <a:t>Applications of Operation Research</a:t>
            </a:r>
            <a:endParaRPr lang="en-IN" dirty="0"/>
          </a:p>
        </p:txBody>
      </p:sp>
      <p:sp>
        <p:nvSpPr>
          <p:cNvPr id="3" name="Content Placeholder 2">
            <a:extLst>
              <a:ext uri="{FF2B5EF4-FFF2-40B4-BE49-F238E27FC236}">
                <a16:creationId xmlns:a16="http://schemas.microsoft.com/office/drawing/2014/main" id="{D9DB16FA-0D93-539E-845E-B192D159888C}"/>
              </a:ext>
            </a:extLst>
          </p:cNvPr>
          <p:cNvSpPr>
            <a:spLocks noGrp="1"/>
          </p:cNvSpPr>
          <p:nvPr>
            <p:ph idx="1"/>
          </p:nvPr>
        </p:nvSpPr>
        <p:spPr/>
        <p:txBody>
          <a:bodyPr/>
          <a:lstStyle/>
          <a:p>
            <a:pPr marL="0" indent="0">
              <a:buNone/>
            </a:pPr>
            <a:r>
              <a:rPr lang="en-US" dirty="0"/>
              <a:t>Operation Research has a </a:t>
            </a:r>
            <a:r>
              <a:rPr lang="en-US" b="1" dirty="0"/>
              <a:t>wide range of applications </a:t>
            </a:r>
            <a:r>
              <a:rPr lang="en-US" dirty="0"/>
              <a:t>across various industries and sectors.</a:t>
            </a:r>
          </a:p>
          <a:p>
            <a:r>
              <a:rPr lang="en-US" sz="2200" b="1" dirty="0">
                <a:solidFill>
                  <a:schemeClr val="accent6"/>
                </a:solidFill>
              </a:rPr>
              <a:t>Transportation and Logistics</a:t>
            </a:r>
          </a:p>
          <a:p>
            <a:r>
              <a:rPr lang="en-US" sz="2200" b="1" dirty="0">
                <a:solidFill>
                  <a:schemeClr val="accent6"/>
                </a:solidFill>
              </a:rPr>
              <a:t>Manufacturing</a:t>
            </a:r>
          </a:p>
          <a:p>
            <a:r>
              <a:rPr lang="en-US" sz="2200" b="1" dirty="0">
                <a:solidFill>
                  <a:schemeClr val="accent6"/>
                </a:solidFill>
              </a:rPr>
              <a:t>Healthcare</a:t>
            </a:r>
          </a:p>
          <a:p>
            <a:r>
              <a:rPr lang="en-US" sz="2200" b="1" dirty="0">
                <a:solidFill>
                  <a:schemeClr val="accent6"/>
                </a:solidFill>
              </a:rPr>
              <a:t>Finance and Economics</a:t>
            </a:r>
          </a:p>
          <a:p>
            <a:r>
              <a:rPr lang="en-US" sz="2200" b="1" dirty="0">
                <a:solidFill>
                  <a:schemeClr val="accent6"/>
                </a:solidFill>
              </a:rPr>
              <a:t>Telecommunications</a:t>
            </a:r>
          </a:p>
          <a:p>
            <a:r>
              <a:rPr lang="en-US" sz="2200" b="1" dirty="0">
                <a:solidFill>
                  <a:schemeClr val="accent6"/>
                </a:solidFill>
              </a:rPr>
              <a:t>Energy</a:t>
            </a:r>
          </a:p>
          <a:p>
            <a:r>
              <a:rPr lang="en-US" sz="2200" b="1" dirty="0">
                <a:solidFill>
                  <a:schemeClr val="accent6"/>
                </a:solidFill>
              </a:rPr>
              <a:t>Military and Defense</a:t>
            </a:r>
          </a:p>
          <a:p>
            <a:r>
              <a:rPr lang="en-US" sz="2200" b="1" dirty="0">
                <a:solidFill>
                  <a:schemeClr val="accent6"/>
                </a:solidFill>
              </a:rPr>
              <a:t>Retail &amp; Marketing</a:t>
            </a:r>
          </a:p>
          <a:p>
            <a:r>
              <a:rPr lang="en-US" sz="2200" b="1" dirty="0">
                <a:solidFill>
                  <a:schemeClr val="accent6"/>
                </a:solidFill>
              </a:rPr>
              <a:t>Public Sector</a:t>
            </a:r>
          </a:p>
          <a:p>
            <a:r>
              <a:rPr lang="en-US" sz="2200" b="1" dirty="0">
                <a:solidFill>
                  <a:schemeClr val="accent6"/>
                </a:solidFill>
              </a:rPr>
              <a:t>Sports &amp; Entertainment</a:t>
            </a:r>
          </a:p>
          <a:p>
            <a:r>
              <a:rPr lang="en-US" sz="2200" b="1" dirty="0">
                <a:solidFill>
                  <a:schemeClr val="accent6"/>
                </a:solidFill>
              </a:rPr>
              <a:t>Agriculture</a:t>
            </a:r>
          </a:p>
          <a:p>
            <a:r>
              <a:rPr lang="en-US" sz="2200" b="1" dirty="0">
                <a:solidFill>
                  <a:schemeClr val="accent6"/>
                </a:solidFill>
              </a:rPr>
              <a:t>Project Management</a:t>
            </a:r>
          </a:p>
        </p:txBody>
      </p:sp>
    </p:spTree>
    <p:extLst>
      <p:ext uri="{BB962C8B-B14F-4D97-AF65-F5344CB8AC3E}">
        <p14:creationId xmlns:p14="http://schemas.microsoft.com/office/powerpoint/2010/main" val="163109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DEB38-3725-86EC-8572-7079CF689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A292B5-855C-46D4-A4B5-9C580F508793}"/>
              </a:ext>
            </a:extLst>
          </p:cNvPr>
          <p:cNvSpPr>
            <a:spLocks noGrp="1"/>
          </p:cNvSpPr>
          <p:nvPr>
            <p:ph type="title"/>
          </p:nvPr>
        </p:nvSpPr>
        <p:spPr/>
        <p:txBody>
          <a:bodyPr/>
          <a:lstStyle/>
          <a:p>
            <a:r>
              <a:rPr lang="en-US" dirty="0"/>
              <a:t>Problem – 8 </a:t>
            </a:r>
            <a:r>
              <a:rPr lang="en-US" dirty="0">
                <a:solidFill>
                  <a:schemeClr val="accent6"/>
                </a:solidFill>
              </a:rPr>
              <a:t>Big-M Method</a:t>
            </a:r>
            <a:r>
              <a:rPr lang="en-US" dirty="0"/>
              <a:t> </a:t>
            </a:r>
            <a:endParaRPr lang="en-IN" dirty="0"/>
          </a:p>
        </p:txBody>
      </p:sp>
      <p:sp>
        <p:nvSpPr>
          <p:cNvPr id="3" name="Content Placeholder 2">
            <a:extLst>
              <a:ext uri="{FF2B5EF4-FFF2-40B4-BE49-F238E27FC236}">
                <a16:creationId xmlns:a16="http://schemas.microsoft.com/office/drawing/2014/main" id="{16B09AB0-33F2-31CC-0174-20EDE3BD1A7C}"/>
              </a:ext>
            </a:extLst>
          </p:cNvPr>
          <p:cNvSpPr>
            <a:spLocks noGrp="1"/>
          </p:cNvSpPr>
          <p:nvPr>
            <p:ph idx="1"/>
          </p:nvPr>
        </p:nvSpPr>
        <p:spPr>
          <a:xfrm>
            <a:off x="142960" y="4252688"/>
            <a:ext cx="5073116" cy="430825"/>
          </a:xfrm>
        </p:spPr>
        <p:txBody>
          <a:bodyPr/>
          <a:lstStyle/>
          <a:p>
            <a:pPr marL="0" indent="0">
              <a:buNone/>
            </a:pPr>
            <a:r>
              <a:rPr lang="en-US" dirty="0">
                <a:solidFill>
                  <a:srgbClr val="C00000"/>
                </a:solidFill>
              </a:rPr>
              <a:t>Step-3 : Initial Basic Feasible Solution</a:t>
            </a:r>
          </a:p>
          <a:p>
            <a:endParaRPr lang="en-IN" dirty="0">
              <a:solidFill>
                <a:srgbClr val="C00000"/>
              </a:solidFill>
            </a:endParaRPr>
          </a:p>
        </p:txBody>
      </p:sp>
      <mc:AlternateContent xmlns:mc="http://schemas.openxmlformats.org/markup-compatibility/2006" xmlns:a14="http://schemas.microsoft.com/office/drawing/2010/main">
        <mc:Choice Requires="a14">
          <p:sp>
            <p:nvSpPr>
              <p:cNvPr id="4" name="Content Placeholder 4">
                <a:extLst>
                  <a:ext uri="{FF2B5EF4-FFF2-40B4-BE49-F238E27FC236}">
                    <a16:creationId xmlns:a16="http://schemas.microsoft.com/office/drawing/2014/main" id="{7F1A7E96-F62A-D328-EFC4-320618366B4C}"/>
                  </a:ext>
                </a:extLst>
              </p:cNvPr>
              <p:cNvSpPr txBox="1">
                <a:spLocks/>
              </p:cNvSpPr>
              <p:nvPr/>
            </p:nvSpPr>
            <p:spPr>
              <a:xfrm>
                <a:off x="142960" y="4683513"/>
                <a:ext cx="6126480" cy="1943087"/>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Substituting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=0</m:t>
                    </m:r>
                  </m:oMath>
                </a14:m>
                <a:r>
                  <a:rPr lang="en-IN" dirty="0"/>
                  <a:t> in the constraints to get the </a:t>
                </a:r>
                <a:r>
                  <a:rPr lang="en-IN" dirty="0">
                    <a:solidFill>
                      <a:srgbClr val="0070C0"/>
                    </a:solidFill>
                  </a:rPr>
                  <a:t>Basic Variables</a:t>
                </a:r>
                <a:r>
                  <a:rPr lang="en-IN"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b="0" i="0" smtClean="0">
                        <a:latin typeface="Cambria Math" panose="02040503050406030204" pitchFamily="18" charset="0"/>
                      </a:rPr>
                      <m:t> </m:t>
                    </m:r>
                  </m:oMath>
                </a14:m>
                <a:r>
                  <a:rPr lang="en-IN"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oMath>
                </a14:m>
                <a:r>
                  <a:rPr lang="en-US" dirty="0"/>
                  <a:t>.</a:t>
                </a:r>
              </a:p>
              <a:p>
                <a:pPr marL="282575" indent="0">
                  <a:buNone/>
                </a:pPr>
                <a:r>
                  <a:rPr lang="en-IN" dirty="0"/>
                  <a:t>Therefore, </a:t>
                </a:r>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𝑆</m:t>
                          </m:r>
                        </m:e>
                        <m:sub>
                          <m:r>
                            <a:rPr lang="en-US" i="1">
                              <a:solidFill>
                                <a:schemeClr val="accent6"/>
                              </a:solidFill>
                              <a:latin typeface="Cambria Math" panose="02040503050406030204" pitchFamily="18" charset="0"/>
                            </a:rPr>
                            <m:t>1</m:t>
                          </m:r>
                        </m:sub>
                      </m:sSub>
                      <m:r>
                        <a:rPr lang="en-US" i="1">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−100</m:t>
                      </m:r>
                    </m:oMath>
                  </m:oMathPara>
                </a14:m>
                <a:endParaRPr lang="en-US" dirty="0">
                  <a:solidFill>
                    <a:schemeClr val="accent6"/>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𝑆</m:t>
                          </m:r>
                        </m:e>
                        <m:sub>
                          <m:r>
                            <a:rPr lang="en-US" i="1">
                              <a:solidFill>
                                <a:schemeClr val="accent6"/>
                              </a:solidFill>
                              <a:latin typeface="Cambria Math" panose="02040503050406030204" pitchFamily="18" charset="0"/>
                            </a:rPr>
                            <m:t>2</m:t>
                          </m:r>
                        </m:sub>
                      </m:sSub>
                      <m:r>
                        <a:rPr lang="en-US" i="1">
                          <a:solidFill>
                            <a:schemeClr val="accent6"/>
                          </a:solidFill>
                          <a:latin typeface="Cambria Math" panose="02040503050406030204" pitchFamily="18" charset="0"/>
                        </a:rPr>
                        <m:t>=</m:t>
                      </m:r>
                      <m:r>
                        <a:rPr lang="en-US" b="0" i="1" smtClean="0">
                          <a:solidFill>
                            <a:schemeClr val="accent6"/>
                          </a:solidFill>
                          <a:latin typeface="Cambria Math" panose="02040503050406030204" pitchFamily="18" charset="0"/>
                        </a:rPr>
                        <m:t>−120</m:t>
                      </m:r>
                    </m:oMath>
                  </m:oMathPara>
                </a14:m>
                <a:endParaRPr lang="en-IN" dirty="0"/>
              </a:p>
            </p:txBody>
          </p:sp>
        </mc:Choice>
        <mc:Fallback xmlns="">
          <p:sp>
            <p:nvSpPr>
              <p:cNvPr id="4" name="Content Placeholder 4">
                <a:extLst>
                  <a:ext uri="{FF2B5EF4-FFF2-40B4-BE49-F238E27FC236}">
                    <a16:creationId xmlns:a16="http://schemas.microsoft.com/office/drawing/2014/main" id="{7F1A7E96-F62A-D328-EFC4-320618366B4C}"/>
                  </a:ext>
                </a:extLst>
              </p:cNvPr>
              <p:cNvSpPr txBox="1">
                <a:spLocks noRot="1" noChangeAspect="1" noMove="1" noResize="1" noEditPoints="1" noAdjustHandles="1" noChangeArrowheads="1" noChangeShapeType="1" noTextEdit="1"/>
              </p:cNvSpPr>
              <p:nvPr/>
            </p:nvSpPr>
            <p:spPr>
              <a:xfrm>
                <a:off x="142960" y="4683513"/>
                <a:ext cx="6126480" cy="1943087"/>
              </a:xfrm>
              <a:prstGeom prst="rect">
                <a:avLst/>
              </a:prstGeom>
              <a:blipFill>
                <a:blip r:embed="rId2"/>
                <a:stretch>
                  <a:fillRect l="-1393" t="-4075" r="-1592"/>
                </a:stretch>
              </a:blipFill>
            </p:spPr>
            <p:txBody>
              <a:bodyPr/>
              <a:lstStyle/>
              <a:p>
                <a:r>
                  <a:rPr lang="en-IN">
                    <a:noFill/>
                  </a:rPr>
                  <a:t> </a:t>
                </a:r>
              </a:p>
            </p:txBody>
          </p:sp>
        </mc:Fallback>
      </mc:AlternateContent>
      <p:cxnSp>
        <p:nvCxnSpPr>
          <p:cNvPr id="20" name="Straight Connector 19">
            <a:extLst>
              <a:ext uri="{FF2B5EF4-FFF2-40B4-BE49-F238E27FC236}">
                <a16:creationId xmlns:a16="http://schemas.microsoft.com/office/drawing/2014/main" id="{36062982-23F6-FB3A-85BB-DC4BFB0804F7}"/>
              </a:ext>
            </a:extLst>
          </p:cNvPr>
          <p:cNvCxnSpPr>
            <a:cxnSpLocks/>
          </p:cNvCxnSpPr>
          <p:nvPr/>
        </p:nvCxnSpPr>
        <p:spPr>
          <a:xfrm rot="16200000" flipV="1">
            <a:off x="3604161" y="3668900"/>
            <a:ext cx="566928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CD65EE2-3320-301B-0329-57CC8E87B751}"/>
                  </a:ext>
                </a:extLst>
              </p:cNvPr>
              <p:cNvSpPr txBox="1">
                <a:spLocks/>
              </p:cNvSpPr>
              <p:nvPr/>
            </p:nvSpPr>
            <p:spPr>
              <a:xfrm>
                <a:off x="142961" y="863444"/>
                <a:ext cx="6295839" cy="576315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70C0"/>
                    </a:solidFill>
                  </a:rPr>
                  <a:t>To achieve this Objective Function</a:t>
                </a:r>
              </a:p>
              <a:p>
                <a:pPr marL="233363" indent="0">
                  <a:buNone/>
                </a:pPr>
                <a:r>
                  <a:rPr lang="en-US" dirty="0"/>
                  <a:t>Minimize,</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12</m:t>
                          </m:r>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+20</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m:oMathPara>
                </a14:m>
                <a:endParaRPr lang="en-IN" dirty="0"/>
              </a:p>
              <a:p>
                <a:pPr marL="282575" indent="0">
                  <a:buNone/>
                </a:pPr>
                <a:r>
                  <a:rPr lang="en-US" dirty="0"/>
                  <a:t>Subject to constraints</a:t>
                </a:r>
              </a:p>
              <a:p>
                <a:pPr marL="1546225" indent="0" algn="l">
                  <a:spcAft>
                    <a:spcPts val="600"/>
                  </a:spcAft>
                  <a:buNone/>
                </a:pPr>
                <a14:m>
                  <m:oMathPara xmlns:m="http://schemas.openxmlformats.org/officeDocument/2006/math">
                    <m:oMathParaPr>
                      <m:jc m:val="left"/>
                    </m:oMathParaPr>
                    <m:oMath xmlns:m="http://schemas.openxmlformats.org/officeDocument/2006/math">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6</m:t>
                          </m:r>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1</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+8</m:t>
                      </m:r>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2</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m:t>
                      </m:r>
                      <m:sSub>
                        <m:sSubPr>
                          <m:ctrlPr>
                            <a:rPr lang="en-US" b="0" i="1" smtClean="0">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𝑆</m:t>
                          </m:r>
                        </m:e>
                        <m:sub>
                          <m:r>
                            <a:rPr lang="en-US" b="0" i="1" smtClean="0">
                              <a:latin typeface="Cambria Math" panose="02040503050406030204" pitchFamily="18" charset="0"/>
                              <a:ea typeface="Roboto Condensed" panose="02000000000000000000" pitchFamily="2" charset="0"/>
                              <a:cs typeface="Calibri" panose="020F0502020204030204" pitchFamily="34" charset="0"/>
                            </a:rPr>
                            <m:t>1</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=100</m:t>
                      </m:r>
                    </m:oMath>
                  </m:oMathPara>
                </a14:m>
                <a:endParaRPr lang="en-US" i="1" dirty="0">
                  <a:latin typeface="Cambria Math" panose="02040503050406030204" pitchFamily="18" charset="0"/>
                  <a:ea typeface="Roboto Condensed" panose="02000000000000000000" pitchFamily="2" charset="0"/>
                  <a:cs typeface="Calibri" panose="020F0502020204030204" pitchFamily="34" charset="0"/>
                </a:endParaRPr>
              </a:p>
              <a:p>
                <a:pPr marL="1546225" indent="0" algn="l">
                  <a:spcAft>
                    <a:spcPts val="600"/>
                  </a:spcAft>
                  <a:buNone/>
                </a:pPr>
                <a14:m>
                  <m:oMathPara xmlns:m="http://schemas.openxmlformats.org/officeDocument/2006/math">
                    <m:oMathParaPr>
                      <m:jc m:val="left"/>
                    </m:oMathParaPr>
                    <m:oMath xmlns:m="http://schemas.openxmlformats.org/officeDocument/2006/math">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7</m:t>
                          </m:r>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1</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+12</m:t>
                      </m:r>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2</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m:t>
                      </m:r>
                      <m:sSub>
                        <m:sSubPr>
                          <m:ctrlPr>
                            <a:rPr lang="en-US" b="0" i="1" smtClean="0">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𝑆</m:t>
                          </m:r>
                        </m:e>
                        <m:sub>
                          <m:r>
                            <a:rPr lang="en-US" b="0" i="1" smtClean="0">
                              <a:latin typeface="Cambria Math" panose="02040503050406030204" pitchFamily="18" charset="0"/>
                              <a:ea typeface="Roboto Condensed" panose="02000000000000000000" pitchFamily="2" charset="0"/>
                              <a:cs typeface="Calibri" panose="020F0502020204030204" pitchFamily="34" charset="0"/>
                            </a:rPr>
                            <m:t>2</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=120</m:t>
                      </m:r>
                    </m:oMath>
                  </m:oMathPara>
                </a14:m>
                <a:endParaRPr lang="en-US" dirty="0"/>
              </a:p>
              <a:p>
                <a:pPr marL="282575"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≥0</m:t>
                      </m:r>
                    </m:oMath>
                  </m:oMathPara>
                </a14:m>
                <a:endParaRPr lang="en-IN" dirty="0">
                  <a:solidFill>
                    <a:schemeClr val="tx2"/>
                  </a:solidFill>
                </a:endParaRPr>
              </a:p>
            </p:txBody>
          </p:sp>
        </mc:Choice>
        <mc:Fallback xmlns="">
          <p:sp>
            <p:nvSpPr>
              <p:cNvPr id="7" name="Content Placeholder 2">
                <a:extLst>
                  <a:ext uri="{FF2B5EF4-FFF2-40B4-BE49-F238E27FC236}">
                    <a16:creationId xmlns:a16="http://schemas.microsoft.com/office/drawing/2014/main" id="{2CD65EE2-3320-301B-0329-57CC8E87B751}"/>
                  </a:ext>
                </a:extLst>
              </p:cNvPr>
              <p:cNvSpPr txBox="1">
                <a:spLocks noRot="1" noChangeAspect="1" noMove="1" noResize="1" noEditPoints="1" noAdjustHandles="1" noChangeArrowheads="1" noChangeShapeType="1" noTextEdit="1"/>
              </p:cNvSpPr>
              <p:nvPr/>
            </p:nvSpPr>
            <p:spPr>
              <a:xfrm>
                <a:off x="142961" y="863444"/>
                <a:ext cx="6295839" cy="5763156"/>
              </a:xfrm>
              <a:prstGeom prst="rect">
                <a:avLst/>
              </a:prstGeom>
              <a:blipFill>
                <a:blip r:embed="rId3"/>
                <a:stretch>
                  <a:fillRect l="-1355" t="-13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Content Placeholder 4">
                <a:extLst>
                  <a:ext uri="{FF2B5EF4-FFF2-40B4-BE49-F238E27FC236}">
                    <a16:creationId xmlns:a16="http://schemas.microsoft.com/office/drawing/2014/main" id="{83DB7A2E-C350-9F3A-6DE6-C92FC5DAF4B4}"/>
                  </a:ext>
                </a:extLst>
              </p:cNvPr>
              <p:cNvSpPr txBox="1">
                <a:spLocks/>
              </p:cNvSpPr>
              <p:nvPr/>
            </p:nvSpPr>
            <p:spPr>
              <a:xfrm>
                <a:off x="6607372" y="863444"/>
                <a:ext cx="5349402" cy="564009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Which is </a:t>
                </a:r>
                <a:r>
                  <a:rPr lang="en-US" b="1" dirty="0">
                    <a:solidFill>
                      <a:schemeClr val="accent6"/>
                    </a:solidFill>
                  </a:rPr>
                  <a:t>not feasible </a:t>
                </a:r>
                <a:r>
                  <a:rPr lang="en-US" dirty="0"/>
                  <a:t>because, it does not satisfy the non-negativity constraint i.e. </a:t>
                </a: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≥0</m:t>
                      </m:r>
                    </m:oMath>
                  </m:oMathPara>
                </a14:m>
                <a:endParaRPr lang="en-IN" dirty="0">
                  <a:solidFill>
                    <a:schemeClr val="tx2"/>
                  </a:solidFill>
                </a:endParaRPr>
              </a:p>
              <a:p>
                <a:r>
                  <a:rPr lang="en-US" dirty="0"/>
                  <a:t>Therefore, introducing </a:t>
                </a:r>
                <a:r>
                  <a:rPr lang="en-US" b="1" dirty="0">
                    <a:solidFill>
                      <a:srgbClr val="0070C0"/>
                    </a:solidFill>
                  </a:rPr>
                  <a:t>Artificial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r>
                  <a:rPr lang="en-US" dirty="0"/>
                  <a:t>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oMath>
                </a14:m>
                <a:r>
                  <a:rPr lang="en-US" dirty="0"/>
                  <a:t> in the constraints.</a:t>
                </a: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6</m:t>
                          </m:r>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1</m:t>
                          </m:r>
                        </m:sub>
                      </m:sSub>
                      <m:r>
                        <a:rPr lang="en-US" i="1">
                          <a:latin typeface="Cambria Math" panose="02040503050406030204" pitchFamily="18" charset="0"/>
                          <a:ea typeface="Roboto Condensed" panose="02000000000000000000" pitchFamily="2" charset="0"/>
                          <a:cs typeface="Calibri" panose="020F0502020204030204" pitchFamily="34" charset="0"/>
                        </a:rPr>
                        <m:t>+8</m:t>
                      </m:r>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2</m:t>
                          </m:r>
                        </m:sub>
                      </m:sSub>
                      <m:r>
                        <a:rPr lang="en-US" i="1">
                          <a:latin typeface="Cambria Math" panose="02040503050406030204" pitchFamily="18" charset="0"/>
                          <a:ea typeface="Roboto Condensed" panose="02000000000000000000" pitchFamily="2" charset="0"/>
                          <a:cs typeface="Calibri" panose="020F0502020204030204" pitchFamily="34" charset="0"/>
                        </a:rPr>
                        <m:t>−</m:t>
                      </m:r>
                      <m:sSub>
                        <m:sSubPr>
                          <m:ctrlPr>
                            <a:rPr lang="en-US"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𝑆</m:t>
                          </m:r>
                        </m:e>
                        <m:sub>
                          <m:r>
                            <a:rPr lang="en-US" i="1">
                              <a:latin typeface="Cambria Math" panose="02040503050406030204" pitchFamily="18" charset="0"/>
                              <a:ea typeface="Roboto Condensed" panose="02000000000000000000" pitchFamily="2" charset="0"/>
                              <a:cs typeface="Calibri" panose="020F0502020204030204" pitchFamily="34" charset="0"/>
                            </a:rPr>
                            <m:t>1</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m:t>
                      </m:r>
                      <m:sSub>
                        <m:sSubPr>
                          <m:ctrlPr>
                            <a:rPr lang="en-US" b="0" i="1" smtClean="0">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𝐴</m:t>
                          </m:r>
                        </m:e>
                        <m:sub>
                          <m:r>
                            <a:rPr lang="en-US" b="0" i="1" smtClean="0">
                              <a:latin typeface="Cambria Math" panose="02040503050406030204" pitchFamily="18" charset="0"/>
                              <a:ea typeface="Roboto Condensed" panose="02000000000000000000" pitchFamily="2" charset="0"/>
                              <a:cs typeface="Calibri" panose="020F0502020204030204" pitchFamily="34" charset="0"/>
                            </a:rPr>
                            <m:t>1</m:t>
                          </m:r>
                        </m:sub>
                      </m:sSub>
                      <m:r>
                        <a:rPr lang="en-US" i="1">
                          <a:latin typeface="Cambria Math" panose="02040503050406030204" pitchFamily="18" charset="0"/>
                          <a:ea typeface="Roboto Condensed" panose="02000000000000000000" pitchFamily="2" charset="0"/>
                          <a:cs typeface="Calibri" panose="020F0502020204030204" pitchFamily="34" charset="0"/>
                        </a:rPr>
                        <m:t>=100</m:t>
                      </m:r>
                    </m:oMath>
                  </m:oMathPara>
                </a14:m>
                <a:endParaRPr lang="en-US" i="1" dirty="0">
                  <a:latin typeface="Cambria Math" panose="02040503050406030204" pitchFamily="18" charset="0"/>
                  <a:ea typeface="Roboto Condensed" panose="02000000000000000000" pitchFamily="2" charset="0"/>
                  <a:cs typeface="Calibri" panose="020F0502020204030204" pitchFamily="34" charset="0"/>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7</m:t>
                          </m:r>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1</m:t>
                          </m:r>
                        </m:sub>
                      </m:sSub>
                      <m:r>
                        <a:rPr lang="en-US" i="1">
                          <a:latin typeface="Cambria Math" panose="02040503050406030204" pitchFamily="18" charset="0"/>
                          <a:ea typeface="Roboto Condensed" panose="02000000000000000000" pitchFamily="2" charset="0"/>
                          <a:cs typeface="Calibri" panose="020F0502020204030204" pitchFamily="34" charset="0"/>
                        </a:rPr>
                        <m:t>+12</m:t>
                      </m:r>
                      <m:sSub>
                        <m:sSubPr>
                          <m:ctrlPr>
                            <a:rPr lang="en-IN"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𝑥</m:t>
                          </m:r>
                        </m:e>
                        <m:sub>
                          <m:r>
                            <a:rPr lang="en-US" i="1">
                              <a:latin typeface="Cambria Math" panose="02040503050406030204" pitchFamily="18" charset="0"/>
                              <a:ea typeface="Roboto Condensed" panose="02000000000000000000" pitchFamily="2" charset="0"/>
                              <a:cs typeface="Calibri" panose="020F0502020204030204" pitchFamily="34" charset="0"/>
                            </a:rPr>
                            <m:t>2</m:t>
                          </m:r>
                        </m:sub>
                      </m:sSub>
                      <m:r>
                        <a:rPr lang="en-US" i="1">
                          <a:latin typeface="Cambria Math" panose="02040503050406030204" pitchFamily="18" charset="0"/>
                          <a:ea typeface="Roboto Condensed" panose="02000000000000000000" pitchFamily="2" charset="0"/>
                          <a:cs typeface="Calibri" panose="020F0502020204030204" pitchFamily="34" charset="0"/>
                        </a:rPr>
                        <m:t>−</m:t>
                      </m:r>
                      <m:sSub>
                        <m:sSubPr>
                          <m:ctrlPr>
                            <a:rPr lang="en-US" i="1">
                              <a:latin typeface="Cambria Math" panose="02040503050406030204" pitchFamily="18" charset="0"/>
                              <a:ea typeface="Roboto Condensed" panose="02000000000000000000" pitchFamily="2" charset="0"/>
                              <a:cs typeface="Calibri" panose="020F0502020204030204" pitchFamily="34" charset="0"/>
                            </a:rPr>
                          </m:ctrlPr>
                        </m:sSubPr>
                        <m:e>
                          <m:r>
                            <a:rPr lang="en-US" i="1">
                              <a:latin typeface="Cambria Math" panose="02040503050406030204" pitchFamily="18" charset="0"/>
                              <a:ea typeface="Roboto Condensed" panose="02000000000000000000" pitchFamily="2" charset="0"/>
                              <a:cs typeface="Calibri" panose="020F0502020204030204" pitchFamily="34" charset="0"/>
                            </a:rPr>
                            <m:t>𝑆</m:t>
                          </m:r>
                        </m:e>
                        <m:sub>
                          <m:r>
                            <a:rPr lang="en-US" i="1">
                              <a:latin typeface="Cambria Math" panose="02040503050406030204" pitchFamily="18" charset="0"/>
                              <a:ea typeface="Roboto Condensed" panose="02000000000000000000" pitchFamily="2" charset="0"/>
                              <a:cs typeface="Calibri" panose="020F0502020204030204" pitchFamily="34" charset="0"/>
                            </a:rPr>
                            <m:t>2</m:t>
                          </m:r>
                        </m:sub>
                      </m:sSub>
                      <m:r>
                        <a:rPr lang="en-US" b="0" i="1" smtClean="0">
                          <a:latin typeface="Cambria Math" panose="02040503050406030204" pitchFamily="18" charset="0"/>
                          <a:ea typeface="Roboto Condensed" panose="02000000000000000000" pitchFamily="2" charset="0"/>
                          <a:cs typeface="Calibri" panose="020F0502020204030204" pitchFamily="34" charset="0"/>
                        </a:rPr>
                        <m:t>+</m:t>
                      </m:r>
                      <m:sSub>
                        <m:sSubPr>
                          <m:ctrlPr>
                            <a:rPr lang="en-US" b="0" i="1" smtClean="0">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latin typeface="Cambria Math" panose="02040503050406030204" pitchFamily="18" charset="0"/>
                              <a:ea typeface="Roboto Condensed" panose="02000000000000000000" pitchFamily="2" charset="0"/>
                              <a:cs typeface="Calibri" panose="020F0502020204030204" pitchFamily="34" charset="0"/>
                            </a:rPr>
                            <m:t>𝐴</m:t>
                          </m:r>
                        </m:e>
                        <m:sub>
                          <m:r>
                            <a:rPr lang="en-US" b="0" i="1" smtClean="0">
                              <a:latin typeface="Cambria Math" panose="02040503050406030204" pitchFamily="18" charset="0"/>
                              <a:ea typeface="Roboto Condensed" panose="02000000000000000000" pitchFamily="2" charset="0"/>
                              <a:cs typeface="Calibri" panose="020F0502020204030204" pitchFamily="34" charset="0"/>
                            </a:rPr>
                            <m:t>2</m:t>
                          </m:r>
                        </m:sub>
                      </m:sSub>
                      <m:r>
                        <a:rPr lang="en-US" i="1">
                          <a:latin typeface="Cambria Math" panose="02040503050406030204" pitchFamily="18" charset="0"/>
                          <a:ea typeface="Roboto Condensed" panose="02000000000000000000" pitchFamily="2" charset="0"/>
                          <a:cs typeface="Calibri" panose="020F0502020204030204" pitchFamily="34" charset="0"/>
                        </a:rPr>
                        <m:t>=120</m:t>
                      </m:r>
                    </m:oMath>
                  </m:oMathPara>
                </a14:m>
                <a:endParaRPr lang="en-US" dirty="0"/>
              </a:p>
              <a:p>
                <a:pPr marL="282575" indent="0">
                  <a:lnSpc>
                    <a:spcPct val="120000"/>
                  </a:lnSpc>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r>
                        <a:rPr lang="en-US" i="1">
                          <a:latin typeface="Cambria Math" panose="02040503050406030204" pitchFamily="18" charset="0"/>
                        </a:rPr>
                        <m:t>≥0</m:t>
                      </m:r>
                    </m:oMath>
                  </m:oMathPara>
                </a14:m>
                <a:endParaRPr lang="en-IN" dirty="0">
                  <a:solidFill>
                    <a:schemeClr val="tx2"/>
                  </a:solidFill>
                </a:endParaRPr>
              </a:p>
              <a:p>
                <a:pPr marL="342900" indent="-342900"/>
                <a:r>
                  <a:rPr lang="en-IN" dirty="0"/>
                  <a:t>But artificial variables with values greater than zero </a:t>
                </a:r>
                <a:r>
                  <a:rPr lang="en-IN" dirty="0">
                    <a:solidFill>
                      <a:schemeClr val="accent6"/>
                    </a:solidFill>
                  </a:rPr>
                  <a:t>violates the equality constraints</a:t>
                </a:r>
                <a:r>
                  <a:rPr lang="en-IN" dirty="0"/>
                  <a:t>.</a:t>
                </a:r>
              </a:p>
              <a:p>
                <a:pPr marL="342900" indent="-342900"/>
                <a:r>
                  <a:rPr lang="en-IN" dirty="0"/>
                  <a:t>Therefore, </a:t>
                </a:r>
                <a14:m>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𝐴</m:t>
                        </m:r>
                      </m:e>
                      <m:sub>
                        <m:r>
                          <a:rPr lang="en-US" i="1">
                            <a:solidFill>
                              <a:srgbClr val="0070C0"/>
                            </a:solidFill>
                            <a:latin typeface="Cambria Math" panose="02040503050406030204" pitchFamily="18" charset="0"/>
                          </a:rPr>
                          <m:t>1</m:t>
                        </m:r>
                      </m:sub>
                    </m:sSub>
                  </m:oMath>
                </a14:m>
                <a:r>
                  <a:rPr lang="en-US" dirty="0">
                    <a:solidFill>
                      <a:srgbClr val="0070C0"/>
                    </a:solidFill>
                  </a:rPr>
                  <a:t>and </a:t>
                </a:r>
                <a14:m>
                  <m:oMath xmlns:m="http://schemas.openxmlformats.org/officeDocument/2006/math">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𝐴</m:t>
                        </m:r>
                      </m:e>
                      <m:sub>
                        <m:r>
                          <a:rPr lang="en-US" i="1">
                            <a:solidFill>
                              <a:srgbClr val="0070C0"/>
                            </a:solidFill>
                            <a:latin typeface="Cambria Math" panose="02040503050406030204" pitchFamily="18" charset="0"/>
                          </a:rPr>
                          <m:t>2</m:t>
                        </m:r>
                      </m:sub>
                    </m:sSub>
                  </m:oMath>
                </a14:m>
                <a:r>
                  <a:rPr lang="en-US" dirty="0">
                    <a:solidFill>
                      <a:srgbClr val="0070C0"/>
                    </a:solidFill>
                  </a:rPr>
                  <a:t> should not appear in the final solution. </a:t>
                </a:r>
              </a:p>
              <a:p>
                <a:pPr marL="0" indent="0">
                  <a:buNone/>
                </a:pPr>
                <a:endParaRPr lang="en-US" dirty="0"/>
              </a:p>
              <a:p>
                <a:endParaRPr lang="en-IN" dirty="0"/>
              </a:p>
            </p:txBody>
          </p:sp>
        </mc:Choice>
        <mc:Fallback xmlns="">
          <p:sp>
            <p:nvSpPr>
              <p:cNvPr id="8" name="Content Placeholder 4">
                <a:extLst>
                  <a:ext uri="{FF2B5EF4-FFF2-40B4-BE49-F238E27FC236}">
                    <a16:creationId xmlns:a16="http://schemas.microsoft.com/office/drawing/2014/main" id="{83DB7A2E-C350-9F3A-6DE6-C92FC5DAF4B4}"/>
                  </a:ext>
                </a:extLst>
              </p:cNvPr>
              <p:cNvSpPr txBox="1">
                <a:spLocks noRot="1" noChangeAspect="1" noMove="1" noResize="1" noEditPoints="1" noAdjustHandles="1" noChangeArrowheads="1" noChangeShapeType="1" noTextEdit="1"/>
              </p:cNvSpPr>
              <p:nvPr/>
            </p:nvSpPr>
            <p:spPr>
              <a:xfrm>
                <a:off x="6607372" y="863444"/>
                <a:ext cx="5349402" cy="5640096"/>
              </a:xfrm>
              <a:prstGeom prst="rect">
                <a:avLst/>
              </a:prstGeom>
              <a:blipFill>
                <a:blip r:embed="rId4"/>
                <a:stretch>
                  <a:fillRect l="-1596" t="-1405" r="-1710" b="-1189"/>
                </a:stretch>
              </a:blipFill>
            </p:spPr>
            <p:txBody>
              <a:bodyPr/>
              <a:lstStyle/>
              <a:p>
                <a:r>
                  <a:rPr lang="en-IN">
                    <a:noFill/>
                  </a:rPr>
                  <a:t> </a:t>
                </a:r>
              </a:p>
            </p:txBody>
          </p:sp>
        </mc:Fallback>
      </mc:AlternateContent>
    </p:spTree>
    <p:extLst>
      <p:ext uri="{BB962C8B-B14F-4D97-AF65-F5344CB8AC3E}">
        <p14:creationId xmlns:p14="http://schemas.microsoft.com/office/powerpoint/2010/main" val="73287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up)">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0" end="0"/>
                                            </p:txEl>
                                          </p:spTgt>
                                        </p:tgtEl>
                                        <p:attrNameLst>
                                          <p:attrName>style.visibility</p:attrName>
                                        </p:attrNameLst>
                                      </p:cBhvr>
                                      <p:to>
                                        <p:strVal val="visible"/>
                                      </p:to>
                                    </p:set>
                                    <p:animEffect transition="in" filter="fade">
                                      <p:cBhvr>
                                        <p:cTn id="47" dur="500"/>
                                        <p:tgtEl>
                                          <p:spTgt spid="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0" end="0"/>
                                            </p:txEl>
                                          </p:spTgt>
                                        </p:tgtEl>
                                        <p:attrNameLst>
                                          <p:attrName>style.visibility</p:attrName>
                                        </p:attrNameLst>
                                      </p:cBhvr>
                                      <p:to>
                                        <p:strVal val="visible"/>
                                      </p:to>
                                    </p:set>
                                    <p:animEffect transition="in" filter="fade">
                                      <p:cBhvr>
                                        <p:cTn id="52" dur="500"/>
                                        <p:tgtEl>
                                          <p:spTgt spid="4">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1" end="1"/>
                                            </p:txEl>
                                          </p:spTgt>
                                        </p:tgtEl>
                                        <p:attrNameLst>
                                          <p:attrName>style.visibility</p:attrName>
                                        </p:attrNameLst>
                                      </p:cBhvr>
                                      <p:to>
                                        <p:strVal val="visible"/>
                                      </p:to>
                                    </p:set>
                                    <p:animEffect transition="in" filter="fade">
                                      <p:cBhvr>
                                        <p:cTn id="57" dur="500"/>
                                        <p:tgtEl>
                                          <p:spTgt spid="4">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2" end="2"/>
                                            </p:txEl>
                                          </p:spTgt>
                                        </p:tgtEl>
                                        <p:attrNameLst>
                                          <p:attrName>style.visibility</p:attrName>
                                        </p:attrNameLst>
                                      </p:cBhvr>
                                      <p:to>
                                        <p:strVal val="visible"/>
                                      </p:to>
                                    </p:set>
                                    <p:animEffect transition="in" filter="fade">
                                      <p:cBhvr>
                                        <p:cTn id="62" dur="500"/>
                                        <p:tgtEl>
                                          <p:spTgt spid="4">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3" end="3"/>
                                            </p:txEl>
                                          </p:spTgt>
                                        </p:tgtEl>
                                        <p:attrNameLst>
                                          <p:attrName>style.visibility</p:attrName>
                                        </p:attrNameLst>
                                      </p:cBhvr>
                                      <p:to>
                                        <p:strVal val="visible"/>
                                      </p:to>
                                    </p:set>
                                    <p:animEffect transition="in" filter="fade">
                                      <p:cBhvr>
                                        <p:cTn id="67" dur="500"/>
                                        <p:tgtEl>
                                          <p:spTgt spid="4">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xEl>
                                              <p:pRg st="0" end="0"/>
                                            </p:txEl>
                                          </p:spTgt>
                                        </p:tgtEl>
                                        <p:attrNameLst>
                                          <p:attrName>style.visibility</p:attrName>
                                        </p:attrNameLst>
                                      </p:cBhvr>
                                      <p:to>
                                        <p:strVal val="visible"/>
                                      </p:to>
                                    </p:set>
                                    <p:animEffect transition="in" filter="fade">
                                      <p:cBhvr>
                                        <p:cTn id="72" dur="500"/>
                                        <p:tgtEl>
                                          <p:spTgt spid="8">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
                                            <p:txEl>
                                              <p:pRg st="1" end="1"/>
                                            </p:txEl>
                                          </p:spTgt>
                                        </p:tgtEl>
                                        <p:attrNameLst>
                                          <p:attrName>style.visibility</p:attrName>
                                        </p:attrNameLst>
                                      </p:cBhvr>
                                      <p:to>
                                        <p:strVal val="visible"/>
                                      </p:to>
                                    </p:set>
                                    <p:animEffect transition="in" filter="fade">
                                      <p:cBhvr>
                                        <p:cTn id="77" dur="500"/>
                                        <p:tgtEl>
                                          <p:spTgt spid="8">
                                            <p:txEl>
                                              <p:pRg st="1" end="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8">
                                            <p:txEl>
                                              <p:pRg st="2" end="2"/>
                                            </p:txEl>
                                          </p:spTgt>
                                        </p:tgtEl>
                                        <p:attrNameLst>
                                          <p:attrName>style.visibility</p:attrName>
                                        </p:attrNameLst>
                                      </p:cBhvr>
                                      <p:to>
                                        <p:strVal val="visible"/>
                                      </p:to>
                                    </p:set>
                                    <p:animEffect transition="in" filter="fade">
                                      <p:cBhvr>
                                        <p:cTn id="82" dur="500"/>
                                        <p:tgtEl>
                                          <p:spTgt spid="8">
                                            <p:txEl>
                                              <p:pRg st="2" end="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8">
                                            <p:txEl>
                                              <p:pRg st="3" end="3"/>
                                            </p:txEl>
                                          </p:spTgt>
                                        </p:tgtEl>
                                        <p:attrNameLst>
                                          <p:attrName>style.visibility</p:attrName>
                                        </p:attrNameLst>
                                      </p:cBhvr>
                                      <p:to>
                                        <p:strVal val="visible"/>
                                      </p:to>
                                    </p:set>
                                    <p:animEffect transition="in" filter="fade">
                                      <p:cBhvr>
                                        <p:cTn id="87" dur="500"/>
                                        <p:tgtEl>
                                          <p:spTgt spid="8">
                                            <p:txEl>
                                              <p:pRg st="3" end="3"/>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8">
                                            <p:txEl>
                                              <p:pRg st="4" end="4"/>
                                            </p:txEl>
                                          </p:spTgt>
                                        </p:tgtEl>
                                        <p:attrNameLst>
                                          <p:attrName>style.visibility</p:attrName>
                                        </p:attrNameLst>
                                      </p:cBhvr>
                                      <p:to>
                                        <p:strVal val="visible"/>
                                      </p:to>
                                    </p:set>
                                    <p:animEffect transition="in" filter="fade">
                                      <p:cBhvr>
                                        <p:cTn id="92" dur="500"/>
                                        <p:tgtEl>
                                          <p:spTgt spid="8">
                                            <p:txEl>
                                              <p:pRg st="4" end="4"/>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8">
                                            <p:txEl>
                                              <p:pRg st="5" end="5"/>
                                            </p:txEl>
                                          </p:spTgt>
                                        </p:tgtEl>
                                        <p:attrNameLst>
                                          <p:attrName>style.visibility</p:attrName>
                                        </p:attrNameLst>
                                      </p:cBhvr>
                                      <p:to>
                                        <p:strVal val="visible"/>
                                      </p:to>
                                    </p:set>
                                    <p:animEffect transition="in" filter="fade">
                                      <p:cBhvr>
                                        <p:cTn id="97" dur="500"/>
                                        <p:tgtEl>
                                          <p:spTgt spid="8">
                                            <p:txEl>
                                              <p:pRg st="5" end="5"/>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8">
                                            <p:txEl>
                                              <p:pRg st="6" end="6"/>
                                            </p:txEl>
                                          </p:spTgt>
                                        </p:tgtEl>
                                        <p:attrNameLst>
                                          <p:attrName>style.visibility</p:attrName>
                                        </p:attrNameLst>
                                      </p:cBhvr>
                                      <p:to>
                                        <p:strVal val="visible"/>
                                      </p:to>
                                    </p:set>
                                    <p:animEffect transition="in" filter="fade">
                                      <p:cBhvr>
                                        <p:cTn id="102" dur="500"/>
                                        <p:tgtEl>
                                          <p:spTgt spid="8">
                                            <p:txEl>
                                              <p:pRg st="6" end="6"/>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8">
                                            <p:txEl>
                                              <p:pRg st="7" end="7"/>
                                            </p:txEl>
                                          </p:spTgt>
                                        </p:tgtEl>
                                        <p:attrNameLst>
                                          <p:attrName>style.visibility</p:attrName>
                                        </p:attrNameLst>
                                      </p:cBhvr>
                                      <p:to>
                                        <p:strVal val="visible"/>
                                      </p:to>
                                    </p:set>
                                    <p:animEffect transition="in" filter="fade">
                                      <p:cBhvr>
                                        <p:cTn id="107"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7C872-A312-0165-3B81-DF2DE98148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3AF9EE-F43F-69FC-0E83-B3D32CBCD95D}"/>
              </a:ext>
            </a:extLst>
          </p:cNvPr>
          <p:cNvSpPr>
            <a:spLocks noGrp="1"/>
          </p:cNvSpPr>
          <p:nvPr>
            <p:ph type="title"/>
          </p:nvPr>
        </p:nvSpPr>
        <p:spPr/>
        <p:txBody>
          <a:bodyPr/>
          <a:lstStyle/>
          <a:p>
            <a:r>
              <a:rPr lang="en-US" dirty="0"/>
              <a:t>Problem – 8 </a:t>
            </a:r>
            <a:r>
              <a:rPr lang="en-US" dirty="0">
                <a:solidFill>
                  <a:schemeClr val="accent6"/>
                </a:solidFill>
              </a:rPr>
              <a:t>Big-M Method</a:t>
            </a:r>
            <a:r>
              <a:rPr lang="en-US" dirty="0"/>
              <a:t> </a:t>
            </a:r>
            <a:endParaRPr lang="en-IN" dirty="0"/>
          </a:p>
        </p:txBody>
      </p:sp>
      <p:sp>
        <p:nvSpPr>
          <p:cNvPr id="4" name="Content Placeholder 2">
            <a:extLst>
              <a:ext uri="{FF2B5EF4-FFF2-40B4-BE49-F238E27FC236}">
                <a16:creationId xmlns:a16="http://schemas.microsoft.com/office/drawing/2014/main" id="{C580476E-F65D-D32B-1670-1064810E5593}"/>
              </a:ext>
            </a:extLst>
          </p:cNvPr>
          <p:cNvSpPr>
            <a:spLocks noGrp="1"/>
          </p:cNvSpPr>
          <p:nvPr>
            <p:ph idx="1"/>
          </p:nvPr>
        </p:nvSpPr>
        <p:spPr>
          <a:xfrm>
            <a:off x="131181" y="863444"/>
            <a:ext cx="8598412" cy="425121"/>
          </a:xfrm>
        </p:spPr>
        <p:txBody>
          <a:bodyPr/>
          <a:lstStyle/>
          <a:p>
            <a:pPr marL="0" indent="0">
              <a:buNone/>
            </a:pPr>
            <a:r>
              <a:rPr lang="en-US" dirty="0">
                <a:solidFill>
                  <a:srgbClr val="C00000"/>
                </a:solidFill>
              </a:rPr>
              <a:t>Step-4 : Prepare a Simplex Table &amp; Perform Optimality Test</a:t>
            </a:r>
          </a:p>
        </p:txBody>
      </p:sp>
      <mc:AlternateContent xmlns:mc="http://schemas.openxmlformats.org/markup-compatibility/2006" xmlns:a14="http://schemas.microsoft.com/office/drawing/2010/main">
        <mc:Choice Requires="a14">
          <p:sp>
            <p:nvSpPr>
              <p:cNvPr id="6" name="Content Placeholder 4">
                <a:extLst>
                  <a:ext uri="{FF2B5EF4-FFF2-40B4-BE49-F238E27FC236}">
                    <a16:creationId xmlns:a16="http://schemas.microsoft.com/office/drawing/2014/main" id="{46B5913D-4275-A2ED-B80E-082C0449B63C}"/>
                  </a:ext>
                </a:extLst>
              </p:cNvPr>
              <p:cNvSpPr txBox="1">
                <a:spLocks/>
              </p:cNvSpPr>
              <p:nvPr/>
            </p:nvSpPr>
            <p:spPr>
              <a:xfrm>
                <a:off x="8164906" y="898652"/>
                <a:ext cx="4029666" cy="4422440"/>
              </a:xfrm>
              <a:prstGeom prst="rect">
                <a:avLst/>
              </a:prstGeom>
              <a:solidFill>
                <a:schemeClr val="accent6">
                  <a:lumMod val="20000"/>
                  <a:lumOff val="80000"/>
                </a:schemeClr>
              </a:solidFill>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2000" b="1" u="sng" dirty="0"/>
                  <a:t>Standard Form</a:t>
                </a:r>
              </a:p>
              <a:p>
                <a:r>
                  <a:rPr lang="en-IN" sz="2000" dirty="0">
                    <a:solidFill>
                      <a:schemeClr val="tx2"/>
                    </a:solidFill>
                  </a:rPr>
                  <a:t>Objective Function</a:t>
                </a:r>
              </a:p>
              <a:p>
                <a:pPr marL="0" indent="0">
                  <a:buNone/>
                </a:pPr>
                <a:r>
                  <a:rPr lang="en-US" sz="2000" dirty="0"/>
                  <a:t>Minimize,</a:t>
                </a:r>
              </a:p>
              <a:p>
                <a:pPr marL="0" indent="0">
                  <a:buNone/>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𝑍</m:t>
                      </m:r>
                      <m:r>
                        <a:rPr lang="en-US" sz="1500" i="1">
                          <a:latin typeface="Cambria Math" panose="02040503050406030204" pitchFamily="18" charset="0"/>
                        </a:rPr>
                        <m:t>=</m:t>
                      </m:r>
                      <m:sSub>
                        <m:sSubPr>
                          <m:ctrlPr>
                            <a:rPr lang="en-US" sz="1500" i="1">
                              <a:latin typeface="Cambria Math" panose="02040503050406030204" pitchFamily="18" charset="0"/>
                            </a:rPr>
                          </m:ctrlPr>
                        </m:sSubPr>
                        <m:e>
                          <m:r>
                            <a:rPr lang="en-US" sz="1500" b="0" i="1" smtClean="0">
                              <a:latin typeface="Cambria Math" panose="02040503050406030204" pitchFamily="18" charset="0"/>
                            </a:rPr>
                            <m:t>12</m:t>
                          </m:r>
                          <m:r>
                            <a:rPr lang="en-US" sz="1500" i="1">
                              <a:latin typeface="Cambria Math" panose="02040503050406030204" pitchFamily="18" charset="0"/>
                            </a:rPr>
                            <m:t>𝑥</m:t>
                          </m:r>
                        </m:e>
                        <m:sub>
                          <m:r>
                            <a:rPr lang="en-US" sz="1500" i="1">
                              <a:latin typeface="Cambria Math" panose="02040503050406030204" pitchFamily="18" charset="0"/>
                            </a:rPr>
                            <m:t>1</m:t>
                          </m:r>
                        </m:sub>
                      </m:sSub>
                      <m:r>
                        <a:rPr lang="en-US" sz="1500" b="0" i="1" smtClean="0">
                          <a:latin typeface="Cambria Math" panose="02040503050406030204" pitchFamily="18" charset="0"/>
                        </a:rPr>
                        <m:t>+20</m:t>
                      </m:r>
                      <m:sSub>
                        <m:sSubPr>
                          <m:ctrlPr>
                            <a:rPr lang="en-US" sz="1500" i="1">
                              <a:latin typeface="Cambria Math" panose="02040503050406030204" pitchFamily="18" charset="0"/>
                            </a:rPr>
                          </m:ctrlPr>
                        </m:sSubPr>
                        <m:e>
                          <m:r>
                            <a:rPr lang="en-US" sz="1500" i="1">
                              <a:latin typeface="Cambria Math" panose="02040503050406030204" pitchFamily="18" charset="0"/>
                            </a:rPr>
                            <m:t>𝑥</m:t>
                          </m:r>
                        </m:e>
                        <m:sub>
                          <m:r>
                            <a:rPr lang="en-US" sz="1500" i="1">
                              <a:latin typeface="Cambria Math" panose="02040503050406030204" pitchFamily="18" charset="0"/>
                            </a:rPr>
                            <m:t>2</m:t>
                          </m:r>
                        </m:sub>
                      </m:sSub>
                      <m:r>
                        <a:rPr lang="en-US" sz="1500" i="1">
                          <a:latin typeface="Cambria Math" panose="02040503050406030204" pitchFamily="18" charset="0"/>
                        </a:rPr>
                        <m:t>+0</m:t>
                      </m:r>
                      <m:sSub>
                        <m:sSubPr>
                          <m:ctrlPr>
                            <a:rPr lang="en-US" sz="1500" i="1">
                              <a:latin typeface="Cambria Math" panose="02040503050406030204" pitchFamily="18" charset="0"/>
                            </a:rPr>
                          </m:ctrlPr>
                        </m:sSubPr>
                        <m:e>
                          <m:r>
                            <a:rPr lang="en-US" sz="1500" i="1">
                              <a:latin typeface="Cambria Math" panose="02040503050406030204" pitchFamily="18" charset="0"/>
                            </a:rPr>
                            <m:t>𝑆</m:t>
                          </m:r>
                        </m:e>
                        <m:sub>
                          <m:r>
                            <a:rPr lang="en-US" sz="1500" i="1">
                              <a:latin typeface="Cambria Math" panose="02040503050406030204" pitchFamily="18" charset="0"/>
                            </a:rPr>
                            <m:t>1</m:t>
                          </m:r>
                        </m:sub>
                      </m:sSub>
                      <m:r>
                        <a:rPr lang="en-US" sz="1500" i="1">
                          <a:latin typeface="Cambria Math" panose="02040503050406030204" pitchFamily="18" charset="0"/>
                        </a:rPr>
                        <m:t>+0</m:t>
                      </m:r>
                      <m:sSub>
                        <m:sSubPr>
                          <m:ctrlPr>
                            <a:rPr lang="en-US" sz="1500" i="1">
                              <a:latin typeface="Cambria Math" panose="02040503050406030204" pitchFamily="18" charset="0"/>
                            </a:rPr>
                          </m:ctrlPr>
                        </m:sSubPr>
                        <m:e>
                          <m:r>
                            <a:rPr lang="en-US" sz="1500" i="1">
                              <a:latin typeface="Cambria Math" panose="02040503050406030204" pitchFamily="18" charset="0"/>
                            </a:rPr>
                            <m:t>𝑆</m:t>
                          </m:r>
                        </m:e>
                        <m:sub>
                          <m:r>
                            <a:rPr lang="en-US" sz="1500" i="1">
                              <a:latin typeface="Cambria Math" panose="02040503050406030204" pitchFamily="18" charset="0"/>
                            </a:rPr>
                            <m:t>2</m:t>
                          </m:r>
                        </m:sub>
                      </m:sSub>
                      <m:r>
                        <a:rPr lang="en-US" sz="1500" i="1">
                          <a:latin typeface="Cambria Math" panose="02040503050406030204" pitchFamily="18" charset="0"/>
                        </a:rPr>
                        <m:t>+</m:t>
                      </m:r>
                      <m:r>
                        <a:rPr lang="en-US" sz="1500" b="0" i="1" smtClean="0">
                          <a:latin typeface="Cambria Math" panose="02040503050406030204" pitchFamily="18" charset="0"/>
                        </a:rPr>
                        <m:t>𝑀</m:t>
                      </m:r>
                      <m:sSub>
                        <m:sSubPr>
                          <m:ctrlPr>
                            <a:rPr lang="en-US" sz="1500" i="1">
                              <a:latin typeface="Cambria Math" panose="02040503050406030204" pitchFamily="18" charset="0"/>
                            </a:rPr>
                          </m:ctrlPr>
                        </m:sSubPr>
                        <m:e>
                          <m:r>
                            <a:rPr lang="en-US" sz="1500" b="0" i="1" smtClean="0">
                              <a:latin typeface="Cambria Math" panose="02040503050406030204" pitchFamily="18" charset="0"/>
                            </a:rPr>
                            <m:t>𝐴</m:t>
                          </m:r>
                        </m:e>
                        <m:sub>
                          <m:r>
                            <a:rPr lang="en-US" sz="1500" b="0" i="1" smtClean="0">
                              <a:latin typeface="Cambria Math" panose="02040503050406030204" pitchFamily="18" charset="0"/>
                            </a:rPr>
                            <m:t>1</m:t>
                          </m:r>
                        </m:sub>
                      </m:sSub>
                      <m:r>
                        <a:rPr lang="en-US" sz="1500" b="0" i="1" smtClean="0">
                          <a:latin typeface="Cambria Math" panose="02040503050406030204" pitchFamily="18" charset="0"/>
                        </a:rPr>
                        <m:t>+</m:t>
                      </m:r>
                      <m:r>
                        <a:rPr lang="en-US" sz="1500" b="0" i="1" smtClean="0">
                          <a:latin typeface="Cambria Math" panose="02040503050406030204" pitchFamily="18" charset="0"/>
                        </a:rPr>
                        <m:t>𝑀</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𝐴</m:t>
                          </m:r>
                        </m:e>
                        <m:sub>
                          <m:r>
                            <a:rPr lang="en-US" sz="1500" b="0" i="1" smtClean="0">
                              <a:latin typeface="Cambria Math" panose="02040503050406030204" pitchFamily="18" charset="0"/>
                            </a:rPr>
                            <m:t>2</m:t>
                          </m:r>
                        </m:sub>
                      </m:sSub>
                    </m:oMath>
                  </m:oMathPara>
                </a14:m>
                <a:endParaRPr lang="en-IN" sz="1500" dirty="0"/>
              </a:p>
              <a:p>
                <a:pPr>
                  <a:buClr>
                    <a:schemeClr val="accent6"/>
                  </a:buClr>
                </a:pPr>
                <a:r>
                  <a:rPr lang="en-US" sz="2000" dirty="0">
                    <a:solidFill>
                      <a:schemeClr val="tx2"/>
                    </a:solidFill>
                  </a:rPr>
                  <a:t>Subject to Constraints</a:t>
                </a:r>
              </a:p>
              <a:p>
                <a:pPr marL="0" indent="0">
                  <a:buClr>
                    <a:schemeClr val="accent6"/>
                  </a:buClr>
                  <a:buNone/>
                </a:pPr>
                <a14:m>
                  <m:oMathPara xmlns:m="http://schemas.openxmlformats.org/officeDocument/2006/math">
                    <m:oMathParaPr>
                      <m:jc m:val="centerGroup"/>
                    </m:oMathParaPr>
                    <m:oMath xmlns:m="http://schemas.openxmlformats.org/officeDocument/2006/math">
                      <m:sSub>
                        <m:sSubPr>
                          <m:ctrlPr>
                            <a:rPr lang="en-IN"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b="0" i="1" smtClean="0">
                              <a:latin typeface="Cambria Math" panose="02040503050406030204" pitchFamily="18" charset="0"/>
                              <a:ea typeface="Roboto Condensed" panose="02000000000000000000" pitchFamily="2" charset="0"/>
                              <a:cs typeface="Calibri" panose="020F0502020204030204" pitchFamily="34" charset="0"/>
                            </a:rPr>
                            <m:t>6</m:t>
                          </m:r>
                          <m:r>
                            <a:rPr lang="en-US" sz="2000" i="1">
                              <a:latin typeface="Cambria Math" panose="02040503050406030204" pitchFamily="18" charset="0"/>
                              <a:ea typeface="Roboto Condensed" panose="02000000000000000000" pitchFamily="2" charset="0"/>
                              <a:cs typeface="Calibri" panose="020F0502020204030204" pitchFamily="34" charset="0"/>
                            </a:rPr>
                            <m:t>𝑥</m:t>
                          </m:r>
                        </m:e>
                        <m:sub>
                          <m:r>
                            <a:rPr lang="en-US" sz="2000" i="1">
                              <a:latin typeface="Cambria Math" panose="02040503050406030204" pitchFamily="18" charset="0"/>
                              <a:ea typeface="Roboto Condensed" panose="02000000000000000000" pitchFamily="2" charset="0"/>
                              <a:cs typeface="Calibri" panose="020F0502020204030204" pitchFamily="34" charset="0"/>
                            </a:rPr>
                            <m:t>1</m:t>
                          </m:r>
                        </m:sub>
                      </m:sSub>
                      <m:r>
                        <a:rPr lang="en-US" sz="2000" b="0" i="1" smtClean="0">
                          <a:latin typeface="Cambria Math" panose="02040503050406030204" pitchFamily="18" charset="0"/>
                          <a:ea typeface="Roboto Condensed" panose="02000000000000000000" pitchFamily="2" charset="0"/>
                          <a:cs typeface="Calibri" panose="020F0502020204030204" pitchFamily="34" charset="0"/>
                        </a:rPr>
                        <m:t>+8</m:t>
                      </m:r>
                      <m:sSub>
                        <m:sSubPr>
                          <m:ctrlPr>
                            <a:rPr lang="en-IN"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𝑥</m:t>
                          </m:r>
                        </m:e>
                        <m:sub>
                          <m:r>
                            <a:rPr lang="en-US" sz="2000" i="1">
                              <a:latin typeface="Cambria Math" panose="02040503050406030204" pitchFamily="18" charset="0"/>
                              <a:ea typeface="Roboto Condensed" panose="02000000000000000000" pitchFamily="2" charset="0"/>
                              <a:cs typeface="Calibri" panose="020F0502020204030204" pitchFamily="34" charset="0"/>
                            </a:rPr>
                            <m:t>2</m:t>
                          </m:r>
                        </m:sub>
                      </m:sSub>
                      <m:r>
                        <a:rPr lang="en-US" sz="2000" b="0" i="1" smtClean="0">
                          <a:latin typeface="Cambria Math" panose="02040503050406030204" pitchFamily="18" charset="0"/>
                          <a:ea typeface="Roboto Condensed" panose="02000000000000000000" pitchFamily="2" charset="0"/>
                          <a:cs typeface="Calibri" panose="020F0502020204030204" pitchFamily="34" charset="0"/>
                        </a:rPr>
                        <m:t>−</m:t>
                      </m:r>
                      <m:sSub>
                        <m:sSubPr>
                          <m:ctrlPr>
                            <a:rPr lang="en-US" sz="2000" b="0" i="1" smtClean="0">
                              <a:latin typeface="Cambria Math" panose="02040503050406030204" pitchFamily="18" charset="0"/>
                              <a:ea typeface="Roboto Condensed" panose="02000000000000000000" pitchFamily="2" charset="0"/>
                              <a:cs typeface="Calibri" panose="020F0502020204030204" pitchFamily="34" charset="0"/>
                            </a:rPr>
                          </m:ctrlPr>
                        </m:sSubPr>
                        <m:e>
                          <m:r>
                            <a:rPr lang="en-US" sz="2000" b="0" i="1" smtClean="0">
                              <a:latin typeface="Cambria Math" panose="02040503050406030204" pitchFamily="18" charset="0"/>
                              <a:ea typeface="Roboto Condensed" panose="02000000000000000000" pitchFamily="2" charset="0"/>
                              <a:cs typeface="Calibri" panose="020F0502020204030204" pitchFamily="34" charset="0"/>
                            </a:rPr>
                            <m:t>𝑆</m:t>
                          </m:r>
                        </m:e>
                        <m:sub>
                          <m:r>
                            <a:rPr lang="en-US" sz="2000" b="0" i="1" smtClean="0">
                              <a:latin typeface="Cambria Math" panose="02040503050406030204" pitchFamily="18" charset="0"/>
                              <a:ea typeface="Roboto Condensed" panose="02000000000000000000" pitchFamily="2" charset="0"/>
                              <a:cs typeface="Calibri" panose="020F0502020204030204" pitchFamily="34" charset="0"/>
                            </a:rPr>
                            <m:t>1</m:t>
                          </m:r>
                        </m:sub>
                      </m:sSub>
                      <m:r>
                        <a:rPr lang="en-US" sz="2000" b="0" i="1" smtClean="0">
                          <a:latin typeface="Cambria Math" panose="02040503050406030204" pitchFamily="18" charset="0"/>
                          <a:ea typeface="Roboto Condensed" panose="02000000000000000000" pitchFamily="2" charset="0"/>
                          <a:cs typeface="Calibri" panose="020F0502020204030204" pitchFamily="34" charset="0"/>
                        </a:rPr>
                        <m:t>+</m:t>
                      </m:r>
                      <m:sSub>
                        <m:sSubPr>
                          <m:ctrlPr>
                            <a:rPr lang="en-US" sz="2000" b="0" i="1" smtClean="0">
                              <a:latin typeface="Cambria Math" panose="02040503050406030204" pitchFamily="18" charset="0"/>
                              <a:ea typeface="Roboto Condensed" panose="02000000000000000000" pitchFamily="2" charset="0"/>
                              <a:cs typeface="Calibri" panose="020F0502020204030204" pitchFamily="34" charset="0"/>
                            </a:rPr>
                          </m:ctrlPr>
                        </m:sSubPr>
                        <m:e>
                          <m:r>
                            <a:rPr lang="en-US" sz="2000" b="0" i="1" smtClean="0">
                              <a:latin typeface="Cambria Math" panose="02040503050406030204" pitchFamily="18" charset="0"/>
                              <a:ea typeface="Roboto Condensed" panose="02000000000000000000" pitchFamily="2" charset="0"/>
                              <a:cs typeface="Calibri" panose="020F0502020204030204" pitchFamily="34" charset="0"/>
                            </a:rPr>
                            <m:t>𝐴</m:t>
                          </m:r>
                        </m:e>
                        <m:sub>
                          <m:r>
                            <a:rPr lang="en-US" sz="2000" b="0" i="1" smtClean="0">
                              <a:latin typeface="Cambria Math" panose="02040503050406030204" pitchFamily="18" charset="0"/>
                              <a:ea typeface="Roboto Condensed" panose="02000000000000000000" pitchFamily="2" charset="0"/>
                              <a:cs typeface="Calibri" panose="020F0502020204030204" pitchFamily="34" charset="0"/>
                            </a:rPr>
                            <m:t>1</m:t>
                          </m:r>
                        </m:sub>
                      </m:sSub>
                      <m:r>
                        <a:rPr lang="en-US" sz="2000" i="1">
                          <a:latin typeface="Cambria Math" panose="02040503050406030204" pitchFamily="18" charset="0"/>
                          <a:ea typeface="Roboto Condensed" panose="02000000000000000000" pitchFamily="2" charset="0"/>
                          <a:cs typeface="Calibri" panose="020F0502020204030204" pitchFamily="34" charset="0"/>
                        </a:rPr>
                        <m:t>=</m:t>
                      </m:r>
                      <m:r>
                        <a:rPr lang="en-US" sz="2000" b="0" i="1" smtClean="0">
                          <a:latin typeface="Cambria Math" panose="02040503050406030204" pitchFamily="18" charset="0"/>
                          <a:ea typeface="Roboto Condensed" panose="02000000000000000000" pitchFamily="2" charset="0"/>
                          <a:cs typeface="Calibri" panose="020F0502020204030204" pitchFamily="34" charset="0"/>
                        </a:rPr>
                        <m:t>100</m:t>
                      </m:r>
                    </m:oMath>
                  </m:oMathPara>
                </a14:m>
                <a:endParaRPr lang="en-US" sz="2000" i="1" dirty="0">
                  <a:latin typeface="Cambria Math" panose="02040503050406030204" pitchFamily="18" charset="0"/>
                  <a:ea typeface="Roboto Condensed" panose="02000000000000000000" pitchFamily="2" charset="0"/>
                  <a:cs typeface="Calibri" panose="020F0502020204030204" pitchFamily="34" charset="0"/>
                </a:endParaRPr>
              </a:p>
              <a:p>
                <a:pPr marL="0" indent="0">
                  <a:buClr>
                    <a:schemeClr val="accent6"/>
                  </a:buClr>
                  <a:buNone/>
                </a:pPr>
                <a14:m>
                  <m:oMathPara xmlns:m="http://schemas.openxmlformats.org/officeDocument/2006/math">
                    <m:oMathParaPr>
                      <m:jc m:val="centerGroup"/>
                    </m:oMathParaPr>
                    <m:oMath xmlns:m="http://schemas.openxmlformats.org/officeDocument/2006/math">
                      <m:sSub>
                        <m:sSubPr>
                          <m:ctrlPr>
                            <a:rPr lang="en-IN"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b="0" i="1" smtClean="0">
                              <a:latin typeface="Cambria Math" panose="02040503050406030204" pitchFamily="18" charset="0"/>
                              <a:ea typeface="Roboto Condensed" panose="02000000000000000000" pitchFamily="2" charset="0"/>
                              <a:cs typeface="Calibri" panose="020F0502020204030204" pitchFamily="34" charset="0"/>
                            </a:rPr>
                            <m:t>7</m:t>
                          </m:r>
                          <m:r>
                            <a:rPr lang="en-US" sz="2000" i="1">
                              <a:latin typeface="Cambria Math" panose="02040503050406030204" pitchFamily="18" charset="0"/>
                              <a:ea typeface="Roboto Condensed" panose="02000000000000000000" pitchFamily="2" charset="0"/>
                              <a:cs typeface="Calibri" panose="020F0502020204030204" pitchFamily="34" charset="0"/>
                            </a:rPr>
                            <m:t>𝑥</m:t>
                          </m:r>
                        </m:e>
                        <m:sub>
                          <m:r>
                            <a:rPr lang="en-US" sz="2000" i="1">
                              <a:latin typeface="Cambria Math" panose="02040503050406030204" pitchFamily="18" charset="0"/>
                              <a:ea typeface="Roboto Condensed" panose="02000000000000000000" pitchFamily="2" charset="0"/>
                              <a:cs typeface="Calibri" panose="020F0502020204030204" pitchFamily="34" charset="0"/>
                            </a:rPr>
                            <m:t>1</m:t>
                          </m:r>
                        </m:sub>
                      </m:sSub>
                      <m:r>
                        <a:rPr lang="en-US" sz="2000" i="1">
                          <a:latin typeface="Cambria Math" panose="02040503050406030204" pitchFamily="18" charset="0"/>
                          <a:ea typeface="Roboto Condensed" panose="02000000000000000000" pitchFamily="2" charset="0"/>
                          <a:cs typeface="Calibri" panose="020F0502020204030204" pitchFamily="34" charset="0"/>
                        </a:rPr>
                        <m:t>+</m:t>
                      </m:r>
                      <m:r>
                        <a:rPr lang="en-US" sz="2000" b="0" i="1" smtClean="0">
                          <a:latin typeface="Cambria Math" panose="02040503050406030204" pitchFamily="18" charset="0"/>
                          <a:ea typeface="Roboto Condensed" panose="02000000000000000000" pitchFamily="2" charset="0"/>
                          <a:cs typeface="Calibri" panose="020F0502020204030204" pitchFamily="34" charset="0"/>
                        </a:rPr>
                        <m:t>12</m:t>
                      </m:r>
                      <m:sSub>
                        <m:sSubPr>
                          <m:ctrlPr>
                            <a:rPr lang="en-IN"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𝑥</m:t>
                          </m:r>
                        </m:e>
                        <m:sub>
                          <m:r>
                            <a:rPr lang="en-US" sz="2000" i="1">
                              <a:latin typeface="Cambria Math" panose="02040503050406030204" pitchFamily="18" charset="0"/>
                              <a:ea typeface="Roboto Condensed" panose="02000000000000000000" pitchFamily="2" charset="0"/>
                              <a:cs typeface="Calibri" panose="020F0502020204030204" pitchFamily="34" charset="0"/>
                            </a:rPr>
                            <m:t>2</m:t>
                          </m:r>
                        </m:sub>
                      </m:sSub>
                      <m:r>
                        <a:rPr lang="en-US" sz="2000" i="1">
                          <a:latin typeface="Cambria Math" panose="02040503050406030204" pitchFamily="18" charset="0"/>
                          <a:ea typeface="Roboto Condensed" panose="02000000000000000000" pitchFamily="2" charset="0"/>
                          <a:cs typeface="Calibri" panose="020F0502020204030204" pitchFamily="34" charset="0"/>
                        </a:rPr>
                        <m:t>−</m:t>
                      </m:r>
                      <m:sSub>
                        <m:sSubPr>
                          <m:ctrlPr>
                            <a:rPr lang="en-US"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𝑆</m:t>
                          </m:r>
                        </m:e>
                        <m:sub>
                          <m:r>
                            <a:rPr lang="en-US" sz="2000" b="0" i="1" smtClean="0">
                              <a:latin typeface="Cambria Math" panose="02040503050406030204" pitchFamily="18" charset="0"/>
                              <a:ea typeface="Roboto Condensed" panose="02000000000000000000" pitchFamily="2" charset="0"/>
                              <a:cs typeface="Calibri" panose="020F0502020204030204" pitchFamily="34" charset="0"/>
                            </a:rPr>
                            <m:t>2</m:t>
                          </m:r>
                        </m:sub>
                      </m:sSub>
                      <m:r>
                        <a:rPr lang="en-US" sz="2000" i="1">
                          <a:latin typeface="Cambria Math" panose="02040503050406030204" pitchFamily="18" charset="0"/>
                          <a:ea typeface="Roboto Condensed" panose="02000000000000000000" pitchFamily="2" charset="0"/>
                          <a:cs typeface="Calibri" panose="020F0502020204030204" pitchFamily="34" charset="0"/>
                        </a:rPr>
                        <m:t>+</m:t>
                      </m:r>
                      <m:sSub>
                        <m:sSubPr>
                          <m:ctrlPr>
                            <a:rPr lang="en-US" sz="2000" i="1">
                              <a:latin typeface="Cambria Math" panose="02040503050406030204" pitchFamily="18" charset="0"/>
                              <a:ea typeface="Roboto Condensed" panose="02000000000000000000" pitchFamily="2" charset="0"/>
                              <a:cs typeface="Calibri" panose="020F0502020204030204" pitchFamily="34" charset="0"/>
                            </a:rPr>
                          </m:ctrlPr>
                        </m:sSubPr>
                        <m:e>
                          <m:r>
                            <a:rPr lang="en-US" sz="2000" i="1">
                              <a:latin typeface="Cambria Math" panose="02040503050406030204" pitchFamily="18" charset="0"/>
                              <a:ea typeface="Roboto Condensed" panose="02000000000000000000" pitchFamily="2" charset="0"/>
                              <a:cs typeface="Calibri" panose="020F0502020204030204" pitchFamily="34" charset="0"/>
                            </a:rPr>
                            <m:t>𝐴</m:t>
                          </m:r>
                        </m:e>
                        <m:sub>
                          <m:r>
                            <a:rPr lang="en-US" sz="2000" b="0" i="1" smtClean="0">
                              <a:latin typeface="Cambria Math" panose="02040503050406030204" pitchFamily="18" charset="0"/>
                              <a:ea typeface="Roboto Condensed" panose="02000000000000000000" pitchFamily="2" charset="0"/>
                              <a:cs typeface="Calibri" panose="020F0502020204030204" pitchFamily="34" charset="0"/>
                            </a:rPr>
                            <m:t>2</m:t>
                          </m:r>
                        </m:sub>
                      </m:sSub>
                      <m:r>
                        <a:rPr lang="en-US" sz="2000" i="1">
                          <a:latin typeface="Cambria Math" panose="02040503050406030204" pitchFamily="18" charset="0"/>
                          <a:ea typeface="Roboto Condensed" panose="02000000000000000000" pitchFamily="2" charset="0"/>
                          <a:cs typeface="Calibri" panose="020F0502020204030204" pitchFamily="34" charset="0"/>
                        </a:rPr>
                        <m:t>=1</m:t>
                      </m:r>
                      <m:r>
                        <a:rPr lang="en-US" sz="2000" b="0" i="1" smtClean="0">
                          <a:latin typeface="Cambria Math" panose="02040503050406030204" pitchFamily="18" charset="0"/>
                          <a:ea typeface="Roboto Condensed" panose="02000000000000000000" pitchFamily="2" charset="0"/>
                          <a:cs typeface="Calibri" panose="020F0502020204030204" pitchFamily="34" charset="0"/>
                        </a:rPr>
                        <m:t>2</m:t>
                      </m:r>
                      <m:r>
                        <a:rPr lang="en-US" sz="2000" i="1">
                          <a:latin typeface="Cambria Math" panose="02040503050406030204" pitchFamily="18" charset="0"/>
                          <a:ea typeface="Roboto Condensed" panose="02000000000000000000" pitchFamily="2" charset="0"/>
                          <a:cs typeface="Calibri" panose="020F0502020204030204" pitchFamily="34" charset="0"/>
                        </a:rPr>
                        <m:t>0</m:t>
                      </m:r>
                    </m:oMath>
                  </m:oMathPara>
                </a14:m>
                <a:endParaRPr lang="en-US" sz="2000" dirty="0"/>
              </a:p>
              <a:p>
                <a:pPr>
                  <a:buClr>
                    <a:schemeClr val="accent6"/>
                  </a:buClr>
                </a:pPr>
                <a:r>
                  <a:rPr lang="en-US" sz="2000" dirty="0">
                    <a:solidFill>
                      <a:schemeClr val="tx2"/>
                    </a:solidFill>
                  </a:rPr>
                  <a:t>Non-negativity Constraint</a:t>
                </a:r>
              </a:p>
              <a:p>
                <a:pPr marL="0" indent="0">
                  <a:buNone/>
                </a:pPr>
                <a:r>
                  <a:rPr lang="en-US" sz="2000" dirty="0"/>
                  <a:t>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2</m:t>
                        </m:r>
                      </m:sub>
                    </m:sSub>
                    <m:r>
                      <a:rPr lang="en-US" sz="2000" i="1">
                        <a:latin typeface="Cambria Math" panose="02040503050406030204" pitchFamily="18" charset="0"/>
                      </a:rPr>
                      <m:t>≥0</m:t>
                    </m:r>
                  </m:oMath>
                </a14:m>
                <a:endParaRPr lang="en-IN" sz="2000" dirty="0">
                  <a:solidFill>
                    <a:schemeClr val="tx2"/>
                  </a:solidFill>
                </a:endParaRPr>
              </a:p>
              <a:p>
                <a:pPr marL="0" indent="0">
                  <a:buNone/>
                </a:pPr>
                <a:r>
                  <a:rPr lang="en-IN" sz="2000" b="1" u="sng" dirty="0"/>
                  <a:t>Initial Basic Feasible Solution</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𝐴</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b="0" i="1" smtClean="0">
                          <a:latin typeface="Cambria Math" panose="02040503050406030204" pitchFamily="18" charset="0"/>
                        </a:rPr>
                        <m:t>100</m:t>
                      </m:r>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𝐴</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b="0" i="1" smtClean="0">
                          <a:latin typeface="Cambria Math" panose="02040503050406030204" pitchFamily="18" charset="0"/>
                        </a:rPr>
                        <m:t>120</m:t>
                      </m:r>
                    </m:oMath>
                  </m:oMathPara>
                </a14:m>
                <a:endParaRPr lang="en-IN"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=220</m:t>
                      </m:r>
                      <m:r>
                        <a:rPr lang="en-US" sz="2000" b="0" i="1" smtClean="0">
                          <a:latin typeface="Cambria Math" panose="02040503050406030204" pitchFamily="18" charset="0"/>
                        </a:rPr>
                        <m:t>𝑀</m:t>
                      </m:r>
                    </m:oMath>
                  </m:oMathPara>
                </a14:m>
                <a:endParaRPr lang="en-IN" sz="2000" dirty="0"/>
              </a:p>
            </p:txBody>
          </p:sp>
        </mc:Choice>
        <mc:Fallback xmlns="">
          <p:sp>
            <p:nvSpPr>
              <p:cNvPr id="6" name="Content Placeholder 4">
                <a:extLst>
                  <a:ext uri="{FF2B5EF4-FFF2-40B4-BE49-F238E27FC236}">
                    <a16:creationId xmlns:a16="http://schemas.microsoft.com/office/drawing/2014/main" id="{46B5913D-4275-A2ED-B80E-082C0449B63C}"/>
                  </a:ext>
                </a:extLst>
              </p:cNvPr>
              <p:cNvSpPr txBox="1">
                <a:spLocks noRot="1" noChangeAspect="1" noMove="1" noResize="1" noEditPoints="1" noAdjustHandles="1" noChangeArrowheads="1" noChangeShapeType="1" noTextEdit="1"/>
              </p:cNvSpPr>
              <p:nvPr/>
            </p:nvSpPr>
            <p:spPr>
              <a:xfrm>
                <a:off x="8164906" y="898652"/>
                <a:ext cx="4029666" cy="4422440"/>
              </a:xfrm>
              <a:prstGeom prst="rect">
                <a:avLst/>
              </a:prstGeom>
              <a:blipFill>
                <a:blip r:embed="rId2"/>
                <a:stretch>
                  <a:fillRect l="-1513" t="-1240"/>
                </a:stretch>
              </a:blipFill>
            </p:spPr>
            <p:txBody>
              <a:bodyPr/>
              <a:lstStyle/>
              <a:p>
                <a:r>
                  <a:rPr lang="en-IN">
                    <a:noFill/>
                  </a:rPr>
                  <a:t> </a:t>
                </a:r>
              </a:p>
            </p:txBody>
          </p:sp>
        </mc:Fallback>
      </mc:AlternateContent>
      <p:cxnSp>
        <p:nvCxnSpPr>
          <p:cNvPr id="3" name="Straight Connector 2">
            <a:extLst>
              <a:ext uri="{FF2B5EF4-FFF2-40B4-BE49-F238E27FC236}">
                <a16:creationId xmlns:a16="http://schemas.microsoft.com/office/drawing/2014/main" id="{A8719A45-621C-BA83-3F9E-B1828E25C6D5}"/>
              </a:ext>
            </a:extLst>
          </p:cNvPr>
          <p:cNvCxnSpPr>
            <a:cxnSpLocks/>
          </p:cNvCxnSpPr>
          <p:nvPr/>
        </p:nvCxnSpPr>
        <p:spPr>
          <a:xfrm>
            <a:off x="161603" y="2055281"/>
            <a:ext cx="795528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9D12A89-6D22-4CC1-9C85-CF32560C1853}"/>
              </a:ext>
            </a:extLst>
          </p:cNvPr>
          <p:cNvSpPr txBox="1"/>
          <p:nvPr/>
        </p:nvSpPr>
        <p:spPr>
          <a:xfrm>
            <a:off x="725220" y="2096022"/>
            <a:ext cx="857927" cy="461665"/>
          </a:xfrm>
          <a:prstGeom prst="rect">
            <a:avLst/>
          </a:prstGeom>
          <a:noFill/>
        </p:spPr>
        <p:txBody>
          <a:bodyPr wrap="none" rtlCol="0">
            <a:spAutoFit/>
          </a:bodyPr>
          <a:lstStyle/>
          <a:p>
            <a:pPr algn="ctr"/>
            <a:r>
              <a:rPr lang="en-US" sz="2400" b="1" dirty="0"/>
              <a:t>Basis</a:t>
            </a:r>
            <a:endParaRPr lang="en-US" b="1" dirty="0"/>
          </a:p>
        </p:txBody>
      </p:sp>
      <p:cxnSp>
        <p:nvCxnSpPr>
          <p:cNvPr id="9" name="Straight Connector 8">
            <a:extLst>
              <a:ext uri="{FF2B5EF4-FFF2-40B4-BE49-F238E27FC236}">
                <a16:creationId xmlns:a16="http://schemas.microsoft.com/office/drawing/2014/main" id="{AFAE2A7D-7EA9-C241-80E5-47F26EEF323F}"/>
              </a:ext>
            </a:extLst>
          </p:cNvPr>
          <p:cNvCxnSpPr>
            <a:cxnSpLocks/>
          </p:cNvCxnSpPr>
          <p:nvPr/>
        </p:nvCxnSpPr>
        <p:spPr>
          <a:xfrm>
            <a:off x="161603" y="2588476"/>
            <a:ext cx="795528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0C434AC-865E-4EC9-F87B-4DF4414F1A0A}"/>
                  </a:ext>
                </a:extLst>
              </p:cNvPr>
              <p:cNvSpPr txBox="1"/>
              <p:nvPr/>
            </p:nvSpPr>
            <p:spPr>
              <a:xfrm>
                <a:off x="861058" y="2696570"/>
                <a:ext cx="58625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1</m:t>
                          </m:r>
                        </m:sub>
                      </m:sSub>
                    </m:oMath>
                  </m:oMathPara>
                </a14:m>
                <a:endParaRPr lang="en-IN" sz="2400" dirty="0"/>
              </a:p>
            </p:txBody>
          </p:sp>
        </mc:Choice>
        <mc:Fallback xmlns="">
          <p:sp>
            <p:nvSpPr>
              <p:cNvPr id="14" name="TextBox 13">
                <a:extLst>
                  <a:ext uri="{FF2B5EF4-FFF2-40B4-BE49-F238E27FC236}">
                    <a16:creationId xmlns:a16="http://schemas.microsoft.com/office/drawing/2014/main" id="{B0C434AC-865E-4EC9-F87B-4DF4414F1A0A}"/>
                  </a:ext>
                </a:extLst>
              </p:cNvPr>
              <p:cNvSpPr txBox="1">
                <a:spLocks noRot="1" noChangeAspect="1" noMove="1" noResize="1" noEditPoints="1" noAdjustHandles="1" noChangeArrowheads="1" noChangeShapeType="1" noTextEdit="1"/>
              </p:cNvSpPr>
              <p:nvPr/>
            </p:nvSpPr>
            <p:spPr>
              <a:xfrm>
                <a:off x="861058" y="2696570"/>
                <a:ext cx="586251" cy="461665"/>
              </a:xfrm>
              <a:prstGeom prst="rect">
                <a:avLst/>
              </a:prstGeom>
              <a:blipFill>
                <a:blip r:embed="rId3"/>
                <a:stretch>
                  <a:fillRect l="-2083"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890A8FB-B0B6-7E61-90C5-0EBD16D16190}"/>
                  </a:ext>
                </a:extLst>
              </p:cNvPr>
              <p:cNvSpPr txBox="1"/>
              <p:nvPr/>
            </p:nvSpPr>
            <p:spPr>
              <a:xfrm>
                <a:off x="857500" y="3214710"/>
                <a:ext cx="593368"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2</m:t>
                          </m:r>
                        </m:sub>
                      </m:sSub>
                    </m:oMath>
                  </m:oMathPara>
                </a14:m>
                <a:endParaRPr lang="en-IN" sz="2400" dirty="0"/>
              </a:p>
            </p:txBody>
          </p:sp>
        </mc:Choice>
        <mc:Fallback xmlns="">
          <p:sp>
            <p:nvSpPr>
              <p:cNvPr id="15" name="TextBox 14">
                <a:extLst>
                  <a:ext uri="{FF2B5EF4-FFF2-40B4-BE49-F238E27FC236}">
                    <a16:creationId xmlns:a16="http://schemas.microsoft.com/office/drawing/2014/main" id="{4890A8FB-B0B6-7E61-90C5-0EBD16D16190}"/>
                  </a:ext>
                </a:extLst>
              </p:cNvPr>
              <p:cNvSpPr txBox="1">
                <a:spLocks noRot="1" noChangeAspect="1" noMove="1" noResize="1" noEditPoints="1" noAdjustHandles="1" noChangeArrowheads="1" noChangeShapeType="1" noTextEdit="1"/>
              </p:cNvSpPr>
              <p:nvPr/>
            </p:nvSpPr>
            <p:spPr>
              <a:xfrm>
                <a:off x="857500" y="3214710"/>
                <a:ext cx="593368" cy="461665"/>
              </a:xfrm>
              <a:prstGeom prst="rect">
                <a:avLst/>
              </a:prstGeom>
              <a:blipFill>
                <a:blip r:embed="rId4"/>
                <a:stretch>
                  <a:fillRect l="-2062"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573D9DE-2DEB-5C18-D366-4EE7CBD21368}"/>
                  </a:ext>
                </a:extLst>
              </p:cNvPr>
              <p:cNvSpPr txBox="1"/>
              <p:nvPr/>
            </p:nvSpPr>
            <p:spPr>
              <a:xfrm>
                <a:off x="174273" y="2065412"/>
                <a:ext cx="622222"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𝑩</m:t>
                          </m:r>
                        </m:sub>
                      </m:sSub>
                    </m:oMath>
                  </m:oMathPara>
                </a14:m>
                <a:endParaRPr lang="en-US" b="1" dirty="0"/>
              </a:p>
            </p:txBody>
          </p:sp>
        </mc:Choice>
        <mc:Fallback xmlns="">
          <p:sp>
            <p:nvSpPr>
              <p:cNvPr id="16" name="TextBox 15">
                <a:extLst>
                  <a:ext uri="{FF2B5EF4-FFF2-40B4-BE49-F238E27FC236}">
                    <a16:creationId xmlns:a16="http://schemas.microsoft.com/office/drawing/2014/main" id="{1A4F9B08-971F-9344-397F-DECA5BE1BC46}"/>
                  </a:ext>
                </a:extLst>
              </p:cNvPr>
              <p:cNvSpPr txBox="1">
                <a:spLocks noRot="1" noChangeAspect="1" noMove="1" noResize="1" noEditPoints="1" noAdjustHandles="1" noChangeArrowheads="1" noChangeShapeType="1" noTextEdit="1"/>
              </p:cNvSpPr>
              <p:nvPr/>
            </p:nvSpPr>
            <p:spPr>
              <a:xfrm>
                <a:off x="174273" y="2065412"/>
                <a:ext cx="622222" cy="461665"/>
              </a:xfrm>
              <a:prstGeom prst="rect">
                <a:avLst/>
              </a:prstGeom>
              <a:blipFill>
                <a:blip r:embed="rId5"/>
                <a:stretch>
                  <a:fillRect l="-2941"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9301964-8BEC-2205-C04E-29DC53D5926B}"/>
                  </a:ext>
                </a:extLst>
              </p:cNvPr>
              <p:cNvSpPr txBox="1"/>
              <p:nvPr/>
            </p:nvSpPr>
            <p:spPr>
              <a:xfrm>
                <a:off x="223389" y="2696570"/>
                <a:ext cx="523990"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𝑀</m:t>
                      </m:r>
                    </m:oMath>
                  </m:oMathPara>
                </a14:m>
                <a:endParaRPr lang="en-IN" sz="2400" dirty="0"/>
              </a:p>
            </p:txBody>
          </p:sp>
        </mc:Choice>
        <mc:Fallback xmlns="">
          <p:sp>
            <p:nvSpPr>
              <p:cNvPr id="17" name="TextBox 16">
                <a:extLst>
                  <a:ext uri="{FF2B5EF4-FFF2-40B4-BE49-F238E27FC236}">
                    <a16:creationId xmlns:a16="http://schemas.microsoft.com/office/drawing/2014/main" id="{E9301964-8BEC-2205-C04E-29DC53D5926B}"/>
                  </a:ext>
                </a:extLst>
              </p:cNvPr>
              <p:cNvSpPr txBox="1">
                <a:spLocks noRot="1" noChangeAspect="1" noMove="1" noResize="1" noEditPoints="1" noAdjustHandles="1" noChangeArrowheads="1" noChangeShapeType="1" noTextEdit="1"/>
              </p:cNvSpPr>
              <p:nvPr/>
            </p:nvSpPr>
            <p:spPr>
              <a:xfrm>
                <a:off x="223389" y="2696570"/>
                <a:ext cx="523990" cy="461665"/>
              </a:xfrm>
              <a:prstGeom prst="rect">
                <a:avLst/>
              </a:prstGeom>
              <a:blipFill>
                <a:blip r:embed="rId6"/>
                <a:stretch>
                  <a:fillRect l="-23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BD7FC53-A194-EC99-3526-4E233CB9B404}"/>
                  </a:ext>
                </a:extLst>
              </p:cNvPr>
              <p:cNvSpPr txBox="1"/>
              <p:nvPr/>
            </p:nvSpPr>
            <p:spPr>
              <a:xfrm>
                <a:off x="223389" y="3214710"/>
                <a:ext cx="523990"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𝑀</m:t>
                      </m:r>
                    </m:oMath>
                  </m:oMathPara>
                </a14:m>
                <a:endParaRPr lang="en-IN" sz="2400" dirty="0"/>
              </a:p>
            </p:txBody>
          </p:sp>
        </mc:Choice>
        <mc:Fallback xmlns="">
          <p:sp>
            <p:nvSpPr>
              <p:cNvPr id="18" name="TextBox 17">
                <a:extLst>
                  <a:ext uri="{FF2B5EF4-FFF2-40B4-BE49-F238E27FC236}">
                    <a16:creationId xmlns:a16="http://schemas.microsoft.com/office/drawing/2014/main" id="{6BD7FC53-A194-EC99-3526-4E233CB9B404}"/>
                  </a:ext>
                </a:extLst>
              </p:cNvPr>
              <p:cNvSpPr txBox="1">
                <a:spLocks noRot="1" noChangeAspect="1" noMove="1" noResize="1" noEditPoints="1" noAdjustHandles="1" noChangeArrowheads="1" noChangeShapeType="1" noTextEdit="1"/>
              </p:cNvSpPr>
              <p:nvPr/>
            </p:nvSpPr>
            <p:spPr>
              <a:xfrm>
                <a:off x="223389" y="3214710"/>
                <a:ext cx="523990" cy="461665"/>
              </a:xfrm>
              <a:prstGeom prst="rect">
                <a:avLst/>
              </a:prstGeom>
              <a:blipFill>
                <a:blip r:embed="rId6"/>
                <a:stretch>
                  <a:fillRect l="-23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9FB04F2-129E-3027-F756-F79E2905206B}"/>
                  </a:ext>
                </a:extLst>
              </p:cNvPr>
              <p:cNvSpPr txBox="1"/>
              <p:nvPr/>
            </p:nvSpPr>
            <p:spPr>
              <a:xfrm>
                <a:off x="879942" y="1527622"/>
                <a:ext cx="548483"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19" name="TextBox 18">
                <a:extLst>
                  <a:ext uri="{FF2B5EF4-FFF2-40B4-BE49-F238E27FC236}">
                    <a16:creationId xmlns:a16="http://schemas.microsoft.com/office/drawing/2014/main" id="{C888A789-0E24-DAF5-6ADC-A7DCB5C9B6F9}"/>
                  </a:ext>
                </a:extLst>
              </p:cNvPr>
              <p:cNvSpPr txBox="1">
                <a:spLocks noRot="1" noChangeAspect="1" noMove="1" noResize="1" noEditPoints="1" noAdjustHandles="1" noChangeArrowheads="1" noChangeShapeType="1" noTextEdit="1"/>
              </p:cNvSpPr>
              <p:nvPr/>
            </p:nvSpPr>
            <p:spPr>
              <a:xfrm>
                <a:off x="879942" y="1527622"/>
                <a:ext cx="548483" cy="496674"/>
              </a:xfrm>
              <a:prstGeom prst="rect">
                <a:avLst/>
              </a:prstGeom>
              <a:blipFill>
                <a:blip r:embed="rId8"/>
                <a:stretch>
                  <a:fillRect l="-2222"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487157-A1E9-F631-8440-242FC82EB9E8}"/>
                  </a:ext>
                </a:extLst>
              </p:cNvPr>
              <p:cNvSpPr txBox="1"/>
              <p:nvPr/>
            </p:nvSpPr>
            <p:spPr>
              <a:xfrm>
                <a:off x="1702451" y="2065412"/>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20" name="TextBox 19">
                <a:extLst>
                  <a:ext uri="{FF2B5EF4-FFF2-40B4-BE49-F238E27FC236}">
                    <a16:creationId xmlns:a16="http://schemas.microsoft.com/office/drawing/2014/main" id="{3E487157-A1E9-F631-8440-242FC82EB9E8}"/>
                  </a:ext>
                </a:extLst>
              </p:cNvPr>
              <p:cNvSpPr txBox="1">
                <a:spLocks noRot="1" noChangeAspect="1" noMove="1" noResize="1" noEditPoints="1" noAdjustHandles="1" noChangeArrowheads="1" noChangeShapeType="1" noTextEdit="1"/>
              </p:cNvSpPr>
              <p:nvPr/>
            </p:nvSpPr>
            <p:spPr>
              <a:xfrm>
                <a:off x="1702451" y="2065412"/>
                <a:ext cx="551177" cy="461665"/>
              </a:xfrm>
              <a:prstGeom prst="rect">
                <a:avLst/>
              </a:prstGeom>
              <a:blipFill>
                <a:blip r:embed="rId9"/>
                <a:stretch>
                  <a:fillRect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134B1CA-FDD2-20E8-49E9-45F075E4486D}"/>
                  </a:ext>
                </a:extLst>
              </p:cNvPr>
              <p:cNvSpPr txBox="1"/>
              <p:nvPr/>
            </p:nvSpPr>
            <p:spPr>
              <a:xfrm>
                <a:off x="2789532" y="2068157"/>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21" name="TextBox 20">
                <a:extLst>
                  <a:ext uri="{FF2B5EF4-FFF2-40B4-BE49-F238E27FC236}">
                    <a16:creationId xmlns:a16="http://schemas.microsoft.com/office/drawing/2014/main" id="{5134B1CA-FDD2-20E8-49E9-45F075E4486D}"/>
                  </a:ext>
                </a:extLst>
              </p:cNvPr>
              <p:cNvSpPr txBox="1">
                <a:spLocks noRot="1" noChangeAspect="1" noMove="1" noResize="1" noEditPoints="1" noAdjustHandles="1" noChangeArrowheads="1" noChangeShapeType="1" noTextEdit="1"/>
              </p:cNvSpPr>
              <p:nvPr/>
            </p:nvSpPr>
            <p:spPr>
              <a:xfrm>
                <a:off x="2789532" y="2068157"/>
                <a:ext cx="558293" cy="461665"/>
              </a:xfrm>
              <a:prstGeom prst="rect">
                <a:avLst/>
              </a:prstGeom>
              <a:blipFill>
                <a:blip r:embed="rId10"/>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694AFB6-53A0-2BA7-43A4-26E002D16607}"/>
                  </a:ext>
                </a:extLst>
              </p:cNvPr>
              <p:cNvSpPr txBox="1"/>
              <p:nvPr/>
            </p:nvSpPr>
            <p:spPr>
              <a:xfrm>
                <a:off x="4297726" y="2065412"/>
                <a:ext cx="547778"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22" name="TextBox 21">
                <a:extLst>
                  <a:ext uri="{FF2B5EF4-FFF2-40B4-BE49-F238E27FC236}">
                    <a16:creationId xmlns:a16="http://schemas.microsoft.com/office/drawing/2014/main" id="{D694AFB6-53A0-2BA7-43A4-26E002D16607}"/>
                  </a:ext>
                </a:extLst>
              </p:cNvPr>
              <p:cNvSpPr txBox="1">
                <a:spLocks noRot="1" noChangeAspect="1" noMove="1" noResize="1" noEditPoints="1" noAdjustHandles="1" noChangeArrowheads="1" noChangeShapeType="1" noTextEdit="1"/>
              </p:cNvSpPr>
              <p:nvPr/>
            </p:nvSpPr>
            <p:spPr>
              <a:xfrm>
                <a:off x="4297726" y="2065412"/>
                <a:ext cx="547778" cy="461665"/>
              </a:xfrm>
              <a:prstGeom prst="rect">
                <a:avLst/>
              </a:prstGeom>
              <a:blipFill>
                <a:blip r:embed="rId11"/>
                <a:stretch>
                  <a:fillRect l="-2222"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48FE628-319E-B43D-3711-C71490207E91}"/>
                  </a:ext>
                </a:extLst>
              </p:cNvPr>
              <p:cNvSpPr txBox="1"/>
              <p:nvPr/>
            </p:nvSpPr>
            <p:spPr>
              <a:xfrm>
                <a:off x="4929813" y="2065412"/>
                <a:ext cx="58625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1</m:t>
                          </m:r>
                        </m:sub>
                      </m:sSub>
                    </m:oMath>
                  </m:oMathPara>
                </a14:m>
                <a:endParaRPr lang="en-IN" sz="2400" dirty="0"/>
              </a:p>
            </p:txBody>
          </p:sp>
        </mc:Choice>
        <mc:Fallback xmlns="">
          <p:sp>
            <p:nvSpPr>
              <p:cNvPr id="23" name="TextBox 22">
                <a:extLst>
                  <a:ext uri="{FF2B5EF4-FFF2-40B4-BE49-F238E27FC236}">
                    <a16:creationId xmlns:a16="http://schemas.microsoft.com/office/drawing/2014/main" id="{C48FE628-319E-B43D-3711-C71490207E91}"/>
                  </a:ext>
                </a:extLst>
              </p:cNvPr>
              <p:cNvSpPr txBox="1">
                <a:spLocks noRot="1" noChangeAspect="1" noMove="1" noResize="1" noEditPoints="1" noAdjustHandles="1" noChangeArrowheads="1" noChangeShapeType="1" noTextEdit="1"/>
              </p:cNvSpPr>
              <p:nvPr/>
            </p:nvSpPr>
            <p:spPr>
              <a:xfrm>
                <a:off x="4929813" y="2065412"/>
                <a:ext cx="586251" cy="461665"/>
              </a:xfrm>
              <a:prstGeom prst="rect">
                <a:avLst/>
              </a:prstGeom>
              <a:blipFill>
                <a:blip r:embed="rId12"/>
                <a:stretch>
                  <a:fillRect l="-3125"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7C1C8B0-54FA-A230-003B-B55D1FFAD52C}"/>
                  </a:ext>
                </a:extLst>
              </p:cNvPr>
              <p:cNvSpPr txBox="1"/>
              <p:nvPr/>
            </p:nvSpPr>
            <p:spPr>
              <a:xfrm>
                <a:off x="6366249" y="2090955"/>
                <a:ext cx="442749"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𝒃</m:t>
                      </m:r>
                    </m:oMath>
                  </m:oMathPara>
                </a14:m>
                <a:endParaRPr lang="en-US" b="1" dirty="0"/>
              </a:p>
            </p:txBody>
          </p:sp>
        </mc:Choice>
        <mc:Fallback xmlns="">
          <p:sp>
            <p:nvSpPr>
              <p:cNvPr id="25" name="TextBox 24">
                <a:extLst>
                  <a:ext uri="{FF2B5EF4-FFF2-40B4-BE49-F238E27FC236}">
                    <a16:creationId xmlns:a16="http://schemas.microsoft.com/office/drawing/2014/main" id="{77C1C8B0-54FA-A230-003B-B55D1FFAD52C}"/>
                  </a:ext>
                </a:extLst>
              </p:cNvPr>
              <p:cNvSpPr txBox="1">
                <a:spLocks noRot="1" noChangeAspect="1" noMove="1" noResize="1" noEditPoints="1" noAdjustHandles="1" noChangeArrowheads="1" noChangeShapeType="1" noTextEdit="1"/>
              </p:cNvSpPr>
              <p:nvPr/>
            </p:nvSpPr>
            <p:spPr>
              <a:xfrm>
                <a:off x="6366249" y="2090955"/>
                <a:ext cx="442749" cy="461665"/>
              </a:xfrm>
              <a:prstGeom prst="rect">
                <a:avLst/>
              </a:prstGeom>
              <a:blipFill>
                <a:blip r:embed="rId13"/>
                <a:stretch>
                  <a:fillRect l="-411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A6E403C-3B25-96E1-6C2C-618BE3908F9D}"/>
                  </a:ext>
                </a:extLst>
              </p:cNvPr>
              <p:cNvSpPr txBox="1"/>
              <p:nvPr/>
            </p:nvSpPr>
            <p:spPr>
              <a:xfrm>
                <a:off x="1765481" y="269657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6</m:t>
                      </m:r>
                    </m:oMath>
                  </m:oMathPara>
                </a14:m>
                <a:endParaRPr lang="en-IN" sz="2400" dirty="0"/>
              </a:p>
            </p:txBody>
          </p:sp>
        </mc:Choice>
        <mc:Fallback xmlns="">
          <p:sp>
            <p:nvSpPr>
              <p:cNvPr id="5" name="TextBox 4">
                <a:extLst>
                  <a:ext uri="{FF2B5EF4-FFF2-40B4-BE49-F238E27FC236}">
                    <a16:creationId xmlns:a16="http://schemas.microsoft.com/office/drawing/2014/main" id="{EA6E403C-3B25-96E1-6C2C-618BE3908F9D}"/>
                  </a:ext>
                </a:extLst>
              </p:cNvPr>
              <p:cNvSpPr txBox="1">
                <a:spLocks noRot="1" noChangeAspect="1" noMove="1" noResize="1" noEditPoints="1" noAdjustHandles="1" noChangeArrowheads="1" noChangeShapeType="1" noTextEdit="1"/>
              </p:cNvSpPr>
              <p:nvPr/>
            </p:nvSpPr>
            <p:spPr>
              <a:xfrm>
                <a:off x="1765481" y="2696570"/>
                <a:ext cx="425116" cy="461665"/>
              </a:xfrm>
              <a:prstGeom prst="rect">
                <a:avLst/>
              </a:prstGeom>
              <a:blipFill>
                <a:blip r:embed="rId14"/>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0D79A39-ED9A-8856-A0FD-BB74AB5653DF}"/>
                  </a:ext>
                </a:extLst>
              </p:cNvPr>
              <p:cNvSpPr txBox="1"/>
              <p:nvPr/>
            </p:nvSpPr>
            <p:spPr>
              <a:xfrm>
                <a:off x="2856120" y="269657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8</m:t>
                      </m:r>
                    </m:oMath>
                  </m:oMathPara>
                </a14:m>
                <a:endParaRPr lang="en-IN" sz="2400" dirty="0"/>
              </a:p>
            </p:txBody>
          </p:sp>
        </mc:Choice>
        <mc:Fallback xmlns="">
          <p:sp>
            <p:nvSpPr>
              <p:cNvPr id="10" name="TextBox 9">
                <a:extLst>
                  <a:ext uri="{FF2B5EF4-FFF2-40B4-BE49-F238E27FC236}">
                    <a16:creationId xmlns:a16="http://schemas.microsoft.com/office/drawing/2014/main" id="{70D79A39-ED9A-8856-A0FD-BB74AB5653DF}"/>
                  </a:ext>
                </a:extLst>
              </p:cNvPr>
              <p:cNvSpPr txBox="1">
                <a:spLocks noRot="1" noChangeAspect="1" noMove="1" noResize="1" noEditPoints="1" noAdjustHandles="1" noChangeArrowheads="1" noChangeShapeType="1" noTextEdit="1"/>
              </p:cNvSpPr>
              <p:nvPr/>
            </p:nvSpPr>
            <p:spPr>
              <a:xfrm>
                <a:off x="2856120" y="2696570"/>
                <a:ext cx="425116" cy="461665"/>
              </a:xfrm>
              <a:prstGeom prst="rect">
                <a:avLst/>
              </a:prstGeom>
              <a:blipFill>
                <a:blip r:embed="rId15"/>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08EA08-7CCE-ACC1-6F64-736491FA67E4}"/>
                  </a:ext>
                </a:extLst>
              </p:cNvPr>
              <p:cNvSpPr txBox="1"/>
              <p:nvPr/>
            </p:nvSpPr>
            <p:spPr>
              <a:xfrm>
                <a:off x="4359057" y="269657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2" name="TextBox 11">
                <a:extLst>
                  <a:ext uri="{FF2B5EF4-FFF2-40B4-BE49-F238E27FC236}">
                    <a16:creationId xmlns:a16="http://schemas.microsoft.com/office/drawing/2014/main" id="{4408EA08-7CCE-ACC1-6F64-736491FA67E4}"/>
                  </a:ext>
                </a:extLst>
              </p:cNvPr>
              <p:cNvSpPr txBox="1">
                <a:spLocks noRot="1" noChangeAspect="1" noMove="1" noResize="1" noEditPoints="1" noAdjustHandles="1" noChangeArrowheads="1" noChangeShapeType="1" noTextEdit="1"/>
              </p:cNvSpPr>
              <p:nvPr/>
            </p:nvSpPr>
            <p:spPr>
              <a:xfrm>
                <a:off x="4359057" y="2696570"/>
                <a:ext cx="425116" cy="461665"/>
              </a:xfrm>
              <a:prstGeom prst="rect">
                <a:avLst/>
              </a:prstGeom>
              <a:blipFill>
                <a:blip r:embed="rId1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51AC009-C62D-203E-00B4-D566781789EF}"/>
                  </a:ext>
                </a:extLst>
              </p:cNvPr>
              <p:cNvSpPr txBox="1"/>
              <p:nvPr/>
            </p:nvSpPr>
            <p:spPr>
              <a:xfrm>
                <a:off x="5010380" y="269657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4" name="TextBox 23">
                <a:extLst>
                  <a:ext uri="{FF2B5EF4-FFF2-40B4-BE49-F238E27FC236}">
                    <a16:creationId xmlns:a16="http://schemas.microsoft.com/office/drawing/2014/main" id="{051AC009-C62D-203E-00B4-D566781789EF}"/>
                  </a:ext>
                </a:extLst>
              </p:cNvPr>
              <p:cNvSpPr txBox="1">
                <a:spLocks noRot="1" noChangeAspect="1" noMove="1" noResize="1" noEditPoints="1" noAdjustHandles="1" noChangeArrowheads="1" noChangeShapeType="1" noTextEdit="1"/>
              </p:cNvSpPr>
              <p:nvPr/>
            </p:nvSpPr>
            <p:spPr>
              <a:xfrm>
                <a:off x="5010380" y="2696570"/>
                <a:ext cx="425116" cy="461665"/>
              </a:xfrm>
              <a:prstGeom prst="rect">
                <a:avLst/>
              </a:prstGeom>
              <a:blipFill>
                <a:blip r:embed="rId1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3B5F811-FAC0-70E2-0E00-0772A50801AE}"/>
                  </a:ext>
                </a:extLst>
              </p:cNvPr>
              <p:cNvSpPr txBox="1"/>
              <p:nvPr/>
            </p:nvSpPr>
            <p:spPr>
              <a:xfrm>
                <a:off x="1765481" y="321471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7</m:t>
                      </m:r>
                    </m:oMath>
                  </m:oMathPara>
                </a14:m>
                <a:endParaRPr lang="en-IN" sz="2400" dirty="0"/>
              </a:p>
            </p:txBody>
          </p:sp>
        </mc:Choice>
        <mc:Fallback xmlns="">
          <p:sp>
            <p:nvSpPr>
              <p:cNvPr id="26" name="TextBox 25">
                <a:extLst>
                  <a:ext uri="{FF2B5EF4-FFF2-40B4-BE49-F238E27FC236}">
                    <a16:creationId xmlns:a16="http://schemas.microsoft.com/office/drawing/2014/main" id="{53B5F811-FAC0-70E2-0E00-0772A50801AE}"/>
                  </a:ext>
                </a:extLst>
              </p:cNvPr>
              <p:cNvSpPr txBox="1">
                <a:spLocks noRot="1" noChangeAspect="1" noMove="1" noResize="1" noEditPoints="1" noAdjustHandles="1" noChangeArrowheads="1" noChangeShapeType="1" noTextEdit="1"/>
              </p:cNvSpPr>
              <p:nvPr/>
            </p:nvSpPr>
            <p:spPr>
              <a:xfrm>
                <a:off x="1765481" y="3214710"/>
                <a:ext cx="425116" cy="461665"/>
              </a:xfrm>
              <a:prstGeom prst="rect">
                <a:avLst/>
              </a:prstGeom>
              <a:blipFill>
                <a:blip r:embed="rId18"/>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169BF9E-ED4A-AF03-5298-48D278EDA23A}"/>
                  </a:ext>
                </a:extLst>
              </p:cNvPr>
              <p:cNvSpPr txBox="1"/>
              <p:nvPr/>
            </p:nvSpPr>
            <p:spPr>
              <a:xfrm>
                <a:off x="2771161" y="3214710"/>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12</m:t>
                      </m:r>
                    </m:oMath>
                  </m:oMathPara>
                </a14:m>
                <a:endParaRPr lang="en-IN" sz="2400" dirty="0"/>
              </a:p>
            </p:txBody>
          </p:sp>
        </mc:Choice>
        <mc:Fallback xmlns="">
          <p:sp>
            <p:nvSpPr>
              <p:cNvPr id="27" name="TextBox 26">
                <a:extLst>
                  <a:ext uri="{FF2B5EF4-FFF2-40B4-BE49-F238E27FC236}">
                    <a16:creationId xmlns:a16="http://schemas.microsoft.com/office/drawing/2014/main" id="{5169BF9E-ED4A-AF03-5298-48D278EDA23A}"/>
                  </a:ext>
                </a:extLst>
              </p:cNvPr>
              <p:cNvSpPr txBox="1">
                <a:spLocks noRot="1" noChangeAspect="1" noMove="1" noResize="1" noEditPoints="1" noAdjustHandles="1" noChangeArrowheads="1" noChangeShapeType="1" noTextEdit="1"/>
              </p:cNvSpPr>
              <p:nvPr/>
            </p:nvSpPr>
            <p:spPr>
              <a:xfrm>
                <a:off x="2771161" y="3214710"/>
                <a:ext cx="595035" cy="461665"/>
              </a:xfrm>
              <a:prstGeom prst="rect">
                <a:avLst/>
              </a:prstGeom>
              <a:blipFill>
                <a:blip r:embed="rId19"/>
                <a:stretch>
                  <a:fillRect l="-309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C09F882-38FF-E9D3-071E-B55B5D335F2A}"/>
                  </a:ext>
                </a:extLst>
              </p:cNvPr>
              <p:cNvSpPr txBox="1"/>
              <p:nvPr/>
            </p:nvSpPr>
            <p:spPr>
              <a:xfrm>
                <a:off x="4244443" y="3214710"/>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8" name="TextBox 27">
                <a:extLst>
                  <a:ext uri="{FF2B5EF4-FFF2-40B4-BE49-F238E27FC236}">
                    <a16:creationId xmlns:a16="http://schemas.microsoft.com/office/drawing/2014/main" id="{CC09F882-38FF-E9D3-071E-B55B5D335F2A}"/>
                  </a:ext>
                </a:extLst>
              </p:cNvPr>
              <p:cNvSpPr txBox="1">
                <a:spLocks noRot="1" noChangeAspect="1" noMove="1" noResize="1" noEditPoints="1" noAdjustHandles="1" noChangeArrowheads="1" noChangeShapeType="1" noTextEdit="1"/>
              </p:cNvSpPr>
              <p:nvPr/>
            </p:nvSpPr>
            <p:spPr>
              <a:xfrm>
                <a:off x="4244443" y="3214710"/>
                <a:ext cx="654345" cy="461665"/>
              </a:xfrm>
              <a:prstGeom prst="rect">
                <a:avLst/>
              </a:prstGeom>
              <a:blipFill>
                <a:blip r:embed="rId2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EDB9268-0191-3B30-74A7-4E523DC68978}"/>
                  </a:ext>
                </a:extLst>
              </p:cNvPr>
              <p:cNvSpPr txBox="1"/>
              <p:nvPr/>
            </p:nvSpPr>
            <p:spPr>
              <a:xfrm>
                <a:off x="5010380" y="321471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9" name="TextBox 28">
                <a:extLst>
                  <a:ext uri="{FF2B5EF4-FFF2-40B4-BE49-F238E27FC236}">
                    <a16:creationId xmlns:a16="http://schemas.microsoft.com/office/drawing/2014/main" id="{EEDB9268-0191-3B30-74A7-4E523DC68978}"/>
                  </a:ext>
                </a:extLst>
              </p:cNvPr>
              <p:cNvSpPr txBox="1">
                <a:spLocks noRot="1" noChangeAspect="1" noMove="1" noResize="1" noEditPoints="1" noAdjustHandles="1" noChangeArrowheads="1" noChangeShapeType="1" noTextEdit="1"/>
              </p:cNvSpPr>
              <p:nvPr/>
            </p:nvSpPr>
            <p:spPr>
              <a:xfrm>
                <a:off x="5010380" y="3214710"/>
                <a:ext cx="425116" cy="461665"/>
              </a:xfrm>
              <a:prstGeom prst="rect">
                <a:avLst/>
              </a:prstGeom>
              <a:blipFill>
                <a:blip r:embed="rId21"/>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F572F69-3340-333C-9A19-251AE52C2BCE}"/>
                  </a:ext>
                </a:extLst>
              </p:cNvPr>
              <p:cNvSpPr txBox="1"/>
              <p:nvPr/>
            </p:nvSpPr>
            <p:spPr>
              <a:xfrm>
                <a:off x="6205146" y="2696570"/>
                <a:ext cx="76495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100</m:t>
                      </m:r>
                    </m:oMath>
                  </m:oMathPara>
                </a14:m>
                <a:endParaRPr lang="en-IN" sz="2400" dirty="0"/>
              </a:p>
            </p:txBody>
          </p:sp>
        </mc:Choice>
        <mc:Fallback xmlns="">
          <p:sp>
            <p:nvSpPr>
              <p:cNvPr id="30" name="TextBox 29">
                <a:extLst>
                  <a:ext uri="{FF2B5EF4-FFF2-40B4-BE49-F238E27FC236}">
                    <a16:creationId xmlns:a16="http://schemas.microsoft.com/office/drawing/2014/main" id="{FF572F69-3340-333C-9A19-251AE52C2BCE}"/>
                  </a:ext>
                </a:extLst>
              </p:cNvPr>
              <p:cNvSpPr txBox="1">
                <a:spLocks noRot="1" noChangeAspect="1" noMove="1" noResize="1" noEditPoints="1" noAdjustHandles="1" noChangeArrowheads="1" noChangeShapeType="1" noTextEdit="1"/>
              </p:cNvSpPr>
              <p:nvPr/>
            </p:nvSpPr>
            <p:spPr>
              <a:xfrm>
                <a:off x="6205146" y="2696570"/>
                <a:ext cx="764953" cy="461665"/>
              </a:xfrm>
              <a:prstGeom prst="rect">
                <a:avLst/>
              </a:prstGeom>
              <a:blipFill>
                <a:blip r:embed="rId22"/>
                <a:stretch>
                  <a:fillRect l="-16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2990463-642E-AEF3-A287-33F912BE2534}"/>
                  </a:ext>
                </a:extLst>
              </p:cNvPr>
              <p:cNvSpPr txBox="1"/>
              <p:nvPr/>
            </p:nvSpPr>
            <p:spPr>
              <a:xfrm>
                <a:off x="6205147" y="3214710"/>
                <a:ext cx="76495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120</m:t>
                      </m:r>
                    </m:oMath>
                  </m:oMathPara>
                </a14:m>
                <a:endParaRPr lang="en-IN" sz="2400" dirty="0"/>
              </a:p>
            </p:txBody>
          </p:sp>
        </mc:Choice>
        <mc:Fallback xmlns="">
          <p:sp>
            <p:nvSpPr>
              <p:cNvPr id="31" name="TextBox 30">
                <a:extLst>
                  <a:ext uri="{FF2B5EF4-FFF2-40B4-BE49-F238E27FC236}">
                    <a16:creationId xmlns:a16="http://schemas.microsoft.com/office/drawing/2014/main" id="{C2990463-642E-AEF3-A287-33F912BE2534}"/>
                  </a:ext>
                </a:extLst>
              </p:cNvPr>
              <p:cNvSpPr txBox="1">
                <a:spLocks noRot="1" noChangeAspect="1" noMove="1" noResize="1" noEditPoints="1" noAdjustHandles="1" noChangeArrowheads="1" noChangeShapeType="1" noTextEdit="1"/>
              </p:cNvSpPr>
              <p:nvPr/>
            </p:nvSpPr>
            <p:spPr>
              <a:xfrm>
                <a:off x="6205147" y="3214710"/>
                <a:ext cx="764953" cy="461665"/>
              </a:xfrm>
              <a:prstGeom prst="rect">
                <a:avLst/>
              </a:prstGeom>
              <a:blipFill>
                <a:blip r:embed="rId23"/>
                <a:stretch>
                  <a:fillRect l="-16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AFCF76-CD43-09BC-9490-64550503AADF}"/>
                  </a:ext>
                </a:extLst>
              </p:cNvPr>
              <p:cNvSpPr txBox="1"/>
              <p:nvPr/>
            </p:nvSpPr>
            <p:spPr>
              <a:xfrm>
                <a:off x="5555810" y="2063326"/>
                <a:ext cx="593368"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2</m:t>
                          </m:r>
                        </m:sub>
                      </m:sSub>
                    </m:oMath>
                  </m:oMathPara>
                </a14:m>
                <a:endParaRPr lang="en-IN" sz="2400" dirty="0"/>
              </a:p>
            </p:txBody>
          </p:sp>
        </mc:Choice>
        <mc:Fallback xmlns="">
          <p:sp>
            <p:nvSpPr>
              <p:cNvPr id="11" name="TextBox 10">
                <a:extLst>
                  <a:ext uri="{FF2B5EF4-FFF2-40B4-BE49-F238E27FC236}">
                    <a16:creationId xmlns:a16="http://schemas.microsoft.com/office/drawing/2014/main" id="{64AFCF76-CD43-09BC-9490-64550503AADF}"/>
                  </a:ext>
                </a:extLst>
              </p:cNvPr>
              <p:cNvSpPr txBox="1">
                <a:spLocks noRot="1" noChangeAspect="1" noMove="1" noResize="1" noEditPoints="1" noAdjustHandles="1" noChangeArrowheads="1" noChangeShapeType="1" noTextEdit="1"/>
              </p:cNvSpPr>
              <p:nvPr/>
            </p:nvSpPr>
            <p:spPr>
              <a:xfrm>
                <a:off x="5555810" y="2063326"/>
                <a:ext cx="593368" cy="461665"/>
              </a:xfrm>
              <a:prstGeom prst="rect">
                <a:avLst/>
              </a:prstGeom>
              <a:blipFill>
                <a:blip r:embed="rId24"/>
                <a:stretch>
                  <a:fillRect l="-2041"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E3C36D7-CD7D-4DF6-EBCE-D94952E2F5DD}"/>
                  </a:ext>
                </a:extLst>
              </p:cNvPr>
              <p:cNvSpPr txBox="1"/>
              <p:nvPr/>
            </p:nvSpPr>
            <p:spPr>
              <a:xfrm>
                <a:off x="5639936" y="269657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3" name="TextBox 12">
                <a:extLst>
                  <a:ext uri="{FF2B5EF4-FFF2-40B4-BE49-F238E27FC236}">
                    <a16:creationId xmlns:a16="http://schemas.microsoft.com/office/drawing/2014/main" id="{6E3C36D7-CD7D-4DF6-EBCE-D94952E2F5DD}"/>
                  </a:ext>
                </a:extLst>
              </p:cNvPr>
              <p:cNvSpPr txBox="1">
                <a:spLocks noRot="1" noChangeAspect="1" noMove="1" noResize="1" noEditPoints="1" noAdjustHandles="1" noChangeArrowheads="1" noChangeShapeType="1" noTextEdit="1"/>
              </p:cNvSpPr>
              <p:nvPr/>
            </p:nvSpPr>
            <p:spPr>
              <a:xfrm>
                <a:off x="5639936" y="2696570"/>
                <a:ext cx="425116" cy="461665"/>
              </a:xfrm>
              <a:prstGeom prst="rect">
                <a:avLst/>
              </a:prstGeom>
              <a:blipFill>
                <a:blip r:embed="rId2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3FE8D71-A097-8541-5330-3177E362183A}"/>
                  </a:ext>
                </a:extLst>
              </p:cNvPr>
              <p:cNvSpPr txBox="1"/>
              <p:nvPr/>
            </p:nvSpPr>
            <p:spPr>
              <a:xfrm>
                <a:off x="5639936" y="3214710"/>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36" name="TextBox 35">
                <a:extLst>
                  <a:ext uri="{FF2B5EF4-FFF2-40B4-BE49-F238E27FC236}">
                    <a16:creationId xmlns:a16="http://schemas.microsoft.com/office/drawing/2014/main" id="{23FE8D71-A097-8541-5330-3177E362183A}"/>
                  </a:ext>
                </a:extLst>
              </p:cNvPr>
              <p:cNvSpPr txBox="1">
                <a:spLocks noRot="1" noChangeAspect="1" noMove="1" noResize="1" noEditPoints="1" noAdjustHandles="1" noChangeArrowheads="1" noChangeShapeType="1" noTextEdit="1"/>
              </p:cNvSpPr>
              <p:nvPr/>
            </p:nvSpPr>
            <p:spPr>
              <a:xfrm>
                <a:off x="5639936" y="3214710"/>
                <a:ext cx="425116" cy="461665"/>
              </a:xfrm>
              <a:prstGeom prst="rect">
                <a:avLst/>
              </a:prstGeom>
              <a:blipFill>
                <a:blip r:embed="rId2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F0AD7A8-9264-97CE-9DA2-4D0BC5E8AA64}"/>
                  </a:ext>
                </a:extLst>
              </p:cNvPr>
              <p:cNvSpPr txBox="1"/>
              <p:nvPr/>
            </p:nvSpPr>
            <p:spPr>
              <a:xfrm>
                <a:off x="1680522" y="1545127"/>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12</m:t>
                      </m:r>
                    </m:oMath>
                  </m:oMathPara>
                </a14:m>
                <a:endParaRPr lang="en-IN" sz="2400" dirty="0"/>
              </a:p>
            </p:txBody>
          </p:sp>
        </mc:Choice>
        <mc:Fallback xmlns="">
          <p:sp>
            <p:nvSpPr>
              <p:cNvPr id="53" name="TextBox 52">
                <a:extLst>
                  <a:ext uri="{FF2B5EF4-FFF2-40B4-BE49-F238E27FC236}">
                    <a16:creationId xmlns:a16="http://schemas.microsoft.com/office/drawing/2014/main" id="{1F0AD7A8-9264-97CE-9DA2-4D0BC5E8AA64}"/>
                  </a:ext>
                </a:extLst>
              </p:cNvPr>
              <p:cNvSpPr txBox="1">
                <a:spLocks noRot="1" noChangeAspect="1" noMove="1" noResize="1" noEditPoints="1" noAdjustHandles="1" noChangeArrowheads="1" noChangeShapeType="1" noTextEdit="1"/>
              </p:cNvSpPr>
              <p:nvPr/>
            </p:nvSpPr>
            <p:spPr>
              <a:xfrm>
                <a:off x="1680522" y="1545127"/>
                <a:ext cx="595035" cy="461665"/>
              </a:xfrm>
              <a:prstGeom prst="rect">
                <a:avLst/>
              </a:prstGeom>
              <a:blipFill>
                <a:blip r:embed="rId27"/>
                <a:stretch>
                  <a:fillRect l="-206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7B1B98F-419B-C8C8-88B3-F29EC2C1EACA}"/>
                  </a:ext>
                </a:extLst>
              </p:cNvPr>
              <p:cNvSpPr txBox="1"/>
              <p:nvPr/>
            </p:nvSpPr>
            <p:spPr>
              <a:xfrm>
                <a:off x="2771161" y="1545127"/>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20</m:t>
                      </m:r>
                    </m:oMath>
                  </m:oMathPara>
                </a14:m>
                <a:endParaRPr lang="en-IN" sz="2400" dirty="0"/>
              </a:p>
            </p:txBody>
          </p:sp>
        </mc:Choice>
        <mc:Fallback xmlns="">
          <p:sp>
            <p:nvSpPr>
              <p:cNvPr id="54" name="TextBox 53">
                <a:extLst>
                  <a:ext uri="{FF2B5EF4-FFF2-40B4-BE49-F238E27FC236}">
                    <a16:creationId xmlns:a16="http://schemas.microsoft.com/office/drawing/2014/main" id="{37B1B98F-419B-C8C8-88B3-F29EC2C1EACA}"/>
                  </a:ext>
                </a:extLst>
              </p:cNvPr>
              <p:cNvSpPr txBox="1">
                <a:spLocks noRot="1" noChangeAspect="1" noMove="1" noResize="1" noEditPoints="1" noAdjustHandles="1" noChangeArrowheads="1" noChangeShapeType="1" noTextEdit="1"/>
              </p:cNvSpPr>
              <p:nvPr/>
            </p:nvSpPr>
            <p:spPr>
              <a:xfrm>
                <a:off x="2771161" y="1545127"/>
                <a:ext cx="595035" cy="461665"/>
              </a:xfrm>
              <a:prstGeom prst="rect">
                <a:avLst/>
              </a:prstGeom>
              <a:blipFill>
                <a:blip r:embed="rId28"/>
                <a:stretch>
                  <a:fillRect l="-309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46F711D-AB1E-B559-FCB0-C6EE87D802AD}"/>
                  </a:ext>
                </a:extLst>
              </p:cNvPr>
              <p:cNvSpPr txBox="1"/>
              <p:nvPr/>
            </p:nvSpPr>
            <p:spPr>
              <a:xfrm>
                <a:off x="4359057" y="1545127"/>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5" name="TextBox 54">
                <a:extLst>
                  <a:ext uri="{FF2B5EF4-FFF2-40B4-BE49-F238E27FC236}">
                    <a16:creationId xmlns:a16="http://schemas.microsoft.com/office/drawing/2014/main" id="{546F711D-AB1E-B559-FCB0-C6EE87D802AD}"/>
                  </a:ext>
                </a:extLst>
              </p:cNvPr>
              <p:cNvSpPr txBox="1">
                <a:spLocks noRot="1" noChangeAspect="1" noMove="1" noResize="1" noEditPoints="1" noAdjustHandles="1" noChangeArrowheads="1" noChangeShapeType="1" noTextEdit="1"/>
              </p:cNvSpPr>
              <p:nvPr/>
            </p:nvSpPr>
            <p:spPr>
              <a:xfrm>
                <a:off x="4359057" y="1545127"/>
                <a:ext cx="425116" cy="461665"/>
              </a:xfrm>
              <a:prstGeom prst="rect">
                <a:avLst/>
              </a:prstGeom>
              <a:blipFill>
                <a:blip r:embed="rId2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D788995-94E8-DBAF-4A8E-48D2D6D8290C}"/>
                  </a:ext>
                </a:extLst>
              </p:cNvPr>
              <p:cNvSpPr txBox="1"/>
              <p:nvPr/>
            </p:nvSpPr>
            <p:spPr>
              <a:xfrm>
                <a:off x="4960943" y="1545127"/>
                <a:ext cx="523990"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𝑀</m:t>
                      </m:r>
                    </m:oMath>
                  </m:oMathPara>
                </a14:m>
                <a:endParaRPr lang="en-IN" sz="2400" dirty="0"/>
              </a:p>
            </p:txBody>
          </p:sp>
        </mc:Choice>
        <mc:Fallback xmlns="">
          <p:sp>
            <p:nvSpPr>
              <p:cNvPr id="56" name="TextBox 55">
                <a:extLst>
                  <a:ext uri="{FF2B5EF4-FFF2-40B4-BE49-F238E27FC236}">
                    <a16:creationId xmlns:a16="http://schemas.microsoft.com/office/drawing/2014/main" id="{CD788995-94E8-DBAF-4A8E-48D2D6D8290C}"/>
                  </a:ext>
                </a:extLst>
              </p:cNvPr>
              <p:cNvSpPr txBox="1">
                <a:spLocks noRot="1" noChangeAspect="1" noMove="1" noResize="1" noEditPoints="1" noAdjustHandles="1" noChangeArrowheads="1" noChangeShapeType="1" noTextEdit="1"/>
              </p:cNvSpPr>
              <p:nvPr/>
            </p:nvSpPr>
            <p:spPr>
              <a:xfrm>
                <a:off x="4960943" y="1545127"/>
                <a:ext cx="523990" cy="461665"/>
              </a:xfrm>
              <a:prstGeom prst="rect">
                <a:avLst/>
              </a:prstGeom>
              <a:blipFill>
                <a:blip r:embed="rId30"/>
                <a:stretch>
                  <a:fillRect l="-23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F4452D2-10DB-480D-6F5B-E83249200ABA}"/>
                  </a:ext>
                </a:extLst>
              </p:cNvPr>
              <p:cNvSpPr txBox="1"/>
              <p:nvPr/>
            </p:nvSpPr>
            <p:spPr>
              <a:xfrm>
                <a:off x="5590499" y="1545127"/>
                <a:ext cx="523990"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𝑀</m:t>
                      </m:r>
                    </m:oMath>
                  </m:oMathPara>
                </a14:m>
                <a:endParaRPr lang="en-IN" sz="2400" dirty="0"/>
              </a:p>
            </p:txBody>
          </p:sp>
        </mc:Choice>
        <mc:Fallback xmlns="">
          <p:sp>
            <p:nvSpPr>
              <p:cNvPr id="58" name="TextBox 57">
                <a:extLst>
                  <a:ext uri="{FF2B5EF4-FFF2-40B4-BE49-F238E27FC236}">
                    <a16:creationId xmlns:a16="http://schemas.microsoft.com/office/drawing/2014/main" id="{BF4452D2-10DB-480D-6F5B-E83249200ABA}"/>
                  </a:ext>
                </a:extLst>
              </p:cNvPr>
              <p:cNvSpPr txBox="1">
                <a:spLocks noRot="1" noChangeAspect="1" noMove="1" noResize="1" noEditPoints="1" noAdjustHandles="1" noChangeArrowheads="1" noChangeShapeType="1" noTextEdit="1"/>
              </p:cNvSpPr>
              <p:nvPr/>
            </p:nvSpPr>
            <p:spPr>
              <a:xfrm>
                <a:off x="5590499" y="1545127"/>
                <a:ext cx="523990" cy="461665"/>
              </a:xfrm>
              <a:prstGeom prst="rect">
                <a:avLst/>
              </a:prstGeom>
              <a:blipFill>
                <a:blip r:embed="rId31"/>
                <a:stretch>
                  <a:fillRect l="-2326"/>
                </a:stretch>
              </a:blipFill>
            </p:spPr>
            <p:txBody>
              <a:bodyPr/>
              <a:lstStyle/>
              <a:p>
                <a:r>
                  <a:rPr lang="en-IN">
                    <a:noFill/>
                  </a:rPr>
                  <a:t> </a:t>
                </a:r>
              </a:p>
            </p:txBody>
          </p:sp>
        </mc:Fallback>
      </mc:AlternateContent>
      <p:cxnSp>
        <p:nvCxnSpPr>
          <p:cNvPr id="59" name="Straight Connector 58">
            <a:extLst>
              <a:ext uri="{FF2B5EF4-FFF2-40B4-BE49-F238E27FC236}">
                <a16:creationId xmlns:a16="http://schemas.microsoft.com/office/drawing/2014/main" id="{39355A6F-42E9-D05A-3980-FFF0F13F69E7}"/>
              </a:ext>
            </a:extLst>
          </p:cNvPr>
          <p:cNvCxnSpPr>
            <a:cxnSpLocks/>
          </p:cNvCxnSpPr>
          <p:nvPr/>
        </p:nvCxnSpPr>
        <p:spPr>
          <a:xfrm>
            <a:off x="125840" y="3710035"/>
            <a:ext cx="795528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BC49677-81FA-DC2B-2501-BF0155AE3732}"/>
                  </a:ext>
                </a:extLst>
              </p:cNvPr>
              <p:cNvSpPr txBox="1"/>
              <p:nvPr/>
            </p:nvSpPr>
            <p:spPr>
              <a:xfrm>
                <a:off x="880294" y="3765214"/>
                <a:ext cx="550087"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𝒁</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60" name="TextBox 59">
                <a:extLst>
                  <a:ext uri="{FF2B5EF4-FFF2-40B4-BE49-F238E27FC236}">
                    <a16:creationId xmlns:a16="http://schemas.microsoft.com/office/drawing/2014/main" id="{EBC49677-81FA-DC2B-2501-BF0155AE3732}"/>
                  </a:ext>
                </a:extLst>
              </p:cNvPr>
              <p:cNvSpPr txBox="1">
                <a:spLocks noRot="1" noChangeAspect="1" noMove="1" noResize="1" noEditPoints="1" noAdjustHandles="1" noChangeArrowheads="1" noChangeShapeType="1" noTextEdit="1"/>
              </p:cNvSpPr>
              <p:nvPr/>
            </p:nvSpPr>
            <p:spPr>
              <a:xfrm>
                <a:off x="880294" y="3765214"/>
                <a:ext cx="550087" cy="496674"/>
              </a:xfrm>
              <a:prstGeom prst="rect">
                <a:avLst/>
              </a:prstGeom>
              <a:blipFill>
                <a:blip r:embed="rId32"/>
                <a:stretch>
                  <a:fillRect l="-2198"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BF03D80-0578-ACF1-BB9B-07A8554C481E}"/>
                  </a:ext>
                </a:extLst>
              </p:cNvPr>
              <p:cNvSpPr txBox="1"/>
              <p:nvPr/>
            </p:nvSpPr>
            <p:spPr>
              <a:xfrm>
                <a:off x="1546126" y="3782719"/>
                <a:ext cx="86382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13</m:t>
                      </m:r>
                      <m:r>
                        <a:rPr lang="en-US" sz="2400" b="0" i="1" smtClean="0">
                          <a:latin typeface="Cambria Math" panose="02040503050406030204" pitchFamily="18" charset="0"/>
                        </a:rPr>
                        <m:t>𝑀</m:t>
                      </m:r>
                    </m:oMath>
                  </m:oMathPara>
                </a14:m>
                <a:endParaRPr lang="en-IN" sz="2400" dirty="0"/>
              </a:p>
            </p:txBody>
          </p:sp>
        </mc:Choice>
        <mc:Fallback xmlns="">
          <p:sp>
            <p:nvSpPr>
              <p:cNvPr id="61" name="TextBox 60">
                <a:extLst>
                  <a:ext uri="{FF2B5EF4-FFF2-40B4-BE49-F238E27FC236}">
                    <a16:creationId xmlns:a16="http://schemas.microsoft.com/office/drawing/2014/main" id="{EBF03D80-0578-ACF1-BB9B-07A8554C481E}"/>
                  </a:ext>
                </a:extLst>
              </p:cNvPr>
              <p:cNvSpPr txBox="1">
                <a:spLocks noRot="1" noChangeAspect="1" noMove="1" noResize="1" noEditPoints="1" noAdjustHandles="1" noChangeArrowheads="1" noChangeShapeType="1" noTextEdit="1"/>
              </p:cNvSpPr>
              <p:nvPr/>
            </p:nvSpPr>
            <p:spPr>
              <a:xfrm>
                <a:off x="1546126" y="3782719"/>
                <a:ext cx="863826" cy="461665"/>
              </a:xfrm>
              <a:prstGeom prst="rect">
                <a:avLst/>
              </a:prstGeom>
              <a:blipFill>
                <a:blip r:embed="rId33"/>
                <a:stretch>
                  <a:fillRect l="-14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4F182CF-8565-7EF7-7688-3178882483C4}"/>
                  </a:ext>
                </a:extLst>
              </p:cNvPr>
              <p:cNvSpPr txBox="1"/>
              <p:nvPr/>
            </p:nvSpPr>
            <p:spPr>
              <a:xfrm>
                <a:off x="2636765" y="3782719"/>
                <a:ext cx="86382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20</m:t>
                      </m:r>
                      <m:r>
                        <a:rPr lang="en-US" sz="2400" b="0" i="1" dirty="0" smtClean="0">
                          <a:latin typeface="Cambria Math" panose="02040503050406030204" pitchFamily="18" charset="0"/>
                        </a:rPr>
                        <m:t>𝑀</m:t>
                      </m:r>
                    </m:oMath>
                  </m:oMathPara>
                </a14:m>
                <a:endParaRPr lang="en-IN" sz="2400" dirty="0"/>
              </a:p>
            </p:txBody>
          </p:sp>
        </mc:Choice>
        <mc:Fallback xmlns="">
          <p:sp>
            <p:nvSpPr>
              <p:cNvPr id="62" name="TextBox 61">
                <a:extLst>
                  <a:ext uri="{FF2B5EF4-FFF2-40B4-BE49-F238E27FC236}">
                    <a16:creationId xmlns:a16="http://schemas.microsoft.com/office/drawing/2014/main" id="{44F182CF-8565-7EF7-7688-3178882483C4}"/>
                  </a:ext>
                </a:extLst>
              </p:cNvPr>
              <p:cNvSpPr txBox="1">
                <a:spLocks noRot="1" noChangeAspect="1" noMove="1" noResize="1" noEditPoints="1" noAdjustHandles="1" noChangeArrowheads="1" noChangeShapeType="1" noTextEdit="1"/>
              </p:cNvSpPr>
              <p:nvPr/>
            </p:nvSpPr>
            <p:spPr>
              <a:xfrm>
                <a:off x="2636765" y="3782719"/>
                <a:ext cx="863826" cy="461665"/>
              </a:xfrm>
              <a:prstGeom prst="rect">
                <a:avLst/>
              </a:prstGeom>
              <a:blipFill>
                <a:blip r:embed="rId34"/>
                <a:stretch>
                  <a:fillRect l="-212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ADD3CE7-1F9B-507B-E30A-26D0B5EE4A16}"/>
                  </a:ext>
                </a:extLst>
              </p:cNvPr>
              <p:cNvSpPr txBox="1"/>
              <p:nvPr/>
            </p:nvSpPr>
            <p:spPr>
              <a:xfrm>
                <a:off x="4195006" y="3782719"/>
                <a:ext cx="75321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𝑀</m:t>
                      </m:r>
                    </m:oMath>
                  </m:oMathPara>
                </a14:m>
                <a:endParaRPr lang="en-IN" sz="2400" dirty="0"/>
              </a:p>
            </p:txBody>
          </p:sp>
        </mc:Choice>
        <mc:Fallback xmlns="">
          <p:sp>
            <p:nvSpPr>
              <p:cNvPr id="63" name="TextBox 62">
                <a:extLst>
                  <a:ext uri="{FF2B5EF4-FFF2-40B4-BE49-F238E27FC236}">
                    <a16:creationId xmlns:a16="http://schemas.microsoft.com/office/drawing/2014/main" id="{2ADD3CE7-1F9B-507B-E30A-26D0B5EE4A16}"/>
                  </a:ext>
                </a:extLst>
              </p:cNvPr>
              <p:cNvSpPr txBox="1">
                <a:spLocks noRot="1" noChangeAspect="1" noMove="1" noResize="1" noEditPoints="1" noAdjustHandles="1" noChangeArrowheads="1" noChangeShapeType="1" noTextEdit="1"/>
              </p:cNvSpPr>
              <p:nvPr/>
            </p:nvSpPr>
            <p:spPr>
              <a:xfrm>
                <a:off x="4195006" y="3782719"/>
                <a:ext cx="753219" cy="461665"/>
              </a:xfrm>
              <a:prstGeom prst="rect">
                <a:avLst/>
              </a:prstGeom>
              <a:blipFill>
                <a:blip r:embed="rId3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BC02B30-A1E3-E86D-6BDA-738267692EE1}"/>
                  </a:ext>
                </a:extLst>
              </p:cNvPr>
              <p:cNvSpPr txBox="1"/>
              <p:nvPr/>
            </p:nvSpPr>
            <p:spPr>
              <a:xfrm>
                <a:off x="4960943" y="3782719"/>
                <a:ext cx="523990"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𝑀</m:t>
                      </m:r>
                    </m:oMath>
                  </m:oMathPara>
                </a14:m>
                <a:endParaRPr lang="en-IN" sz="2400" dirty="0"/>
              </a:p>
            </p:txBody>
          </p:sp>
        </mc:Choice>
        <mc:Fallback xmlns="">
          <p:sp>
            <p:nvSpPr>
              <p:cNvPr id="64" name="TextBox 63">
                <a:extLst>
                  <a:ext uri="{FF2B5EF4-FFF2-40B4-BE49-F238E27FC236}">
                    <a16:creationId xmlns:a16="http://schemas.microsoft.com/office/drawing/2014/main" id="{9BC02B30-A1E3-E86D-6BDA-738267692EE1}"/>
                  </a:ext>
                </a:extLst>
              </p:cNvPr>
              <p:cNvSpPr txBox="1">
                <a:spLocks noRot="1" noChangeAspect="1" noMove="1" noResize="1" noEditPoints="1" noAdjustHandles="1" noChangeArrowheads="1" noChangeShapeType="1" noTextEdit="1"/>
              </p:cNvSpPr>
              <p:nvPr/>
            </p:nvSpPr>
            <p:spPr>
              <a:xfrm>
                <a:off x="4960943" y="3782719"/>
                <a:ext cx="523990" cy="461665"/>
              </a:xfrm>
              <a:prstGeom prst="rect">
                <a:avLst/>
              </a:prstGeom>
              <a:blipFill>
                <a:blip r:embed="rId36"/>
                <a:stretch>
                  <a:fillRect l="-23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CB7D34C-613E-A73A-40A8-31C494FA6CD8}"/>
                  </a:ext>
                </a:extLst>
              </p:cNvPr>
              <p:cNvSpPr txBox="1"/>
              <p:nvPr/>
            </p:nvSpPr>
            <p:spPr>
              <a:xfrm>
                <a:off x="6036030" y="3782719"/>
                <a:ext cx="1088760"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1" i="1" smtClean="0">
                          <a:solidFill>
                            <a:srgbClr val="C00000"/>
                          </a:solidFill>
                          <a:effectLst/>
                          <a:latin typeface="Cambria Math" panose="02040503050406030204" pitchFamily="18" charset="0"/>
                        </a:rPr>
                        <m:t>𝟐𝟐𝟎</m:t>
                      </m:r>
                      <m:r>
                        <a:rPr lang="en-US" sz="2400" b="1" i="1" smtClean="0">
                          <a:solidFill>
                            <a:srgbClr val="C00000"/>
                          </a:solidFill>
                          <a:effectLst/>
                          <a:latin typeface="Cambria Math" panose="02040503050406030204" pitchFamily="18" charset="0"/>
                        </a:rPr>
                        <m:t>𝑴</m:t>
                      </m:r>
                    </m:oMath>
                  </m:oMathPara>
                </a14:m>
                <a:endParaRPr lang="en-IN" sz="2400" b="1" dirty="0">
                  <a:solidFill>
                    <a:srgbClr val="C00000"/>
                  </a:solidFill>
                  <a:effectLst/>
                </a:endParaRPr>
              </a:p>
            </p:txBody>
          </p:sp>
        </mc:Choice>
        <mc:Fallback xmlns="">
          <p:sp>
            <p:nvSpPr>
              <p:cNvPr id="65" name="TextBox 64">
                <a:extLst>
                  <a:ext uri="{FF2B5EF4-FFF2-40B4-BE49-F238E27FC236}">
                    <a16:creationId xmlns:a16="http://schemas.microsoft.com/office/drawing/2014/main" id="{1CB7D34C-613E-A73A-40A8-31C494FA6CD8}"/>
                  </a:ext>
                </a:extLst>
              </p:cNvPr>
              <p:cNvSpPr txBox="1">
                <a:spLocks noRot="1" noChangeAspect="1" noMove="1" noResize="1" noEditPoints="1" noAdjustHandles="1" noChangeArrowheads="1" noChangeShapeType="1" noTextEdit="1"/>
              </p:cNvSpPr>
              <p:nvPr/>
            </p:nvSpPr>
            <p:spPr>
              <a:xfrm>
                <a:off x="6036030" y="3782719"/>
                <a:ext cx="1088760" cy="461665"/>
              </a:xfrm>
              <a:prstGeom prst="rect">
                <a:avLst/>
              </a:prstGeom>
              <a:blipFill>
                <a:blip r:embed="rId37"/>
                <a:stretch>
                  <a:fillRect l="-55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42E2F5ED-A916-7584-789C-C5EDD4D27A6D}"/>
                  </a:ext>
                </a:extLst>
              </p:cNvPr>
              <p:cNvSpPr txBox="1"/>
              <p:nvPr/>
            </p:nvSpPr>
            <p:spPr>
              <a:xfrm>
                <a:off x="5590499" y="3782719"/>
                <a:ext cx="523990"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𝑀</m:t>
                      </m:r>
                    </m:oMath>
                  </m:oMathPara>
                </a14:m>
                <a:endParaRPr lang="en-IN" sz="2400" dirty="0"/>
              </a:p>
            </p:txBody>
          </p:sp>
        </mc:Choice>
        <mc:Fallback xmlns="">
          <p:sp>
            <p:nvSpPr>
              <p:cNvPr id="66" name="TextBox 65">
                <a:extLst>
                  <a:ext uri="{FF2B5EF4-FFF2-40B4-BE49-F238E27FC236}">
                    <a16:creationId xmlns:a16="http://schemas.microsoft.com/office/drawing/2014/main" id="{42E2F5ED-A916-7584-789C-C5EDD4D27A6D}"/>
                  </a:ext>
                </a:extLst>
              </p:cNvPr>
              <p:cNvSpPr txBox="1">
                <a:spLocks noRot="1" noChangeAspect="1" noMove="1" noResize="1" noEditPoints="1" noAdjustHandles="1" noChangeArrowheads="1" noChangeShapeType="1" noTextEdit="1"/>
              </p:cNvSpPr>
              <p:nvPr/>
            </p:nvSpPr>
            <p:spPr>
              <a:xfrm>
                <a:off x="5590499" y="3782719"/>
                <a:ext cx="523990" cy="461665"/>
              </a:xfrm>
              <a:prstGeom prst="rect">
                <a:avLst/>
              </a:prstGeom>
              <a:blipFill>
                <a:blip r:embed="rId38"/>
                <a:stretch>
                  <a:fillRect l="-23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79B4E96-3276-7B4A-5EF2-A000B0C57B33}"/>
                  </a:ext>
                </a:extLst>
              </p:cNvPr>
              <p:cNvSpPr txBox="1"/>
              <p:nvPr/>
            </p:nvSpPr>
            <p:spPr>
              <a:xfrm>
                <a:off x="222065" y="4298457"/>
                <a:ext cx="1209434"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solidFill>
                                <a:srgbClr val="0070C0"/>
                              </a:solidFill>
                              <a:latin typeface="Cambria Math" panose="02040503050406030204" pitchFamily="18" charset="0"/>
                            </a:rPr>
                          </m:ctrlPr>
                        </m:sSubPr>
                        <m:e>
                          <m:sSub>
                            <m:sSubPr>
                              <m:ctrlPr>
                                <a:rPr lang="en-US" sz="2400" b="1" i="1" dirty="0" smtClean="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𝑪</m:t>
                              </m:r>
                            </m:e>
                            <m:sub>
                              <m:r>
                                <a:rPr lang="en-US" sz="2400" b="1" i="1" dirty="0" smtClean="0">
                                  <a:solidFill>
                                    <a:srgbClr val="0070C0"/>
                                  </a:solidFill>
                                  <a:latin typeface="Cambria Math" panose="02040503050406030204" pitchFamily="18" charset="0"/>
                                </a:rPr>
                                <m:t>𝒋</m:t>
                              </m:r>
                            </m:sub>
                          </m:sSub>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𝒋</m:t>
                          </m:r>
                        </m:sub>
                      </m:sSub>
                    </m:oMath>
                  </m:oMathPara>
                </a14:m>
                <a:endParaRPr lang="en-US" b="1" dirty="0"/>
              </a:p>
            </p:txBody>
          </p:sp>
        </mc:Choice>
        <mc:Fallback xmlns="">
          <p:sp>
            <p:nvSpPr>
              <p:cNvPr id="67" name="TextBox 66">
                <a:extLst>
                  <a:ext uri="{FF2B5EF4-FFF2-40B4-BE49-F238E27FC236}">
                    <a16:creationId xmlns:a16="http://schemas.microsoft.com/office/drawing/2014/main" id="{679B4E96-3276-7B4A-5EF2-A000B0C57B33}"/>
                  </a:ext>
                </a:extLst>
              </p:cNvPr>
              <p:cNvSpPr txBox="1">
                <a:spLocks noRot="1" noChangeAspect="1" noMove="1" noResize="1" noEditPoints="1" noAdjustHandles="1" noChangeArrowheads="1" noChangeShapeType="1" noTextEdit="1"/>
              </p:cNvSpPr>
              <p:nvPr/>
            </p:nvSpPr>
            <p:spPr>
              <a:xfrm>
                <a:off x="222065" y="4298457"/>
                <a:ext cx="1209434" cy="496674"/>
              </a:xfrm>
              <a:prstGeom prst="rect">
                <a:avLst/>
              </a:prstGeom>
              <a:blipFill>
                <a:blip r:embed="rId39"/>
                <a:stretch>
                  <a:fillRect l="-503" b="-10976"/>
                </a:stretch>
              </a:blipFill>
            </p:spPr>
            <p:txBody>
              <a:bodyPr/>
              <a:lstStyle/>
              <a:p>
                <a:r>
                  <a:rPr lang="en-IN">
                    <a:noFill/>
                  </a:rPr>
                  <a:t> </a:t>
                </a:r>
              </a:p>
            </p:txBody>
          </p:sp>
        </mc:Fallback>
      </mc:AlternateContent>
      <p:sp>
        <p:nvSpPr>
          <p:cNvPr id="72" name="TextBox 71">
            <a:extLst>
              <a:ext uri="{FF2B5EF4-FFF2-40B4-BE49-F238E27FC236}">
                <a16:creationId xmlns:a16="http://schemas.microsoft.com/office/drawing/2014/main" id="{5D6062F1-EC6E-0513-F22B-933B3BC752E5}"/>
              </a:ext>
            </a:extLst>
          </p:cNvPr>
          <p:cNvSpPr txBox="1"/>
          <p:nvPr/>
        </p:nvSpPr>
        <p:spPr>
          <a:xfrm>
            <a:off x="1426446" y="4315962"/>
            <a:ext cx="1103187" cy="461665"/>
          </a:xfrm>
          <a:prstGeom prst="rect">
            <a:avLst/>
          </a:prstGeom>
          <a:noFill/>
        </p:spPr>
        <p:txBody>
          <a:bodyPr wrap="none" rtlCol="0">
            <a:spAutoFit/>
          </a:bodyPr>
          <a:lstStyle/>
          <a:p>
            <a:pPr algn="ctr"/>
            <a:r>
              <a:rPr lang="en-US" sz="2400" dirty="0">
                <a:solidFill>
                  <a:srgbClr val="0070C0"/>
                </a:solidFill>
              </a:rPr>
              <a:t>12-13M</a:t>
            </a:r>
            <a:endParaRPr lang="en-IN" sz="2400" dirty="0">
              <a:solidFill>
                <a:srgbClr val="0070C0"/>
              </a:solidFill>
            </a:endParaRPr>
          </a:p>
        </p:txBody>
      </p:sp>
      <p:sp>
        <p:nvSpPr>
          <p:cNvPr id="73" name="TextBox 72">
            <a:extLst>
              <a:ext uri="{FF2B5EF4-FFF2-40B4-BE49-F238E27FC236}">
                <a16:creationId xmlns:a16="http://schemas.microsoft.com/office/drawing/2014/main" id="{67E19FC2-340E-E440-9867-F80C687FB04B}"/>
              </a:ext>
            </a:extLst>
          </p:cNvPr>
          <p:cNvSpPr txBox="1"/>
          <p:nvPr/>
        </p:nvSpPr>
        <p:spPr>
          <a:xfrm>
            <a:off x="2517085" y="4315962"/>
            <a:ext cx="1103187" cy="461665"/>
          </a:xfrm>
          <a:prstGeom prst="rect">
            <a:avLst/>
          </a:prstGeom>
          <a:noFill/>
        </p:spPr>
        <p:txBody>
          <a:bodyPr wrap="none" rtlCol="0">
            <a:spAutoFit/>
          </a:bodyPr>
          <a:lstStyle/>
          <a:p>
            <a:pPr algn="ctr"/>
            <a:r>
              <a:rPr lang="en-US" sz="2400" dirty="0">
                <a:solidFill>
                  <a:srgbClr val="0070C0"/>
                </a:solidFill>
              </a:rPr>
              <a:t>20-20M</a:t>
            </a:r>
            <a:endParaRPr lang="en-IN" sz="2400" dirty="0">
              <a:solidFill>
                <a:srgbClr val="0070C0"/>
              </a:solidFill>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2FF22E3-DD19-0EFD-E6B0-6575833125A9}"/>
                  </a:ext>
                </a:extLst>
              </p:cNvPr>
              <p:cNvSpPr txBox="1"/>
              <p:nvPr/>
            </p:nvSpPr>
            <p:spPr>
              <a:xfrm>
                <a:off x="4309620" y="4315962"/>
                <a:ext cx="523990"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𝑀</m:t>
                      </m:r>
                    </m:oMath>
                  </m:oMathPara>
                </a14:m>
                <a:endParaRPr lang="en-IN" sz="2400" dirty="0">
                  <a:solidFill>
                    <a:srgbClr val="0070C0"/>
                  </a:solidFill>
                </a:endParaRPr>
              </a:p>
            </p:txBody>
          </p:sp>
        </mc:Choice>
        <mc:Fallback xmlns="">
          <p:sp>
            <p:nvSpPr>
              <p:cNvPr id="74" name="TextBox 73">
                <a:extLst>
                  <a:ext uri="{FF2B5EF4-FFF2-40B4-BE49-F238E27FC236}">
                    <a16:creationId xmlns:a16="http://schemas.microsoft.com/office/drawing/2014/main" id="{02FF22E3-DD19-0EFD-E6B0-6575833125A9}"/>
                  </a:ext>
                </a:extLst>
              </p:cNvPr>
              <p:cNvSpPr txBox="1">
                <a:spLocks noRot="1" noChangeAspect="1" noMove="1" noResize="1" noEditPoints="1" noAdjustHandles="1" noChangeArrowheads="1" noChangeShapeType="1" noTextEdit="1"/>
              </p:cNvSpPr>
              <p:nvPr/>
            </p:nvSpPr>
            <p:spPr>
              <a:xfrm>
                <a:off x="4309620" y="4315962"/>
                <a:ext cx="523990" cy="461665"/>
              </a:xfrm>
              <a:prstGeom prst="rect">
                <a:avLst/>
              </a:prstGeom>
              <a:blipFill>
                <a:blip r:embed="rId40"/>
                <a:stretch>
                  <a:fillRect l="-23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3B95CEA-33AE-F5FC-B2E9-3CA3D0AD4578}"/>
                  </a:ext>
                </a:extLst>
              </p:cNvPr>
              <p:cNvSpPr txBox="1"/>
              <p:nvPr/>
            </p:nvSpPr>
            <p:spPr>
              <a:xfrm>
                <a:off x="5010380" y="431596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5" name="TextBox 74">
                <a:extLst>
                  <a:ext uri="{FF2B5EF4-FFF2-40B4-BE49-F238E27FC236}">
                    <a16:creationId xmlns:a16="http://schemas.microsoft.com/office/drawing/2014/main" id="{73B95CEA-33AE-F5FC-B2E9-3CA3D0AD4578}"/>
                  </a:ext>
                </a:extLst>
              </p:cNvPr>
              <p:cNvSpPr txBox="1">
                <a:spLocks noRot="1" noChangeAspect="1" noMove="1" noResize="1" noEditPoints="1" noAdjustHandles="1" noChangeArrowheads="1" noChangeShapeType="1" noTextEdit="1"/>
              </p:cNvSpPr>
              <p:nvPr/>
            </p:nvSpPr>
            <p:spPr>
              <a:xfrm>
                <a:off x="5010380" y="4315962"/>
                <a:ext cx="425116" cy="461665"/>
              </a:xfrm>
              <a:prstGeom prst="rect">
                <a:avLst/>
              </a:prstGeom>
              <a:blipFill>
                <a:blip r:embed="rId41"/>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3244C208-8E50-FDAF-E03B-40AA2D2EC934}"/>
                  </a:ext>
                </a:extLst>
              </p:cNvPr>
              <p:cNvSpPr txBox="1"/>
              <p:nvPr/>
            </p:nvSpPr>
            <p:spPr>
              <a:xfrm>
                <a:off x="5639936" y="431596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6" name="TextBox 75">
                <a:extLst>
                  <a:ext uri="{FF2B5EF4-FFF2-40B4-BE49-F238E27FC236}">
                    <a16:creationId xmlns:a16="http://schemas.microsoft.com/office/drawing/2014/main" id="{3244C208-8E50-FDAF-E03B-40AA2D2EC934}"/>
                  </a:ext>
                </a:extLst>
              </p:cNvPr>
              <p:cNvSpPr txBox="1">
                <a:spLocks noRot="1" noChangeAspect="1" noMove="1" noResize="1" noEditPoints="1" noAdjustHandles="1" noChangeArrowheads="1" noChangeShapeType="1" noTextEdit="1"/>
              </p:cNvSpPr>
              <p:nvPr/>
            </p:nvSpPr>
            <p:spPr>
              <a:xfrm>
                <a:off x="5639936" y="4315962"/>
                <a:ext cx="425116" cy="461665"/>
              </a:xfrm>
              <a:prstGeom prst="rect">
                <a:avLst/>
              </a:prstGeom>
              <a:blipFill>
                <a:blip r:embed="rId42"/>
                <a:stretch>
                  <a:fillRect l="-2857"/>
                </a:stretch>
              </a:blipFill>
            </p:spPr>
            <p:txBody>
              <a:bodyPr/>
              <a:lstStyle/>
              <a:p>
                <a:r>
                  <a:rPr lang="en-IN">
                    <a:noFill/>
                  </a:rPr>
                  <a:t> </a:t>
                </a:r>
              </a:p>
            </p:txBody>
          </p:sp>
        </mc:Fallback>
      </mc:AlternateContent>
      <p:cxnSp>
        <p:nvCxnSpPr>
          <p:cNvPr id="32" name="Straight Arrow Connector 31">
            <a:extLst>
              <a:ext uri="{FF2B5EF4-FFF2-40B4-BE49-F238E27FC236}">
                <a16:creationId xmlns:a16="http://schemas.microsoft.com/office/drawing/2014/main" id="{F60270A5-114C-C920-C53A-373569234E15}"/>
              </a:ext>
            </a:extLst>
          </p:cNvPr>
          <p:cNvCxnSpPr>
            <a:cxnSpLocks/>
          </p:cNvCxnSpPr>
          <p:nvPr/>
        </p:nvCxnSpPr>
        <p:spPr>
          <a:xfrm flipV="1">
            <a:off x="3068678" y="4795137"/>
            <a:ext cx="0" cy="2743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BEAC8CB-0379-99FA-A37F-B0E3C8928158}"/>
                  </a:ext>
                </a:extLst>
              </p:cNvPr>
              <p:cNvSpPr txBox="1"/>
              <p:nvPr/>
            </p:nvSpPr>
            <p:spPr>
              <a:xfrm>
                <a:off x="2848105" y="5052583"/>
                <a:ext cx="441146" cy="40011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000" b="1" i="1" smtClean="0">
                          <a:solidFill>
                            <a:schemeClr val="tx1"/>
                          </a:solidFill>
                          <a:effectLst/>
                          <a:latin typeface="Cambria Math" panose="02040503050406030204" pitchFamily="18" charset="0"/>
                        </a:rPr>
                        <m:t>𝑲</m:t>
                      </m:r>
                    </m:oMath>
                  </m:oMathPara>
                </a14:m>
                <a:endParaRPr lang="en-IN" sz="2000" b="1" dirty="0">
                  <a:solidFill>
                    <a:schemeClr val="tx1"/>
                  </a:solidFill>
                  <a:effectLst/>
                </a:endParaRPr>
              </a:p>
            </p:txBody>
          </p:sp>
        </mc:Choice>
        <mc:Fallback xmlns="">
          <p:sp>
            <p:nvSpPr>
              <p:cNvPr id="33" name="TextBox 32">
                <a:extLst>
                  <a:ext uri="{FF2B5EF4-FFF2-40B4-BE49-F238E27FC236}">
                    <a16:creationId xmlns:a16="http://schemas.microsoft.com/office/drawing/2014/main" id="{5BEAC8CB-0379-99FA-A37F-B0E3C8928158}"/>
                  </a:ext>
                </a:extLst>
              </p:cNvPr>
              <p:cNvSpPr txBox="1">
                <a:spLocks noRot="1" noChangeAspect="1" noMove="1" noResize="1" noEditPoints="1" noAdjustHandles="1" noChangeArrowheads="1" noChangeShapeType="1" noTextEdit="1"/>
              </p:cNvSpPr>
              <p:nvPr/>
            </p:nvSpPr>
            <p:spPr>
              <a:xfrm>
                <a:off x="2848105" y="5052583"/>
                <a:ext cx="441146" cy="400110"/>
              </a:xfrm>
              <a:prstGeom prst="rect">
                <a:avLst/>
              </a:prstGeom>
              <a:blipFill>
                <a:blip r:embed="rId4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01249E1-A440-9B28-5268-ABEA3C5E51A2}"/>
                  </a:ext>
                </a:extLst>
              </p:cNvPr>
              <p:cNvSpPr txBox="1"/>
              <p:nvPr/>
            </p:nvSpPr>
            <p:spPr>
              <a:xfrm>
                <a:off x="6812872" y="2080223"/>
                <a:ext cx="1487843"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𝜽</m:t>
                      </m:r>
                      <m:r>
                        <a:rPr lang="en-US" sz="2400" b="1" i="1" smtClean="0">
                          <a:latin typeface="Cambria Math" panose="02040503050406030204" pitchFamily="18" charset="0"/>
                          <a:ea typeface="Cambria Math" panose="02040503050406030204" pitchFamily="18" charset="0"/>
                        </a:rPr>
                        <m:t>=</m:t>
                      </m:r>
                      <m:f>
                        <m:fPr>
                          <m:type m:val="lin"/>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𝒃</m:t>
                          </m:r>
                        </m:num>
                        <m:den>
                          <m:r>
                            <a:rPr lang="en-US" sz="2400" b="1" i="1" smtClean="0">
                              <a:latin typeface="Cambria Math" panose="02040503050406030204" pitchFamily="18" charset="0"/>
                              <a:ea typeface="Cambria Math" panose="02040503050406030204" pitchFamily="18" charset="0"/>
                            </a:rPr>
                            <m:t>𝑲</m:t>
                          </m:r>
                        </m:den>
                      </m:f>
                    </m:oMath>
                  </m:oMathPara>
                </a14:m>
                <a:endParaRPr lang="en-US" sz="2400" b="1" dirty="0"/>
              </a:p>
            </p:txBody>
          </p:sp>
        </mc:Choice>
        <mc:Fallback xmlns="">
          <p:sp>
            <p:nvSpPr>
              <p:cNvPr id="34" name="TextBox 33">
                <a:extLst>
                  <a:ext uri="{FF2B5EF4-FFF2-40B4-BE49-F238E27FC236}">
                    <a16:creationId xmlns:a16="http://schemas.microsoft.com/office/drawing/2014/main" id="{401249E1-A440-9B28-5268-ABEA3C5E51A2}"/>
                  </a:ext>
                </a:extLst>
              </p:cNvPr>
              <p:cNvSpPr txBox="1">
                <a:spLocks noRot="1" noChangeAspect="1" noMove="1" noResize="1" noEditPoints="1" noAdjustHandles="1" noChangeArrowheads="1" noChangeShapeType="1" noTextEdit="1"/>
              </p:cNvSpPr>
              <p:nvPr/>
            </p:nvSpPr>
            <p:spPr>
              <a:xfrm>
                <a:off x="6812872" y="2080223"/>
                <a:ext cx="1487843" cy="461665"/>
              </a:xfrm>
              <a:prstGeom prst="rect">
                <a:avLst/>
              </a:prstGeom>
              <a:blipFill>
                <a:blip r:embed="rId44"/>
                <a:stretch>
                  <a:fillRect t="-123684" r="-36066" b="-192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ECB89D7-E407-616B-4E28-9EB6BAEE5051}"/>
                  </a:ext>
                </a:extLst>
              </p:cNvPr>
              <p:cNvSpPr txBox="1"/>
              <p:nvPr/>
            </p:nvSpPr>
            <p:spPr>
              <a:xfrm>
                <a:off x="7008706" y="2681654"/>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25/2</m:t>
                      </m:r>
                    </m:oMath>
                  </m:oMathPara>
                </a14:m>
                <a:endParaRPr lang="en-IN" sz="2400" dirty="0"/>
              </a:p>
            </p:txBody>
          </p:sp>
        </mc:Choice>
        <mc:Fallback xmlns="">
          <p:sp>
            <p:nvSpPr>
              <p:cNvPr id="35" name="TextBox 34">
                <a:extLst>
                  <a:ext uri="{FF2B5EF4-FFF2-40B4-BE49-F238E27FC236}">
                    <a16:creationId xmlns:a16="http://schemas.microsoft.com/office/drawing/2014/main" id="{5ECB89D7-E407-616B-4E28-9EB6BAEE5051}"/>
                  </a:ext>
                </a:extLst>
              </p:cNvPr>
              <p:cNvSpPr txBox="1">
                <a:spLocks noRot="1" noChangeAspect="1" noMove="1" noResize="1" noEditPoints="1" noAdjustHandles="1" noChangeArrowheads="1" noChangeShapeType="1" noTextEdit="1"/>
              </p:cNvSpPr>
              <p:nvPr/>
            </p:nvSpPr>
            <p:spPr>
              <a:xfrm>
                <a:off x="7008706" y="2681654"/>
                <a:ext cx="915635" cy="461665"/>
              </a:xfrm>
              <a:prstGeom prst="rect">
                <a:avLst/>
              </a:prstGeom>
              <a:blipFill>
                <a:blip r:embed="rId45"/>
                <a:stretch>
                  <a:fillRect l="-2000"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4FBE955-C697-DA43-F581-68B8A9DF5D76}"/>
                  </a:ext>
                </a:extLst>
              </p:cNvPr>
              <p:cNvSpPr txBox="1"/>
              <p:nvPr/>
            </p:nvSpPr>
            <p:spPr>
              <a:xfrm>
                <a:off x="7169006" y="3199794"/>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10</m:t>
                      </m:r>
                    </m:oMath>
                  </m:oMathPara>
                </a14:m>
                <a:endParaRPr lang="en-IN" sz="2400" dirty="0"/>
              </a:p>
            </p:txBody>
          </p:sp>
        </mc:Choice>
        <mc:Fallback xmlns="">
          <p:sp>
            <p:nvSpPr>
              <p:cNvPr id="37" name="TextBox 36">
                <a:extLst>
                  <a:ext uri="{FF2B5EF4-FFF2-40B4-BE49-F238E27FC236}">
                    <a16:creationId xmlns:a16="http://schemas.microsoft.com/office/drawing/2014/main" id="{24FBE955-C697-DA43-F581-68B8A9DF5D76}"/>
                  </a:ext>
                </a:extLst>
              </p:cNvPr>
              <p:cNvSpPr txBox="1">
                <a:spLocks noRot="1" noChangeAspect="1" noMove="1" noResize="1" noEditPoints="1" noAdjustHandles="1" noChangeArrowheads="1" noChangeShapeType="1" noTextEdit="1"/>
              </p:cNvSpPr>
              <p:nvPr/>
            </p:nvSpPr>
            <p:spPr>
              <a:xfrm>
                <a:off x="7169006" y="3199794"/>
                <a:ext cx="595035" cy="461665"/>
              </a:xfrm>
              <a:prstGeom prst="rect">
                <a:avLst/>
              </a:prstGeom>
              <a:blipFill>
                <a:blip r:embed="rId46"/>
                <a:stretch>
                  <a:fillRect l="-2041"/>
                </a:stretch>
              </a:blipFill>
            </p:spPr>
            <p:txBody>
              <a:bodyPr/>
              <a:lstStyle/>
              <a:p>
                <a:r>
                  <a:rPr lang="en-IN">
                    <a:noFill/>
                  </a:rPr>
                  <a:t> </a:t>
                </a:r>
              </a:p>
            </p:txBody>
          </p:sp>
        </mc:Fallback>
      </mc:AlternateContent>
      <p:cxnSp>
        <p:nvCxnSpPr>
          <p:cNvPr id="39" name="Straight Arrow Connector 38">
            <a:extLst>
              <a:ext uri="{FF2B5EF4-FFF2-40B4-BE49-F238E27FC236}">
                <a16:creationId xmlns:a16="http://schemas.microsoft.com/office/drawing/2014/main" id="{295A8A10-A5E9-A7D1-9D8F-EFE2F8D8EC69}"/>
              </a:ext>
            </a:extLst>
          </p:cNvPr>
          <p:cNvCxnSpPr>
            <a:cxnSpLocks/>
          </p:cNvCxnSpPr>
          <p:nvPr/>
        </p:nvCxnSpPr>
        <p:spPr>
          <a:xfrm rot="5400000" flipV="1">
            <a:off x="7943202" y="3311451"/>
            <a:ext cx="0" cy="2743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BC96309-9DC5-789F-1E79-4971B4D5D69C}"/>
              </a:ext>
            </a:extLst>
          </p:cNvPr>
          <p:cNvSpPr txBox="1"/>
          <p:nvPr/>
        </p:nvSpPr>
        <p:spPr>
          <a:xfrm>
            <a:off x="8059375" y="3226622"/>
            <a:ext cx="1056700" cy="400110"/>
          </a:xfrm>
          <a:prstGeom prst="rect">
            <a:avLst/>
          </a:prstGeom>
          <a:noFill/>
        </p:spPr>
        <p:txBody>
          <a:bodyPr wrap="none" rtlCol="0">
            <a:spAutoFit/>
          </a:bodyPr>
          <a:lstStyle/>
          <a:p>
            <a:pPr algn="ctr"/>
            <a:r>
              <a:rPr lang="en-US" sz="2000" b="1" dirty="0">
                <a:solidFill>
                  <a:schemeClr val="tx1"/>
                </a:solidFill>
                <a:effectLst/>
              </a:rPr>
              <a:t>Key Row</a:t>
            </a:r>
            <a:endParaRPr lang="en-IN" sz="2000" b="1" dirty="0">
              <a:solidFill>
                <a:schemeClr val="tx1"/>
              </a:solidFill>
              <a:effectLst/>
            </a:endParaRPr>
          </a:p>
        </p:txBody>
      </p:sp>
      <p:sp>
        <p:nvSpPr>
          <p:cNvPr id="41" name="Double Bracket 40">
            <a:extLst>
              <a:ext uri="{FF2B5EF4-FFF2-40B4-BE49-F238E27FC236}">
                <a16:creationId xmlns:a16="http://schemas.microsoft.com/office/drawing/2014/main" id="{7F709B73-BF32-AE84-1839-6B288529F696}"/>
              </a:ext>
            </a:extLst>
          </p:cNvPr>
          <p:cNvSpPr/>
          <p:nvPr/>
        </p:nvSpPr>
        <p:spPr>
          <a:xfrm>
            <a:off x="2799691" y="3256389"/>
            <a:ext cx="460839" cy="368151"/>
          </a:xfrm>
          <a:prstGeom prst="bracketPair">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7A1C6F8-9521-28A3-F75F-5F5EBF60766A}"/>
                  </a:ext>
                </a:extLst>
              </p:cNvPr>
              <p:cNvSpPr txBox="1"/>
              <p:nvPr/>
            </p:nvSpPr>
            <p:spPr>
              <a:xfrm>
                <a:off x="3615623" y="2062168"/>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42" name="TextBox 41">
                <a:extLst>
                  <a:ext uri="{FF2B5EF4-FFF2-40B4-BE49-F238E27FC236}">
                    <a16:creationId xmlns:a16="http://schemas.microsoft.com/office/drawing/2014/main" id="{57A1C6F8-9521-28A3-F75F-5F5EBF60766A}"/>
                  </a:ext>
                </a:extLst>
              </p:cNvPr>
              <p:cNvSpPr txBox="1">
                <a:spLocks noRot="1" noChangeAspect="1" noMove="1" noResize="1" noEditPoints="1" noAdjustHandles="1" noChangeArrowheads="1" noChangeShapeType="1" noTextEdit="1"/>
              </p:cNvSpPr>
              <p:nvPr/>
            </p:nvSpPr>
            <p:spPr>
              <a:xfrm>
                <a:off x="3615623" y="2062168"/>
                <a:ext cx="540661" cy="461665"/>
              </a:xfrm>
              <a:prstGeom prst="rect">
                <a:avLst/>
              </a:prstGeom>
              <a:blipFill>
                <a:blip r:embed="rId47"/>
                <a:stretch>
                  <a:fillRect l="-2247"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C8C057A-62E5-BFB8-2D22-DA2519CA4182}"/>
                  </a:ext>
                </a:extLst>
              </p:cNvPr>
              <p:cNvSpPr txBox="1"/>
              <p:nvPr/>
            </p:nvSpPr>
            <p:spPr>
              <a:xfrm>
                <a:off x="3558781" y="2693326"/>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51" name="TextBox 50">
                <a:extLst>
                  <a:ext uri="{FF2B5EF4-FFF2-40B4-BE49-F238E27FC236}">
                    <a16:creationId xmlns:a16="http://schemas.microsoft.com/office/drawing/2014/main" id="{0C8C057A-62E5-BFB8-2D22-DA2519CA4182}"/>
                  </a:ext>
                </a:extLst>
              </p:cNvPr>
              <p:cNvSpPr txBox="1">
                <a:spLocks noRot="1" noChangeAspect="1" noMove="1" noResize="1" noEditPoints="1" noAdjustHandles="1" noChangeArrowheads="1" noChangeShapeType="1" noTextEdit="1"/>
              </p:cNvSpPr>
              <p:nvPr/>
            </p:nvSpPr>
            <p:spPr>
              <a:xfrm>
                <a:off x="3558781" y="2693326"/>
                <a:ext cx="654345" cy="461665"/>
              </a:xfrm>
              <a:prstGeom prst="rect">
                <a:avLst/>
              </a:prstGeom>
              <a:blipFill>
                <a:blip r:embed="rId4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7ACF8C2-EA44-F959-9738-D5719CE0FC89}"/>
                  </a:ext>
                </a:extLst>
              </p:cNvPr>
              <p:cNvSpPr txBox="1"/>
              <p:nvPr/>
            </p:nvSpPr>
            <p:spPr>
              <a:xfrm>
                <a:off x="3673395" y="321146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2" name="TextBox 51">
                <a:extLst>
                  <a:ext uri="{FF2B5EF4-FFF2-40B4-BE49-F238E27FC236}">
                    <a16:creationId xmlns:a16="http://schemas.microsoft.com/office/drawing/2014/main" id="{D7ACF8C2-EA44-F959-9738-D5719CE0FC89}"/>
                  </a:ext>
                </a:extLst>
              </p:cNvPr>
              <p:cNvSpPr txBox="1">
                <a:spLocks noRot="1" noChangeAspect="1" noMove="1" noResize="1" noEditPoints="1" noAdjustHandles="1" noChangeArrowheads="1" noChangeShapeType="1" noTextEdit="1"/>
              </p:cNvSpPr>
              <p:nvPr/>
            </p:nvSpPr>
            <p:spPr>
              <a:xfrm>
                <a:off x="3673395" y="3211466"/>
                <a:ext cx="425116" cy="461665"/>
              </a:xfrm>
              <a:prstGeom prst="rect">
                <a:avLst/>
              </a:prstGeom>
              <a:blipFill>
                <a:blip r:embed="rId49"/>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465709E-3EDF-20BC-BF99-B9C9D8972236}"/>
                  </a:ext>
                </a:extLst>
              </p:cNvPr>
              <p:cNvSpPr txBox="1"/>
              <p:nvPr/>
            </p:nvSpPr>
            <p:spPr>
              <a:xfrm>
                <a:off x="3673395" y="154188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68" name="TextBox 67">
                <a:extLst>
                  <a:ext uri="{FF2B5EF4-FFF2-40B4-BE49-F238E27FC236}">
                    <a16:creationId xmlns:a16="http://schemas.microsoft.com/office/drawing/2014/main" id="{D465709E-3EDF-20BC-BF99-B9C9D8972236}"/>
                  </a:ext>
                </a:extLst>
              </p:cNvPr>
              <p:cNvSpPr txBox="1">
                <a:spLocks noRot="1" noChangeAspect="1" noMove="1" noResize="1" noEditPoints="1" noAdjustHandles="1" noChangeArrowheads="1" noChangeShapeType="1" noTextEdit="1"/>
              </p:cNvSpPr>
              <p:nvPr/>
            </p:nvSpPr>
            <p:spPr>
              <a:xfrm>
                <a:off x="3673395" y="1541883"/>
                <a:ext cx="425116" cy="461665"/>
              </a:xfrm>
              <a:prstGeom prst="rect">
                <a:avLst/>
              </a:prstGeom>
              <a:blipFill>
                <a:blip r:embed="rId50"/>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EB7AE277-B738-80D3-DB9B-A6A5994C464A}"/>
                  </a:ext>
                </a:extLst>
              </p:cNvPr>
              <p:cNvSpPr txBox="1"/>
              <p:nvPr/>
            </p:nvSpPr>
            <p:spPr>
              <a:xfrm>
                <a:off x="3509344" y="3782719"/>
                <a:ext cx="75321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𝑀</m:t>
                      </m:r>
                    </m:oMath>
                  </m:oMathPara>
                </a14:m>
                <a:endParaRPr lang="en-IN" sz="2400" dirty="0"/>
              </a:p>
            </p:txBody>
          </p:sp>
        </mc:Choice>
        <mc:Fallback xmlns="">
          <p:sp>
            <p:nvSpPr>
              <p:cNvPr id="69" name="TextBox 68">
                <a:extLst>
                  <a:ext uri="{FF2B5EF4-FFF2-40B4-BE49-F238E27FC236}">
                    <a16:creationId xmlns:a16="http://schemas.microsoft.com/office/drawing/2014/main" id="{EB7AE277-B738-80D3-DB9B-A6A5994C464A}"/>
                  </a:ext>
                </a:extLst>
              </p:cNvPr>
              <p:cNvSpPr txBox="1">
                <a:spLocks noRot="1" noChangeAspect="1" noMove="1" noResize="1" noEditPoints="1" noAdjustHandles="1" noChangeArrowheads="1" noChangeShapeType="1" noTextEdit="1"/>
              </p:cNvSpPr>
              <p:nvPr/>
            </p:nvSpPr>
            <p:spPr>
              <a:xfrm>
                <a:off x="3509344" y="3782719"/>
                <a:ext cx="753219" cy="461665"/>
              </a:xfrm>
              <a:prstGeom prst="rect">
                <a:avLst/>
              </a:prstGeom>
              <a:blipFill>
                <a:blip r:embed="rId5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F2E3723-8C7C-FA01-7456-F2E0283C039D}"/>
                  </a:ext>
                </a:extLst>
              </p:cNvPr>
              <p:cNvSpPr txBox="1"/>
              <p:nvPr/>
            </p:nvSpPr>
            <p:spPr>
              <a:xfrm>
                <a:off x="3623958" y="4315962"/>
                <a:ext cx="523990"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𝑀</m:t>
                      </m:r>
                    </m:oMath>
                  </m:oMathPara>
                </a14:m>
                <a:endParaRPr lang="en-IN" sz="2400" dirty="0">
                  <a:solidFill>
                    <a:srgbClr val="0070C0"/>
                  </a:solidFill>
                </a:endParaRPr>
              </a:p>
            </p:txBody>
          </p:sp>
        </mc:Choice>
        <mc:Fallback xmlns="">
          <p:sp>
            <p:nvSpPr>
              <p:cNvPr id="70" name="TextBox 69">
                <a:extLst>
                  <a:ext uri="{FF2B5EF4-FFF2-40B4-BE49-F238E27FC236}">
                    <a16:creationId xmlns:a16="http://schemas.microsoft.com/office/drawing/2014/main" id="{AF2E3723-8C7C-FA01-7456-F2E0283C039D}"/>
                  </a:ext>
                </a:extLst>
              </p:cNvPr>
              <p:cNvSpPr txBox="1">
                <a:spLocks noRot="1" noChangeAspect="1" noMove="1" noResize="1" noEditPoints="1" noAdjustHandles="1" noChangeArrowheads="1" noChangeShapeType="1" noTextEdit="1"/>
              </p:cNvSpPr>
              <p:nvPr/>
            </p:nvSpPr>
            <p:spPr>
              <a:xfrm>
                <a:off x="3623958" y="4315962"/>
                <a:ext cx="523990" cy="461665"/>
              </a:xfrm>
              <a:prstGeom prst="rect">
                <a:avLst/>
              </a:prstGeom>
              <a:blipFill>
                <a:blip r:embed="rId52"/>
                <a:stretch>
                  <a:fillRect l="-23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1" name="Content Placeholder 2">
                <a:extLst>
                  <a:ext uri="{FF2B5EF4-FFF2-40B4-BE49-F238E27FC236}">
                    <a16:creationId xmlns:a16="http://schemas.microsoft.com/office/drawing/2014/main" id="{5406C78E-035C-5319-756A-C6D2B7DE2709}"/>
                  </a:ext>
                </a:extLst>
              </p:cNvPr>
              <p:cNvSpPr txBox="1">
                <a:spLocks/>
              </p:cNvSpPr>
              <p:nvPr/>
            </p:nvSpPr>
            <p:spPr>
              <a:xfrm>
                <a:off x="28363" y="5498116"/>
                <a:ext cx="10166023" cy="40106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For </a:t>
                </a:r>
                <a:r>
                  <a:rPr lang="en-US" sz="2000" b="1" dirty="0"/>
                  <a:t>Minimization</a:t>
                </a:r>
                <a:r>
                  <a:rPr lang="en-US" sz="2000" dirty="0"/>
                  <a:t>, select the column with </a:t>
                </a:r>
                <a:r>
                  <a:rPr lang="en-US" sz="2000" b="1" dirty="0"/>
                  <a:t>most negative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𝑗</m:t>
                        </m:r>
                      </m:sub>
                    </m:sSub>
                  </m:oMath>
                </a14:m>
                <a:r>
                  <a:rPr lang="en-US" sz="2000" dirty="0"/>
                  <a:t> value for entering variable.</a:t>
                </a:r>
              </a:p>
            </p:txBody>
          </p:sp>
        </mc:Choice>
        <mc:Fallback xmlns="">
          <p:sp>
            <p:nvSpPr>
              <p:cNvPr id="71" name="Content Placeholder 2">
                <a:extLst>
                  <a:ext uri="{FF2B5EF4-FFF2-40B4-BE49-F238E27FC236}">
                    <a16:creationId xmlns:a16="http://schemas.microsoft.com/office/drawing/2014/main" id="{5406C78E-035C-5319-756A-C6D2B7DE2709}"/>
                  </a:ext>
                </a:extLst>
              </p:cNvPr>
              <p:cNvSpPr txBox="1">
                <a:spLocks noRot="1" noChangeAspect="1" noMove="1" noResize="1" noEditPoints="1" noAdjustHandles="1" noChangeArrowheads="1" noChangeShapeType="1" noTextEdit="1"/>
              </p:cNvSpPr>
              <p:nvPr/>
            </p:nvSpPr>
            <p:spPr>
              <a:xfrm>
                <a:off x="28363" y="5498116"/>
                <a:ext cx="10166023" cy="401069"/>
              </a:xfrm>
              <a:prstGeom prst="rect">
                <a:avLst/>
              </a:prstGeom>
              <a:blipFill>
                <a:blip r:embed="rId53"/>
                <a:stretch>
                  <a:fillRect l="-600" t="-13636" b="-2121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14137641-F542-FBAE-2C72-2AD1FC3CB75F}"/>
                  </a:ext>
                </a:extLst>
              </p:cNvPr>
              <p:cNvSpPr txBox="1">
                <a:spLocks/>
              </p:cNvSpPr>
              <p:nvPr/>
            </p:nvSpPr>
            <p:spPr>
              <a:xfrm>
                <a:off x="28363" y="5894066"/>
                <a:ext cx="10417663" cy="671641"/>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Since,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2</m:t>
                        </m:r>
                      </m:sub>
                    </m:sSub>
                  </m:oMath>
                </a14:m>
                <a:r>
                  <a:rPr lang="en-US" sz="2000" dirty="0"/>
                  <a:t> is the leaving variable, column </a:t>
                </a:r>
                <a14:m>
                  <m:oMath xmlns:m="http://schemas.openxmlformats.org/officeDocument/2006/math">
                    <m:sSub>
                      <m:sSubPr>
                        <m:ctrlPr>
                          <a:rPr lang="en-US" sz="2000" b="1" i="1" smtClean="0">
                            <a:solidFill>
                              <a:srgbClr val="0070C0"/>
                            </a:solidFill>
                            <a:latin typeface="Cambria Math" panose="02040503050406030204" pitchFamily="18" charset="0"/>
                          </a:rPr>
                        </m:ctrlPr>
                      </m:sSubPr>
                      <m:e>
                        <m:r>
                          <a:rPr lang="en-US" sz="2000" b="1" i="1" smtClean="0">
                            <a:solidFill>
                              <a:srgbClr val="0070C0"/>
                            </a:solidFill>
                            <a:latin typeface="Cambria Math" panose="02040503050406030204" pitchFamily="18" charset="0"/>
                          </a:rPr>
                          <m:t>𝑨</m:t>
                        </m:r>
                      </m:e>
                      <m:sub>
                        <m:r>
                          <a:rPr lang="en-US" sz="2000" b="1" i="1" smtClean="0">
                            <a:solidFill>
                              <a:srgbClr val="0070C0"/>
                            </a:solidFill>
                            <a:latin typeface="Cambria Math" panose="02040503050406030204" pitchFamily="18" charset="0"/>
                          </a:rPr>
                          <m:t>𝟐</m:t>
                        </m:r>
                      </m:sub>
                    </m:sSub>
                  </m:oMath>
                </a14:m>
                <a:r>
                  <a:rPr lang="en-US" sz="2000" b="1" dirty="0">
                    <a:solidFill>
                      <a:srgbClr val="0070C0"/>
                    </a:solidFill>
                  </a:rPr>
                  <a:t> is deleted from the next table. </a:t>
                </a:r>
                <a:r>
                  <a:rPr lang="en-US" sz="2000" dirty="0"/>
                  <a:t>Because artificial variables are temporary and must not appear in the final solution. </a:t>
                </a:r>
              </a:p>
            </p:txBody>
          </p:sp>
        </mc:Choice>
        <mc:Fallback xmlns="">
          <p:sp>
            <p:nvSpPr>
              <p:cNvPr id="78" name="Content Placeholder 2">
                <a:extLst>
                  <a:ext uri="{FF2B5EF4-FFF2-40B4-BE49-F238E27FC236}">
                    <a16:creationId xmlns:a16="http://schemas.microsoft.com/office/drawing/2014/main" id="{14137641-F542-FBAE-2C72-2AD1FC3CB75F}"/>
                  </a:ext>
                </a:extLst>
              </p:cNvPr>
              <p:cNvSpPr txBox="1">
                <a:spLocks noRot="1" noChangeAspect="1" noMove="1" noResize="1" noEditPoints="1" noAdjustHandles="1" noChangeArrowheads="1" noChangeShapeType="1" noTextEdit="1"/>
              </p:cNvSpPr>
              <p:nvPr/>
            </p:nvSpPr>
            <p:spPr>
              <a:xfrm>
                <a:off x="28363" y="5894066"/>
                <a:ext cx="10417663" cy="671641"/>
              </a:xfrm>
              <a:prstGeom prst="rect">
                <a:avLst/>
              </a:prstGeom>
              <a:blipFill>
                <a:blip r:embed="rId54"/>
                <a:stretch>
                  <a:fillRect l="-585" t="-9091" r="-585" b="-12727"/>
                </a:stretch>
              </a:blipFill>
            </p:spPr>
            <p:txBody>
              <a:bodyPr/>
              <a:lstStyle/>
              <a:p>
                <a:r>
                  <a:rPr lang="en-IN">
                    <a:noFill/>
                  </a:rPr>
                  <a:t> </a:t>
                </a:r>
              </a:p>
            </p:txBody>
          </p:sp>
        </mc:Fallback>
      </mc:AlternateContent>
    </p:spTree>
    <p:extLst>
      <p:ext uri="{BB962C8B-B14F-4D97-AF65-F5344CB8AC3E}">
        <p14:creationId xmlns:p14="http://schemas.microsoft.com/office/powerpoint/2010/main" val="292890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left)">
                                      <p:cBhvr>
                                        <p:cTn id="55" dur="500"/>
                                        <p:tgtEl>
                                          <p:spTgt spid="3"/>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fade">
                                      <p:cBhvr>
                                        <p:cTn id="71" dur="500"/>
                                        <p:tgtEl>
                                          <p:spTgt spid="68"/>
                                        </p:tgtEl>
                                      </p:cBhvr>
                                    </p:animEffect>
                                  </p:childTnLst>
                                </p:cTn>
                              </p:par>
                            </p:childTnLst>
                          </p:cTn>
                        </p:par>
                        <p:par>
                          <p:cTn id="72" fill="hold">
                            <p:stCondLst>
                              <p:cond delay="2500"/>
                            </p:stCondLst>
                            <p:childTnLst>
                              <p:par>
                                <p:cTn id="73" presetID="10" presetClass="entr" presetSubtype="0" fill="hold" grpId="0" nodeType="after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childTnLst>
                          </p:cTn>
                        </p:par>
                        <p:par>
                          <p:cTn id="76" fill="hold">
                            <p:stCondLst>
                              <p:cond delay="3000"/>
                            </p:stCondLst>
                            <p:childTnLst>
                              <p:par>
                                <p:cTn id="77" presetID="10" presetClass="entr" presetSubtype="0" fill="hold" grpId="0" nodeType="after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par>
                          <p:cTn id="80" fill="hold">
                            <p:stCondLst>
                              <p:cond delay="3500"/>
                            </p:stCondLst>
                            <p:childTnLst>
                              <p:par>
                                <p:cTn id="81" presetID="10" presetClass="entr" presetSubtype="0" fill="hold" grpId="0" nodeType="after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fade">
                                      <p:cBhvr>
                                        <p:cTn id="83" dur="500"/>
                                        <p:tgtEl>
                                          <p:spTgt spid="5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fade">
                                      <p:cBhvr>
                                        <p:cTn id="96" dur="500"/>
                                        <p:tgtEl>
                                          <p:spTgt spid="16"/>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17"/>
                                        </p:tgtEl>
                                        <p:attrNameLst>
                                          <p:attrName>style.visibility</p:attrName>
                                        </p:attrNameLst>
                                      </p:cBhvr>
                                      <p:to>
                                        <p:strVal val="visible"/>
                                      </p:to>
                                    </p:set>
                                    <p:animEffect transition="in" filter="fade">
                                      <p:cBhvr>
                                        <p:cTn id="100" dur="500"/>
                                        <p:tgtEl>
                                          <p:spTgt spid="17"/>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500"/>
                                        <p:tgtEl>
                                          <p:spTgt spid="18"/>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5"/>
                                        </p:tgtEl>
                                        <p:attrNameLst>
                                          <p:attrName>style.visibility</p:attrName>
                                        </p:attrNameLst>
                                      </p:cBhvr>
                                      <p:to>
                                        <p:strVal val="visible"/>
                                      </p:to>
                                    </p:set>
                                    <p:animEffect transition="in" filter="fade">
                                      <p:cBhvr>
                                        <p:cTn id="109" dur="500"/>
                                        <p:tgtEl>
                                          <p:spTgt spid="5"/>
                                        </p:tgtEl>
                                      </p:cBhvr>
                                    </p:animEffect>
                                  </p:childTnLst>
                                </p:cTn>
                              </p:par>
                            </p:childTnLst>
                          </p:cTn>
                        </p:par>
                        <p:par>
                          <p:cTn id="110" fill="hold">
                            <p:stCondLst>
                              <p:cond delay="500"/>
                            </p:stCondLst>
                            <p:childTnLst>
                              <p:par>
                                <p:cTn id="111" presetID="10" presetClass="entr" presetSubtype="0" fill="hold" grpId="0" nodeType="afterEffect">
                                  <p:stCondLst>
                                    <p:cond delay="0"/>
                                  </p:stCondLst>
                                  <p:childTnLst>
                                    <p:set>
                                      <p:cBhvr>
                                        <p:cTn id="112" dur="1" fill="hold">
                                          <p:stCondLst>
                                            <p:cond delay="0"/>
                                          </p:stCondLst>
                                        </p:cTn>
                                        <p:tgtEl>
                                          <p:spTgt spid="10"/>
                                        </p:tgtEl>
                                        <p:attrNameLst>
                                          <p:attrName>style.visibility</p:attrName>
                                        </p:attrNameLst>
                                      </p:cBhvr>
                                      <p:to>
                                        <p:strVal val="visible"/>
                                      </p:to>
                                    </p:set>
                                    <p:animEffect transition="in" filter="fade">
                                      <p:cBhvr>
                                        <p:cTn id="113" dur="500"/>
                                        <p:tgtEl>
                                          <p:spTgt spid="10"/>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51"/>
                                        </p:tgtEl>
                                        <p:attrNameLst>
                                          <p:attrName>style.visibility</p:attrName>
                                        </p:attrNameLst>
                                      </p:cBhvr>
                                      <p:to>
                                        <p:strVal val="visible"/>
                                      </p:to>
                                    </p:set>
                                    <p:animEffect transition="in" filter="fade">
                                      <p:cBhvr>
                                        <p:cTn id="117" dur="500"/>
                                        <p:tgtEl>
                                          <p:spTgt spid="51"/>
                                        </p:tgtEl>
                                      </p:cBhvr>
                                    </p:animEffect>
                                  </p:childTnLst>
                                </p:cTn>
                              </p:par>
                            </p:childTnLst>
                          </p:cTn>
                        </p:par>
                        <p:par>
                          <p:cTn id="118" fill="hold">
                            <p:stCondLst>
                              <p:cond delay="1500"/>
                            </p:stCondLst>
                            <p:childTnLst>
                              <p:par>
                                <p:cTn id="119" presetID="10" presetClass="entr" presetSubtype="0" fill="hold" grpId="0" nodeType="afterEffect">
                                  <p:stCondLst>
                                    <p:cond delay="0"/>
                                  </p:stCondLst>
                                  <p:childTnLst>
                                    <p:set>
                                      <p:cBhvr>
                                        <p:cTn id="120" dur="1" fill="hold">
                                          <p:stCondLst>
                                            <p:cond delay="0"/>
                                          </p:stCondLst>
                                        </p:cTn>
                                        <p:tgtEl>
                                          <p:spTgt spid="12"/>
                                        </p:tgtEl>
                                        <p:attrNameLst>
                                          <p:attrName>style.visibility</p:attrName>
                                        </p:attrNameLst>
                                      </p:cBhvr>
                                      <p:to>
                                        <p:strVal val="visible"/>
                                      </p:to>
                                    </p:set>
                                    <p:animEffect transition="in" filter="fade">
                                      <p:cBhvr>
                                        <p:cTn id="121" dur="500"/>
                                        <p:tgtEl>
                                          <p:spTgt spid="12"/>
                                        </p:tgtEl>
                                      </p:cBhvr>
                                    </p:animEffect>
                                  </p:childTnLst>
                                </p:cTn>
                              </p:par>
                            </p:childTnLst>
                          </p:cTn>
                        </p:par>
                        <p:par>
                          <p:cTn id="122" fill="hold">
                            <p:stCondLst>
                              <p:cond delay="2000"/>
                            </p:stCondLst>
                            <p:childTnLst>
                              <p:par>
                                <p:cTn id="123" presetID="10" presetClass="entr" presetSubtype="0" fill="hold" grpId="0" nodeType="afterEffect">
                                  <p:stCondLst>
                                    <p:cond delay="0"/>
                                  </p:stCondLst>
                                  <p:childTnLst>
                                    <p:set>
                                      <p:cBhvr>
                                        <p:cTn id="124" dur="1" fill="hold">
                                          <p:stCondLst>
                                            <p:cond delay="0"/>
                                          </p:stCondLst>
                                        </p:cTn>
                                        <p:tgtEl>
                                          <p:spTgt spid="24"/>
                                        </p:tgtEl>
                                        <p:attrNameLst>
                                          <p:attrName>style.visibility</p:attrName>
                                        </p:attrNameLst>
                                      </p:cBhvr>
                                      <p:to>
                                        <p:strVal val="visible"/>
                                      </p:to>
                                    </p:set>
                                    <p:animEffect transition="in" filter="fade">
                                      <p:cBhvr>
                                        <p:cTn id="125" dur="500"/>
                                        <p:tgtEl>
                                          <p:spTgt spid="24"/>
                                        </p:tgtEl>
                                      </p:cBhvr>
                                    </p:animEffect>
                                  </p:childTnLst>
                                </p:cTn>
                              </p:par>
                            </p:childTnLst>
                          </p:cTn>
                        </p:par>
                        <p:par>
                          <p:cTn id="126" fill="hold">
                            <p:stCondLst>
                              <p:cond delay="2500"/>
                            </p:stCondLst>
                            <p:childTnLst>
                              <p:par>
                                <p:cTn id="127" presetID="10" presetClass="entr" presetSubtype="0" fill="hold" grpId="0" nodeType="afterEffect">
                                  <p:stCondLst>
                                    <p:cond delay="0"/>
                                  </p:stCondLst>
                                  <p:childTnLst>
                                    <p:set>
                                      <p:cBhvr>
                                        <p:cTn id="128" dur="1" fill="hold">
                                          <p:stCondLst>
                                            <p:cond delay="0"/>
                                          </p:stCondLst>
                                        </p:cTn>
                                        <p:tgtEl>
                                          <p:spTgt spid="13"/>
                                        </p:tgtEl>
                                        <p:attrNameLst>
                                          <p:attrName>style.visibility</p:attrName>
                                        </p:attrNameLst>
                                      </p:cBhvr>
                                      <p:to>
                                        <p:strVal val="visible"/>
                                      </p:to>
                                    </p:set>
                                    <p:animEffect transition="in" filter="fade">
                                      <p:cBhvr>
                                        <p:cTn id="129" dur="500"/>
                                        <p:tgtEl>
                                          <p:spTgt spid="13"/>
                                        </p:tgtEl>
                                      </p:cBhvr>
                                    </p:animEffect>
                                  </p:childTnLst>
                                </p:cTn>
                              </p:par>
                            </p:childTnLst>
                          </p:cTn>
                        </p:par>
                        <p:par>
                          <p:cTn id="130" fill="hold">
                            <p:stCondLst>
                              <p:cond delay="3000"/>
                            </p:stCondLst>
                            <p:childTnLst>
                              <p:par>
                                <p:cTn id="131" presetID="10" presetClass="entr" presetSubtype="0" fill="hold" grpId="0" nodeType="afterEffect">
                                  <p:stCondLst>
                                    <p:cond delay="0"/>
                                  </p:stCondLst>
                                  <p:childTnLst>
                                    <p:set>
                                      <p:cBhvr>
                                        <p:cTn id="132" dur="1" fill="hold">
                                          <p:stCondLst>
                                            <p:cond delay="0"/>
                                          </p:stCondLst>
                                        </p:cTn>
                                        <p:tgtEl>
                                          <p:spTgt spid="30"/>
                                        </p:tgtEl>
                                        <p:attrNameLst>
                                          <p:attrName>style.visibility</p:attrName>
                                        </p:attrNameLst>
                                      </p:cBhvr>
                                      <p:to>
                                        <p:strVal val="visible"/>
                                      </p:to>
                                    </p:set>
                                    <p:animEffect transition="in" filter="fade">
                                      <p:cBhvr>
                                        <p:cTn id="133" dur="500"/>
                                        <p:tgtEl>
                                          <p:spTgt spid="30"/>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26"/>
                                        </p:tgtEl>
                                        <p:attrNameLst>
                                          <p:attrName>style.visibility</p:attrName>
                                        </p:attrNameLst>
                                      </p:cBhvr>
                                      <p:to>
                                        <p:strVal val="visible"/>
                                      </p:to>
                                    </p:set>
                                    <p:animEffect transition="in" filter="fade">
                                      <p:cBhvr>
                                        <p:cTn id="138" dur="500"/>
                                        <p:tgtEl>
                                          <p:spTgt spid="26"/>
                                        </p:tgtEl>
                                      </p:cBhvr>
                                    </p:animEffect>
                                  </p:childTnLst>
                                </p:cTn>
                              </p:par>
                            </p:childTnLst>
                          </p:cTn>
                        </p:par>
                        <p:par>
                          <p:cTn id="139" fill="hold">
                            <p:stCondLst>
                              <p:cond delay="500"/>
                            </p:stCondLst>
                            <p:childTnLst>
                              <p:par>
                                <p:cTn id="140" presetID="10" presetClass="entr" presetSubtype="0" fill="hold" grpId="0" nodeType="afterEffect">
                                  <p:stCondLst>
                                    <p:cond delay="0"/>
                                  </p:stCondLst>
                                  <p:childTnLst>
                                    <p:set>
                                      <p:cBhvr>
                                        <p:cTn id="141" dur="1" fill="hold">
                                          <p:stCondLst>
                                            <p:cond delay="0"/>
                                          </p:stCondLst>
                                        </p:cTn>
                                        <p:tgtEl>
                                          <p:spTgt spid="27"/>
                                        </p:tgtEl>
                                        <p:attrNameLst>
                                          <p:attrName>style.visibility</p:attrName>
                                        </p:attrNameLst>
                                      </p:cBhvr>
                                      <p:to>
                                        <p:strVal val="visible"/>
                                      </p:to>
                                    </p:set>
                                    <p:animEffect transition="in" filter="fade">
                                      <p:cBhvr>
                                        <p:cTn id="142" dur="500"/>
                                        <p:tgtEl>
                                          <p:spTgt spid="27"/>
                                        </p:tgtEl>
                                      </p:cBhvr>
                                    </p:animEffect>
                                  </p:childTnLst>
                                </p:cTn>
                              </p:par>
                            </p:childTnLst>
                          </p:cTn>
                        </p:par>
                        <p:par>
                          <p:cTn id="143" fill="hold">
                            <p:stCondLst>
                              <p:cond delay="1000"/>
                            </p:stCondLst>
                            <p:childTnLst>
                              <p:par>
                                <p:cTn id="144" presetID="10" presetClass="entr" presetSubtype="0" fill="hold" grpId="0" nodeType="afterEffect">
                                  <p:stCondLst>
                                    <p:cond delay="0"/>
                                  </p:stCondLst>
                                  <p:childTnLst>
                                    <p:set>
                                      <p:cBhvr>
                                        <p:cTn id="145" dur="1" fill="hold">
                                          <p:stCondLst>
                                            <p:cond delay="0"/>
                                          </p:stCondLst>
                                        </p:cTn>
                                        <p:tgtEl>
                                          <p:spTgt spid="52"/>
                                        </p:tgtEl>
                                        <p:attrNameLst>
                                          <p:attrName>style.visibility</p:attrName>
                                        </p:attrNameLst>
                                      </p:cBhvr>
                                      <p:to>
                                        <p:strVal val="visible"/>
                                      </p:to>
                                    </p:set>
                                    <p:animEffect transition="in" filter="fade">
                                      <p:cBhvr>
                                        <p:cTn id="146" dur="500"/>
                                        <p:tgtEl>
                                          <p:spTgt spid="52"/>
                                        </p:tgtEl>
                                      </p:cBhvr>
                                    </p:animEffect>
                                  </p:childTnLst>
                                </p:cTn>
                              </p:par>
                            </p:childTnLst>
                          </p:cTn>
                        </p:par>
                        <p:par>
                          <p:cTn id="147" fill="hold">
                            <p:stCondLst>
                              <p:cond delay="1500"/>
                            </p:stCondLst>
                            <p:childTnLst>
                              <p:par>
                                <p:cTn id="148" presetID="10" presetClass="entr" presetSubtype="0" fill="hold" grpId="0" nodeType="afterEffect">
                                  <p:stCondLst>
                                    <p:cond delay="0"/>
                                  </p:stCondLst>
                                  <p:childTnLst>
                                    <p:set>
                                      <p:cBhvr>
                                        <p:cTn id="149" dur="1" fill="hold">
                                          <p:stCondLst>
                                            <p:cond delay="0"/>
                                          </p:stCondLst>
                                        </p:cTn>
                                        <p:tgtEl>
                                          <p:spTgt spid="28"/>
                                        </p:tgtEl>
                                        <p:attrNameLst>
                                          <p:attrName>style.visibility</p:attrName>
                                        </p:attrNameLst>
                                      </p:cBhvr>
                                      <p:to>
                                        <p:strVal val="visible"/>
                                      </p:to>
                                    </p:set>
                                    <p:animEffect transition="in" filter="fade">
                                      <p:cBhvr>
                                        <p:cTn id="150" dur="500"/>
                                        <p:tgtEl>
                                          <p:spTgt spid="28"/>
                                        </p:tgtEl>
                                      </p:cBhvr>
                                    </p:animEffect>
                                  </p:childTnLst>
                                </p:cTn>
                              </p:par>
                            </p:childTnLst>
                          </p:cTn>
                        </p:par>
                        <p:par>
                          <p:cTn id="151" fill="hold">
                            <p:stCondLst>
                              <p:cond delay="2000"/>
                            </p:stCondLst>
                            <p:childTnLst>
                              <p:par>
                                <p:cTn id="152" presetID="10" presetClass="entr" presetSubtype="0" fill="hold" grpId="0" nodeType="afterEffect">
                                  <p:stCondLst>
                                    <p:cond delay="0"/>
                                  </p:stCondLst>
                                  <p:childTnLst>
                                    <p:set>
                                      <p:cBhvr>
                                        <p:cTn id="153" dur="1" fill="hold">
                                          <p:stCondLst>
                                            <p:cond delay="0"/>
                                          </p:stCondLst>
                                        </p:cTn>
                                        <p:tgtEl>
                                          <p:spTgt spid="29"/>
                                        </p:tgtEl>
                                        <p:attrNameLst>
                                          <p:attrName>style.visibility</p:attrName>
                                        </p:attrNameLst>
                                      </p:cBhvr>
                                      <p:to>
                                        <p:strVal val="visible"/>
                                      </p:to>
                                    </p:set>
                                    <p:animEffect transition="in" filter="fade">
                                      <p:cBhvr>
                                        <p:cTn id="154" dur="500"/>
                                        <p:tgtEl>
                                          <p:spTgt spid="29"/>
                                        </p:tgtEl>
                                      </p:cBhvr>
                                    </p:animEffect>
                                  </p:childTnLst>
                                </p:cTn>
                              </p:par>
                            </p:childTnLst>
                          </p:cTn>
                        </p:par>
                        <p:par>
                          <p:cTn id="155" fill="hold">
                            <p:stCondLst>
                              <p:cond delay="2500"/>
                            </p:stCondLst>
                            <p:childTnLst>
                              <p:par>
                                <p:cTn id="156" presetID="10" presetClass="entr" presetSubtype="0" fill="hold" grpId="0" nodeType="afterEffect">
                                  <p:stCondLst>
                                    <p:cond delay="0"/>
                                  </p:stCondLst>
                                  <p:childTnLst>
                                    <p:set>
                                      <p:cBhvr>
                                        <p:cTn id="157" dur="1" fill="hold">
                                          <p:stCondLst>
                                            <p:cond delay="0"/>
                                          </p:stCondLst>
                                        </p:cTn>
                                        <p:tgtEl>
                                          <p:spTgt spid="36"/>
                                        </p:tgtEl>
                                        <p:attrNameLst>
                                          <p:attrName>style.visibility</p:attrName>
                                        </p:attrNameLst>
                                      </p:cBhvr>
                                      <p:to>
                                        <p:strVal val="visible"/>
                                      </p:to>
                                    </p:set>
                                    <p:animEffect transition="in" filter="fade">
                                      <p:cBhvr>
                                        <p:cTn id="158" dur="500"/>
                                        <p:tgtEl>
                                          <p:spTgt spid="36"/>
                                        </p:tgtEl>
                                      </p:cBhvr>
                                    </p:animEffect>
                                  </p:childTnLst>
                                </p:cTn>
                              </p:par>
                            </p:childTnLst>
                          </p:cTn>
                        </p:par>
                        <p:par>
                          <p:cTn id="159" fill="hold">
                            <p:stCondLst>
                              <p:cond delay="3000"/>
                            </p:stCondLst>
                            <p:childTnLst>
                              <p:par>
                                <p:cTn id="160" presetID="10" presetClass="entr" presetSubtype="0" fill="hold" grpId="0" nodeType="afterEffect">
                                  <p:stCondLst>
                                    <p:cond delay="0"/>
                                  </p:stCondLst>
                                  <p:childTnLst>
                                    <p:set>
                                      <p:cBhvr>
                                        <p:cTn id="161" dur="1" fill="hold">
                                          <p:stCondLst>
                                            <p:cond delay="0"/>
                                          </p:stCondLst>
                                        </p:cTn>
                                        <p:tgtEl>
                                          <p:spTgt spid="31"/>
                                        </p:tgtEl>
                                        <p:attrNameLst>
                                          <p:attrName>style.visibility</p:attrName>
                                        </p:attrNameLst>
                                      </p:cBhvr>
                                      <p:to>
                                        <p:strVal val="visible"/>
                                      </p:to>
                                    </p:set>
                                    <p:animEffect transition="in" filter="fade">
                                      <p:cBhvr>
                                        <p:cTn id="162" dur="500"/>
                                        <p:tgtEl>
                                          <p:spTgt spid="31"/>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grpId="1" nodeType="clickEffect">
                                  <p:stCondLst>
                                    <p:cond delay="0"/>
                                  </p:stCondLst>
                                  <p:childTnLst>
                                    <p:set>
                                      <p:cBhvr>
                                        <p:cTn id="166" dur="1" fill="hold">
                                          <p:stCondLst>
                                            <p:cond delay="0"/>
                                          </p:stCondLst>
                                        </p:cTn>
                                        <p:tgtEl>
                                          <p:spTgt spid="6"/>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nodeType="clickEffect">
                                  <p:stCondLst>
                                    <p:cond delay="0"/>
                                  </p:stCondLst>
                                  <p:childTnLst>
                                    <p:set>
                                      <p:cBhvr>
                                        <p:cTn id="170" dur="1" fill="hold">
                                          <p:stCondLst>
                                            <p:cond delay="0"/>
                                          </p:stCondLst>
                                        </p:cTn>
                                        <p:tgtEl>
                                          <p:spTgt spid="59"/>
                                        </p:tgtEl>
                                        <p:attrNameLst>
                                          <p:attrName>style.visibility</p:attrName>
                                        </p:attrNameLst>
                                      </p:cBhvr>
                                      <p:to>
                                        <p:strVal val="visible"/>
                                      </p:to>
                                    </p:set>
                                    <p:animEffect transition="in" filter="wipe(left)">
                                      <p:cBhvr>
                                        <p:cTn id="171" dur="500"/>
                                        <p:tgtEl>
                                          <p:spTgt spid="59"/>
                                        </p:tgtEl>
                                      </p:cBhvr>
                                    </p:animEffect>
                                  </p:childTnLst>
                                </p:cTn>
                              </p:par>
                            </p:childTnLst>
                          </p:cTn>
                        </p:par>
                        <p:par>
                          <p:cTn id="172" fill="hold">
                            <p:stCondLst>
                              <p:cond delay="500"/>
                            </p:stCondLst>
                            <p:childTnLst>
                              <p:par>
                                <p:cTn id="173" presetID="10" presetClass="entr" presetSubtype="0" fill="hold" grpId="0" nodeType="afterEffect">
                                  <p:stCondLst>
                                    <p:cond delay="0"/>
                                  </p:stCondLst>
                                  <p:childTnLst>
                                    <p:set>
                                      <p:cBhvr>
                                        <p:cTn id="174" dur="1" fill="hold">
                                          <p:stCondLst>
                                            <p:cond delay="0"/>
                                          </p:stCondLst>
                                        </p:cTn>
                                        <p:tgtEl>
                                          <p:spTgt spid="60"/>
                                        </p:tgtEl>
                                        <p:attrNameLst>
                                          <p:attrName>style.visibility</p:attrName>
                                        </p:attrNameLst>
                                      </p:cBhvr>
                                      <p:to>
                                        <p:strVal val="visible"/>
                                      </p:to>
                                    </p:set>
                                    <p:animEffect transition="in" filter="fade">
                                      <p:cBhvr>
                                        <p:cTn id="175" dur="500"/>
                                        <p:tgtEl>
                                          <p:spTgt spid="60"/>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61"/>
                                        </p:tgtEl>
                                        <p:attrNameLst>
                                          <p:attrName>style.visibility</p:attrName>
                                        </p:attrNameLst>
                                      </p:cBhvr>
                                      <p:to>
                                        <p:strVal val="visible"/>
                                      </p:to>
                                    </p:set>
                                    <p:animEffect transition="in" filter="fade">
                                      <p:cBhvr>
                                        <p:cTn id="180" dur="500"/>
                                        <p:tgtEl>
                                          <p:spTgt spid="61"/>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62"/>
                                        </p:tgtEl>
                                        <p:attrNameLst>
                                          <p:attrName>style.visibility</p:attrName>
                                        </p:attrNameLst>
                                      </p:cBhvr>
                                      <p:to>
                                        <p:strVal val="visible"/>
                                      </p:to>
                                    </p:set>
                                    <p:animEffect transition="in" filter="fade">
                                      <p:cBhvr>
                                        <p:cTn id="185" dur="500"/>
                                        <p:tgtEl>
                                          <p:spTgt spid="62"/>
                                        </p:tgtEl>
                                      </p:cBhvr>
                                    </p:animEffect>
                                  </p:childTnLst>
                                </p:cTn>
                              </p:par>
                            </p:childTnLst>
                          </p:cTn>
                        </p:par>
                        <p:par>
                          <p:cTn id="186" fill="hold">
                            <p:stCondLst>
                              <p:cond delay="500"/>
                            </p:stCondLst>
                            <p:childTnLst>
                              <p:par>
                                <p:cTn id="187" presetID="10" presetClass="entr" presetSubtype="0" fill="hold" grpId="0" nodeType="afterEffect">
                                  <p:stCondLst>
                                    <p:cond delay="0"/>
                                  </p:stCondLst>
                                  <p:childTnLst>
                                    <p:set>
                                      <p:cBhvr>
                                        <p:cTn id="188" dur="1" fill="hold">
                                          <p:stCondLst>
                                            <p:cond delay="0"/>
                                          </p:stCondLst>
                                        </p:cTn>
                                        <p:tgtEl>
                                          <p:spTgt spid="69"/>
                                        </p:tgtEl>
                                        <p:attrNameLst>
                                          <p:attrName>style.visibility</p:attrName>
                                        </p:attrNameLst>
                                      </p:cBhvr>
                                      <p:to>
                                        <p:strVal val="visible"/>
                                      </p:to>
                                    </p:set>
                                    <p:animEffect transition="in" filter="fade">
                                      <p:cBhvr>
                                        <p:cTn id="189" dur="500"/>
                                        <p:tgtEl>
                                          <p:spTgt spid="69"/>
                                        </p:tgtEl>
                                      </p:cBhvr>
                                    </p:animEffect>
                                  </p:childTnLst>
                                </p:cTn>
                              </p:par>
                            </p:childTnLst>
                          </p:cTn>
                        </p:par>
                        <p:par>
                          <p:cTn id="190" fill="hold">
                            <p:stCondLst>
                              <p:cond delay="1000"/>
                            </p:stCondLst>
                            <p:childTnLst>
                              <p:par>
                                <p:cTn id="191" presetID="10" presetClass="entr" presetSubtype="0" fill="hold" grpId="0" nodeType="afterEffect">
                                  <p:stCondLst>
                                    <p:cond delay="0"/>
                                  </p:stCondLst>
                                  <p:childTnLst>
                                    <p:set>
                                      <p:cBhvr>
                                        <p:cTn id="192" dur="1" fill="hold">
                                          <p:stCondLst>
                                            <p:cond delay="0"/>
                                          </p:stCondLst>
                                        </p:cTn>
                                        <p:tgtEl>
                                          <p:spTgt spid="63"/>
                                        </p:tgtEl>
                                        <p:attrNameLst>
                                          <p:attrName>style.visibility</p:attrName>
                                        </p:attrNameLst>
                                      </p:cBhvr>
                                      <p:to>
                                        <p:strVal val="visible"/>
                                      </p:to>
                                    </p:set>
                                    <p:animEffect transition="in" filter="fade">
                                      <p:cBhvr>
                                        <p:cTn id="193" dur="500"/>
                                        <p:tgtEl>
                                          <p:spTgt spid="63"/>
                                        </p:tgtEl>
                                      </p:cBhvr>
                                    </p:animEffect>
                                  </p:childTnLst>
                                </p:cTn>
                              </p:par>
                            </p:childTnLst>
                          </p:cTn>
                        </p:par>
                        <p:par>
                          <p:cTn id="194" fill="hold">
                            <p:stCondLst>
                              <p:cond delay="1500"/>
                            </p:stCondLst>
                            <p:childTnLst>
                              <p:par>
                                <p:cTn id="195" presetID="10" presetClass="entr" presetSubtype="0" fill="hold" grpId="0" nodeType="afterEffect">
                                  <p:stCondLst>
                                    <p:cond delay="0"/>
                                  </p:stCondLst>
                                  <p:childTnLst>
                                    <p:set>
                                      <p:cBhvr>
                                        <p:cTn id="196" dur="1" fill="hold">
                                          <p:stCondLst>
                                            <p:cond delay="0"/>
                                          </p:stCondLst>
                                        </p:cTn>
                                        <p:tgtEl>
                                          <p:spTgt spid="64"/>
                                        </p:tgtEl>
                                        <p:attrNameLst>
                                          <p:attrName>style.visibility</p:attrName>
                                        </p:attrNameLst>
                                      </p:cBhvr>
                                      <p:to>
                                        <p:strVal val="visible"/>
                                      </p:to>
                                    </p:set>
                                    <p:animEffect transition="in" filter="fade">
                                      <p:cBhvr>
                                        <p:cTn id="197" dur="500"/>
                                        <p:tgtEl>
                                          <p:spTgt spid="64"/>
                                        </p:tgtEl>
                                      </p:cBhvr>
                                    </p:animEffect>
                                  </p:childTnLst>
                                </p:cTn>
                              </p:par>
                            </p:childTnLst>
                          </p:cTn>
                        </p:par>
                        <p:par>
                          <p:cTn id="198" fill="hold">
                            <p:stCondLst>
                              <p:cond delay="2000"/>
                            </p:stCondLst>
                            <p:childTnLst>
                              <p:par>
                                <p:cTn id="199" presetID="10" presetClass="entr" presetSubtype="0" fill="hold" grpId="0" nodeType="afterEffect">
                                  <p:stCondLst>
                                    <p:cond delay="0"/>
                                  </p:stCondLst>
                                  <p:childTnLst>
                                    <p:set>
                                      <p:cBhvr>
                                        <p:cTn id="200" dur="1" fill="hold">
                                          <p:stCondLst>
                                            <p:cond delay="0"/>
                                          </p:stCondLst>
                                        </p:cTn>
                                        <p:tgtEl>
                                          <p:spTgt spid="66"/>
                                        </p:tgtEl>
                                        <p:attrNameLst>
                                          <p:attrName>style.visibility</p:attrName>
                                        </p:attrNameLst>
                                      </p:cBhvr>
                                      <p:to>
                                        <p:strVal val="visible"/>
                                      </p:to>
                                    </p:set>
                                    <p:animEffect transition="in" filter="fade">
                                      <p:cBhvr>
                                        <p:cTn id="201" dur="500"/>
                                        <p:tgtEl>
                                          <p:spTgt spid="66"/>
                                        </p:tgtEl>
                                      </p:cBhvr>
                                    </p:animEffect>
                                  </p:childTnLst>
                                </p:cTn>
                              </p:par>
                            </p:childTnLst>
                          </p:cTn>
                        </p:par>
                        <p:par>
                          <p:cTn id="202" fill="hold">
                            <p:stCondLst>
                              <p:cond delay="2500"/>
                            </p:stCondLst>
                            <p:childTnLst>
                              <p:par>
                                <p:cTn id="203" presetID="10" presetClass="entr" presetSubtype="0" fill="hold" grpId="0" nodeType="afterEffect">
                                  <p:stCondLst>
                                    <p:cond delay="0"/>
                                  </p:stCondLst>
                                  <p:childTnLst>
                                    <p:set>
                                      <p:cBhvr>
                                        <p:cTn id="204" dur="1" fill="hold">
                                          <p:stCondLst>
                                            <p:cond delay="0"/>
                                          </p:stCondLst>
                                        </p:cTn>
                                        <p:tgtEl>
                                          <p:spTgt spid="65"/>
                                        </p:tgtEl>
                                        <p:attrNameLst>
                                          <p:attrName>style.visibility</p:attrName>
                                        </p:attrNameLst>
                                      </p:cBhvr>
                                      <p:to>
                                        <p:strVal val="visible"/>
                                      </p:to>
                                    </p:set>
                                    <p:animEffect transition="in" filter="fade">
                                      <p:cBhvr>
                                        <p:cTn id="205" dur="500"/>
                                        <p:tgtEl>
                                          <p:spTgt spid="65"/>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67"/>
                                        </p:tgtEl>
                                        <p:attrNameLst>
                                          <p:attrName>style.visibility</p:attrName>
                                        </p:attrNameLst>
                                      </p:cBhvr>
                                      <p:to>
                                        <p:strVal val="visible"/>
                                      </p:to>
                                    </p:set>
                                    <p:animEffect transition="in" filter="fade">
                                      <p:cBhvr>
                                        <p:cTn id="210" dur="500"/>
                                        <p:tgtEl>
                                          <p:spTgt spid="67"/>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72"/>
                                        </p:tgtEl>
                                        <p:attrNameLst>
                                          <p:attrName>style.visibility</p:attrName>
                                        </p:attrNameLst>
                                      </p:cBhvr>
                                      <p:to>
                                        <p:strVal val="visible"/>
                                      </p:to>
                                    </p:set>
                                    <p:animEffect transition="in" filter="fade">
                                      <p:cBhvr>
                                        <p:cTn id="215" dur="500"/>
                                        <p:tgtEl>
                                          <p:spTgt spid="72"/>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73"/>
                                        </p:tgtEl>
                                        <p:attrNameLst>
                                          <p:attrName>style.visibility</p:attrName>
                                        </p:attrNameLst>
                                      </p:cBhvr>
                                      <p:to>
                                        <p:strVal val="visible"/>
                                      </p:to>
                                    </p:set>
                                    <p:animEffect transition="in" filter="fade">
                                      <p:cBhvr>
                                        <p:cTn id="220" dur="500"/>
                                        <p:tgtEl>
                                          <p:spTgt spid="73"/>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70"/>
                                        </p:tgtEl>
                                        <p:attrNameLst>
                                          <p:attrName>style.visibility</p:attrName>
                                        </p:attrNameLst>
                                      </p:cBhvr>
                                      <p:to>
                                        <p:strVal val="visible"/>
                                      </p:to>
                                    </p:set>
                                    <p:animEffect transition="in" filter="fade">
                                      <p:cBhvr>
                                        <p:cTn id="225" dur="500"/>
                                        <p:tgtEl>
                                          <p:spTgt spid="70"/>
                                        </p:tgtEl>
                                      </p:cBhvr>
                                    </p:animEffect>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grpId="0" nodeType="clickEffect">
                                  <p:stCondLst>
                                    <p:cond delay="0"/>
                                  </p:stCondLst>
                                  <p:childTnLst>
                                    <p:set>
                                      <p:cBhvr>
                                        <p:cTn id="229" dur="1" fill="hold">
                                          <p:stCondLst>
                                            <p:cond delay="0"/>
                                          </p:stCondLst>
                                        </p:cTn>
                                        <p:tgtEl>
                                          <p:spTgt spid="74"/>
                                        </p:tgtEl>
                                        <p:attrNameLst>
                                          <p:attrName>style.visibility</p:attrName>
                                        </p:attrNameLst>
                                      </p:cBhvr>
                                      <p:to>
                                        <p:strVal val="visible"/>
                                      </p:to>
                                    </p:set>
                                    <p:animEffect transition="in" filter="fade">
                                      <p:cBhvr>
                                        <p:cTn id="230" dur="500"/>
                                        <p:tgtEl>
                                          <p:spTgt spid="74"/>
                                        </p:tgtEl>
                                      </p:cBhvr>
                                    </p:animEffect>
                                  </p:childTnLst>
                                </p:cTn>
                              </p:par>
                            </p:childTnLst>
                          </p:cTn>
                        </p:par>
                      </p:childTnLst>
                    </p:cTn>
                  </p:par>
                  <p:par>
                    <p:cTn id="231" fill="hold">
                      <p:stCondLst>
                        <p:cond delay="indefinite"/>
                      </p:stCondLst>
                      <p:childTnLst>
                        <p:par>
                          <p:cTn id="232" fill="hold">
                            <p:stCondLst>
                              <p:cond delay="0"/>
                            </p:stCondLst>
                            <p:childTnLst>
                              <p:par>
                                <p:cTn id="233" presetID="10" presetClass="entr" presetSubtype="0" fill="hold" grpId="0" nodeType="clickEffect">
                                  <p:stCondLst>
                                    <p:cond delay="0"/>
                                  </p:stCondLst>
                                  <p:childTnLst>
                                    <p:set>
                                      <p:cBhvr>
                                        <p:cTn id="234" dur="1" fill="hold">
                                          <p:stCondLst>
                                            <p:cond delay="0"/>
                                          </p:stCondLst>
                                        </p:cTn>
                                        <p:tgtEl>
                                          <p:spTgt spid="75"/>
                                        </p:tgtEl>
                                        <p:attrNameLst>
                                          <p:attrName>style.visibility</p:attrName>
                                        </p:attrNameLst>
                                      </p:cBhvr>
                                      <p:to>
                                        <p:strVal val="visible"/>
                                      </p:to>
                                    </p:set>
                                    <p:animEffect transition="in" filter="fade">
                                      <p:cBhvr>
                                        <p:cTn id="235" dur="500"/>
                                        <p:tgtEl>
                                          <p:spTgt spid="75"/>
                                        </p:tgtEl>
                                      </p:cBhvr>
                                    </p:animEffect>
                                  </p:childTnLst>
                                </p:cTn>
                              </p:par>
                            </p:childTnLst>
                          </p:cTn>
                        </p:par>
                      </p:childTnLst>
                    </p:cTn>
                  </p:par>
                  <p:par>
                    <p:cTn id="236" fill="hold">
                      <p:stCondLst>
                        <p:cond delay="indefinite"/>
                      </p:stCondLst>
                      <p:childTnLst>
                        <p:par>
                          <p:cTn id="237" fill="hold">
                            <p:stCondLst>
                              <p:cond delay="0"/>
                            </p:stCondLst>
                            <p:childTnLst>
                              <p:par>
                                <p:cTn id="238" presetID="10" presetClass="entr" presetSubtype="0" fill="hold" grpId="0" nodeType="clickEffect">
                                  <p:stCondLst>
                                    <p:cond delay="0"/>
                                  </p:stCondLst>
                                  <p:childTnLst>
                                    <p:set>
                                      <p:cBhvr>
                                        <p:cTn id="239" dur="1" fill="hold">
                                          <p:stCondLst>
                                            <p:cond delay="0"/>
                                          </p:stCondLst>
                                        </p:cTn>
                                        <p:tgtEl>
                                          <p:spTgt spid="76"/>
                                        </p:tgtEl>
                                        <p:attrNameLst>
                                          <p:attrName>style.visibility</p:attrName>
                                        </p:attrNameLst>
                                      </p:cBhvr>
                                      <p:to>
                                        <p:strVal val="visible"/>
                                      </p:to>
                                    </p:set>
                                    <p:animEffect transition="in" filter="fade">
                                      <p:cBhvr>
                                        <p:cTn id="240" dur="500"/>
                                        <p:tgtEl>
                                          <p:spTgt spid="76"/>
                                        </p:tgtEl>
                                      </p:cBhvr>
                                    </p:animEffect>
                                  </p:childTnLst>
                                </p:cTn>
                              </p:par>
                            </p:childTnLst>
                          </p:cTn>
                        </p:par>
                      </p:childTnLst>
                    </p:cTn>
                  </p:par>
                  <p:par>
                    <p:cTn id="241" fill="hold">
                      <p:stCondLst>
                        <p:cond delay="indefinite"/>
                      </p:stCondLst>
                      <p:childTnLst>
                        <p:par>
                          <p:cTn id="242" fill="hold">
                            <p:stCondLst>
                              <p:cond delay="0"/>
                            </p:stCondLst>
                            <p:childTnLst>
                              <p:par>
                                <p:cTn id="243" presetID="10" presetClass="entr" presetSubtype="0" fill="hold" grpId="0" nodeType="clickEffect">
                                  <p:stCondLst>
                                    <p:cond delay="0"/>
                                  </p:stCondLst>
                                  <p:childTnLst>
                                    <p:set>
                                      <p:cBhvr>
                                        <p:cTn id="244" dur="1" fill="hold">
                                          <p:stCondLst>
                                            <p:cond delay="0"/>
                                          </p:stCondLst>
                                        </p:cTn>
                                        <p:tgtEl>
                                          <p:spTgt spid="71"/>
                                        </p:tgtEl>
                                        <p:attrNameLst>
                                          <p:attrName>style.visibility</p:attrName>
                                        </p:attrNameLst>
                                      </p:cBhvr>
                                      <p:to>
                                        <p:strVal val="visible"/>
                                      </p:to>
                                    </p:set>
                                    <p:animEffect transition="in" filter="fade">
                                      <p:cBhvr>
                                        <p:cTn id="245" dur="500"/>
                                        <p:tgtEl>
                                          <p:spTgt spid="71"/>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4" fill="hold" nodeType="clickEffect">
                                  <p:stCondLst>
                                    <p:cond delay="0"/>
                                  </p:stCondLst>
                                  <p:childTnLst>
                                    <p:set>
                                      <p:cBhvr>
                                        <p:cTn id="249" dur="1" fill="hold">
                                          <p:stCondLst>
                                            <p:cond delay="0"/>
                                          </p:stCondLst>
                                        </p:cTn>
                                        <p:tgtEl>
                                          <p:spTgt spid="32"/>
                                        </p:tgtEl>
                                        <p:attrNameLst>
                                          <p:attrName>style.visibility</p:attrName>
                                        </p:attrNameLst>
                                      </p:cBhvr>
                                      <p:to>
                                        <p:strVal val="visible"/>
                                      </p:to>
                                    </p:set>
                                    <p:animEffect transition="in" filter="wipe(down)">
                                      <p:cBhvr>
                                        <p:cTn id="250" dur="500"/>
                                        <p:tgtEl>
                                          <p:spTgt spid="32"/>
                                        </p:tgtEl>
                                      </p:cBhvr>
                                    </p:animEffect>
                                  </p:childTnLst>
                                </p:cTn>
                              </p:par>
                            </p:childTnLst>
                          </p:cTn>
                        </p:par>
                        <p:par>
                          <p:cTn id="251" fill="hold">
                            <p:stCondLst>
                              <p:cond delay="500"/>
                            </p:stCondLst>
                            <p:childTnLst>
                              <p:par>
                                <p:cTn id="252" presetID="10" presetClass="entr" presetSubtype="0" fill="hold" grpId="0" nodeType="afterEffect">
                                  <p:stCondLst>
                                    <p:cond delay="0"/>
                                  </p:stCondLst>
                                  <p:childTnLst>
                                    <p:set>
                                      <p:cBhvr>
                                        <p:cTn id="253" dur="1" fill="hold">
                                          <p:stCondLst>
                                            <p:cond delay="0"/>
                                          </p:stCondLst>
                                        </p:cTn>
                                        <p:tgtEl>
                                          <p:spTgt spid="33"/>
                                        </p:tgtEl>
                                        <p:attrNameLst>
                                          <p:attrName>style.visibility</p:attrName>
                                        </p:attrNameLst>
                                      </p:cBhvr>
                                      <p:to>
                                        <p:strVal val="visible"/>
                                      </p:to>
                                    </p:set>
                                    <p:animEffect transition="in" filter="fade">
                                      <p:cBhvr>
                                        <p:cTn id="254" dur="500"/>
                                        <p:tgtEl>
                                          <p:spTgt spid="33"/>
                                        </p:tgtEl>
                                      </p:cBhvr>
                                    </p:animEffect>
                                  </p:childTnLst>
                                </p:cTn>
                              </p:par>
                            </p:childTnLst>
                          </p:cTn>
                        </p:par>
                      </p:childTnLst>
                    </p:cTn>
                  </p:par>
                  <p:par>
                    <p:cTn id="255" fill="hold">
                      <p:stCondLst>
                        <p:cond delay="indefinite"/>
                      </p:stCondLst>
                      <p:childTnLst>
                        <p:par>
                          <p:cTn id="256" fill="hold">
                            <p:stCondLst>
                              <p:cond delay="0"/>
                            </p:stCondLst>
                            <p:childTnLst>
                              <p:par>
                                <p:cTn id="257" presetID="10" presetClass="entr" presetSubtype="0" fill="hold" grpId="0" nodeType="clickEffect">
                                  <p:stCondLst>
                                    <p:cond delay="0"/>
                                  </p:stCondLst>
                                  <p:childTnLst>
                                    <p:set>
                                      <p:cBhvr>
                                        <p:cTn id="258" dur="1" fill="hold">
                                          <p:stCondLst>
                                            <p:cond delay="0"/>
                                          </p:stCondLst>
                                        </p:cTn>
                                        <p:tgtEl>
                                          <p:spTgt spid="34"/>
                                        </p:tgtEl>
                                        <p:attrNameLst>
                                          <p:attrName>style.visibility</p:attrName>
                                        </p:attrNameLst>
                                      </p:cBhvr>
                                      <p:to>
                                        <p:strVal val="visible"/>
                                      </p:to>
                                    </p:set>
                                    <p:animEffect transition="in" filter="fade">
                                      <p:cBhvr>
                                        <p:cTn id="259" dur="500"/>
                                        <p:tgtEl>
                                          <p:spTgt spid="34"/>
                                        </p:tgtEl>
                                      </p:cBhvr>
                                    </p:animEffect>
                                  </p:childTnLst>
                                </p:cTn>
                              </p:par>
                            </p:childTnLst>
                          </p:cTn>
                        </p:par>
                      </p:childTnLst>
                    </p:cTn>
                  </p:par>
                  <p:par>
                    <p:cTn id="260" fill="hold">
                      <p:stCondLst>
                        <p:cond delay="indefinite"/>
                      </p:stCondLst>
                      <p:childTnLst>
                        <p:par>
                          <p:cTn id="261" fill="hold">
                            <p:stCondLst>
                              <p:cond delay="0"/>
                            </p:stCondLst>
                            <p:childTnLst>
                              <p:par>
                                <p:cTn id="262" presetID="35" presetClass="emph" presetSubtype="0" fill="hold" grpId="1" nodeType="clickEffect">
                                  <p:stCondLst>
                                    <p:cond delay="0"/>
                                  </p:stCondLst>
                                  <p:childTnLst>
                                    <p:anim calcmode="discrete" valueType="str">
                                      <p:cBhvr>
                                        <p:cTn id="263" dur="1000" fill="hold"/>
                                        <p:tgtEl>
                                          <p:spTgt spid="30"/>
                                        </p:tgtEl>
                                        <p:attrNameLst>
                                          <p:attrName>style.visibility</p:attrName>
                                        </p:attrNameLst>
                                      </p:cBhvr>
                                      <p:tavLst>
                                        <p:tav tm="0">
                                          <p:val>
                                            <p:strVal val="hidden"/>
                                          </p:val>
                                        </p:tav>
                                        <p:tav tm="50000">
                                          <p:val>
                                            <p:strVal val="visible"/>
                                          </p:val>
                                        </p:tav>
                                      </p:tavLst>
                                    </p:anim>
                                  </p:childTnLst>
                                </p:cTn>
                              </p:par>
                            </p:childTnLst>
                          </p:cTn>
                        </p:par>
                        <p:par>
                          <p:cTn id="264" fill="hold">
                            <p:stCondLst>
                              <p:cond delay="1000"/>
                            </p:stCondLst>
                            <p:childTnLst>
                              <p:par>
                                <p:cTn id="265" presetID="35" presetClass="emph" presetSubtype="0" fill="hold" grpId="1" nodeType="afterEffect">
                                  <p:stCondLst>
                                    <p:cond delay="0"/>
                                  </p:stCondLst>
                                  <p:childTnLst>
                                    <p:anim calcmode="discrete" valueType="str">
                                      <p:cBhvr>
                                        <p:cTn id="266" dur="1000" fill="hold"/>
                                        <p:tgtEl>
                                          <p:spTgt spid="10"/>
                                        </p:tgtEl>
                                        <p:attrNameLst>
                                          <p:attrName>style.visibility</p:attrName>
                                        </p:attrNameLst>
                                      </p:cBhvr>
                                      <p:tavLst>
                                        <p:tav tm="0">
                                          <p:val>
                                            <p:strVal val="hidden"/>
                                          </p:val>
                                        </p:tav>
                                        <p:tav tm="50000">
                                          <p:val>
                                            <p:strVal val="visible"/>
                                          </p:val>
                                        </p:tav>
                                      </p:tavLst>
                                    </p:anim>
                                  </p:childTnLst>
                                </p:cTn>
                              </p:par>
                            </p:childTnLst>
                          </p:cTn>
                        </p:par>
                        <p:par>
                          <p:cTn id="267" fill="hold">
                            <p:stCondLst>
                              <p:cond delay="2000"/>
                            </p:stCondLst>
                            <p:childTnLst>
                              <p:par>
                                <p:cTn id="268" presetID="10" presetClass="entr" presetSubtype="0" fill="hold" grpId="0" nodeType="afterEffect">
                                  <p:stCondLst>
                                    <p:cond delay="0"/>
                                  </p:stCondLst>
                                  <p:childTnLst>
                                    <p:set>
                                      <p:cBhvr>
                                        <p:cTn id="269" dur="1" fill="hold">
                                          <p:stCondLst>
                                            <p:cond delay="0"/>
                                          </p:stCondLst>
                                        </p:cTn>
                                        <p:tgtEl>
                                          <p:spTgt spid="35"/>
                                        </p:tgtEl>
                                        <p:attrNameLst>
                                          <p:attrName>style.visibility</p:attrName>
                                        </p:attrNameLst>
                                      </p:cBhvr>
                                      <p:to>
                                        <p:strVal val="visible"/>
                                      </p:to>
                                    </p:set>
                                    <p:animEffect transition="in" filter="fade">
                                      <p:cBhvr>
                                        <p:cTn id="270" dur="500"/>
                                        <p:tgtEl>
                                          <p:spTgt spid="35"/>
                                        </p:tgtEl>
                                      </p:cBhvr>
                                    </p:animEffect>
                                  </p:childTnLst>
                                </p:cTn>
                              </p:par>
                            </p:childTnLst>
                          </p:cTn>
                        </p:par>
                      </p:childTnLst>
                    </p:cTn>
                  </p:par>
                  <p:par>
                    <p:cTn id="271" fill="hold">
                      <p:stCondLst>
                        <p:cond delay="indefinite"/>
                      </p:stCondLst>
                      <p:childTnLst>
                        <p:par>
                          <p:cTn id="272" fill="hold">
                            <p:stCondLst>
                              <p:cond delay="0"/>
                            </p:stCondLst>
                            <p:childTnLst>
                              <p:par>
                                <p:cTn id="273" presetID="35" presetClass="emph" presetSubtype="0" fill="hold" grpId="1" nodeType="clickEffect">
                                  <p:stCondLst>
                                    <p:cond delay="0"/>
                                  </p:stCondLst>
                                  <p:childTnLst>
                                    <p:anim calcmode="discrete" valueType="str">
                                      <p:cBhvr>
                                        <p:cTn id="274" dur="1000" fill="hold"/>
                                        <p:tgtEl>
                                          <p:spTgt spid="31"/>
                                        </p:tgtEl>
                                        <p:attrNameLst>
                                          <p:attrName>style.visibility</p:attrName>
                                        </p:attrNameLst>
                                      </p:cBhvr>
                                      <p:tavLst>
                                        <p:tav tm="0">
                                          <p:val>
                                            <p:strVal val="hidden"/>
                                          </p:val>
                                        </p:tav>
                                        <p:tav tm="50000">
                                          <p:val>
                                            <p:strVal val="visible"/>
                                          </p:val>
                                        </p:tav>
                                      </p:tavLst>
                                    </p:anim>
                                  </p:childTnLst>
                                </p:cTn>
                              </p:par>
                            </p:childTnLst>
                          </p:cTn>
                        </p:par>
                        <p:par>
                          <p:cTn id="275" fill="hold">
                            <p:stCondLst>
                              <p:cond delay="1000"/>
                            </p:stCondLst>
                            <p:childTnLst>
                              <p:par>
                                <p:cTn id="276" presetID="35" presetClass="emph" presetSubtype="0" fill="hold" grpId="1" nodeType="afterEffect">
                                  <p:stCondLst>
                                    <p:cond delay="0"/>
                                  </p:stCondLst>
                                  <p:childTnLst>
                                    <p:anim calcmode="discrete" valueType="str">
                                      <p:cBhvr>
                                        <p:cTn id="277" dur="1000" fill="hold"/>
                                        <p:tgtEl>
                                          <p:spTgt spid="27"/>
                                        </p:tgtEl>
                                        <p:attrNameLst>
                                          <p:attrName>style.visibility</p:attrName>
                                        </p:attrNameLst>
                                      </p:cBhvr>
                                      <p:tavLst>
                                        <p:tav tm="0">
                                          <p:val>
                                            <p:strVal val="hidden"/>
                                          </p:val>
                                        </p:tav>
                                        <p:tav tm="50000">
                                          <p:val>
                                            <p:strVal val="visible"/>
                                          </p:val>
                                        </p:tav>
                                      </p:tavLst>
                                    </p:anim>
                                  </p:childTnLst>
                                </p:cTn>
                              </p:par>
                            </p:childTnLst>
                          </p:cTn>
                        </p:par>
                        <p:par>
                          <p:cTn id="278" fill="hold">
                            <p:stCondLst>
                              <p:cond delay="2000"/>
                            </p:stCondLst>
                            <p:childTnLst>
                              <p:par>
                                <p:cTn id="279" presetID="10" presetClass="entr" presetSubtype="0" fill="hold" grpId="0" nodeType="afterEffect">
                                  <p:stCondLst>
                                    <p:cond delay="0"/>
                                  </p:stCondLst>
                                  <p:childTnLst>
                                    <p:set>
                                      <p:cBhvr>
                                        <p:cTn id="280" dur="1" fill="hold">
                                          <p:stCondLst>
                                            <p:cond delay="0"/>
                                          </p:stCondLst>
                                        </p:cTn>
                                        <p:tgtEl>
                                          <p:spTgt spid="37"/>
                                        </p:tgtEl>
                                        <p:attrNameLst>
                                          <p:attrName>style.visibility</p:attrName>
                                        </p:attrNameLst>
                                      </p:cBhvr>
                                      <p:to>
                                        <p:strVal val="visible"/>
                                      </p:to>
                                    </p:set>
                                    <p:animEffect transition="in" filter="fade">
                                      <p:cBhvr>
                                        <p:cTn id="281" dur="500"/>
                                        <p:tgtEl>
                                          <p:spTgt spid="37"/>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8" fill="hold" nodeType="clickEffect">
                                  <p:stCondLst>
                                    <p:cond delay="0"/>
                                  </p:stCondLst>
                                  <p:childTnLst>
                                    <p:set>
                                      <p:cBhvr>
                                        <p:cTn id="285" dur="1" fill="hold">
                                          <p:stCondLst>
                                            <p:cond delay="0"/>
                                          </p:stCondLst>
                                        </p:cTn>
                                        <p:tgtEl>
                                          <p:spTgt spid="39"/>
                                        </p:tgtEl>
                                        <p:attrNameLst>
                                          <p:attrName>style.visibility</p:attrName>
                                        </p:attrNameLst>
                                      </p:cBhvr>
                                      <p:to>
                                        <p:strVal val="visible"/>
                                      </p:to>
                                    </p:set>
                                    <p:animEffect transition="in" filter="wipe(left)">
                                      <p:cBhvr>
                                        <p:cTn id="286" dur="500"/>
                                        <p:tgtEl>
                                          <p:spTgt spid="39"/>
                                        </p:tgtEl>
                                      </p:cBhvr>
                                    </p:animEffect>
                                  </p:childTnLst>
                                </p:cTn>
                              </p:par>
                            </p:childTnLst>
                          </p:cTn>
                        </p:par>
                        <p:par>
                          <p:cTn id="287" fill="hold">
                            <p:stCondLst>
                              <p:cond delay="500"/>
                            </p:stCondLst>
                            <p:childTnLst>
                              <p:par>
                                <p:cTn id="288" presetID="10" presetClass="entr" presetSubtype="0" fill="hold" grpId="0" nodeType="afterEffect">
                                  <p:stCondLst>
                                    <p:cond delay="0"/>
                                  </p:stCondLst>
                                  <p:childTnLst>
                                    <p:set>
                                      <p:cBhvr>
                                        <p:cTn id="289" dur="1" fill="hold">
                                          <p:stCondLst>
                                            <p:cond delay="0"/>
                                          </p:stCondLst>
                                        </p:cTn>
                                        <p:tgtEl>
                                          <p:spTgt spid="40"/>
                                        </p:tgtEl>
                                        <p:attrNameLst>
                                          <p:attrName>style.visibility</p:attrName>
                                        </p:attrNameLst>
                                      </p:cBhvr>
                                      <p:to>
                                        <p:strVal val="visible"/>
                                      </p:to>
                                    </p:set>
                                    <p:animEffect transition="in" filter="fade">
                                      <p:cBhvr>
                                        <p:cTn id="290" dur="500"/>
                                        <p:tgtEl>
                                          <p:spTgt spid="40"/>
                                        </p:tgtEl>
                                      </p:cBhvr>
                                    </p:animEffect>
                                  </p:childTnLst>
                                </p:cTn>
                              </p:par>
                            </p:childTnLst>
                          </p:cTn>
                        </p:par>
                      </p:childTnLst>
                    </p:cTn>
                  </p:par>
                  <p:par>
                    <p:cTn id="291" fill="hold">
                      <p:stCondLst>
                        <p:cond delay="indefinite"/>
                      </p:stCondLst>
                      <p:childTnLst>
                        <p:par>
                          <p:cTn id="292" fill="hold">
                            <p:stCondLst>
                              <p:cond delay="0"/>
                            </p:stCondLst>
                            <p:childTnLst>
                              <p:par>
                                <p:cTn id="293" presetID="10" presetClass="entr" presetSubtype="0" fill="hold" grpId="0" nodeType="clickEffect">
                                  <p:stCondLst>
                                    <p:cond delay="0"/>
                                  </p:stCondLst>
                                  <p:childTnLst>
                                    <p:set>
                                      <p:cBhvr>
                                        <p:cTn id="294" dur="1" fill="hold">
                                          <p:stCondLst>
                                            <p:cond delay="0"/>
                                          </p:stCondLst>
                                        </p:cTn>
                                        <p:tgtEl>
                                          <p:spTgt spid="41"/>
                                        </p:tgtEl>
                                        <p:attrNameLst>
                                          <p:attrName>style.visibility</p:attrName>
                                        </p:attrNameLst>
                                      </p:cBhvr>
                                      <p:to>
                                        <p:strVal val="visible"/>
                                      </p:to>
                                    </p:set>
                                    <p:animEffect transition="in" filter="fade">
                                      <p:cBhvr>
                                        <p:cTn id="295" dur="500"/>
                                        <p:tgtEl>
                                          <p:spTgt spid="41"/>
                                        </p:tgtEl>
                                      </p:cBhvr>
                                    </p:animEffect>
                                  </p:childTnLst>
                                </p:cTn>
                              </p:par>
                            </p:childTnLst>
                          </p:cTn>
                        </p:par>
                      </p:childTnLst>
                    </p:cTn>
                  </p:par>
                  <p:par>
                    <p:cTn id="296" fill="hold">
                      <p:stCondLst>
                        <p:cond delay="indefinite"/>
                      </p:stCondLst>
                      <p:childTnLst>
                        <p:par>
                          <p:cTn id="297" fill="hold">
                            <p:stCondLst>
                              <p:cond delay="0"/>
                            </p:stCondLst>
                            <p:childTnLst>
                              <p:par>
                                <p:cTn id="298" presetID="10" presetClass="entr" presetSubtype="0" fill="hold" grpId="0" nodeType="clickEffect">
                                  <p:stCondLst>
                                    <p:cond delay="0"/>
                                  </p:stCondLst>
                                  <p:childTnLst>
                                    <p:set>
                                      <p:cBhvr>
                                        <p:cTn id="299" dur="1" fill="hold">
                                          <p:stCondLst>
                                            <p:cond delay="0"/>
                                          </p:stCondLst>
                                        </p:cTn>
                                        <p:tgtEl>
                                          <p:spTgt spid="78"/>
                                        </p:tgtEl>
                                        <p:attrNameLst>
                                          <p:attrName>style.visibility</p:attrName>
                                        </p:attrNameLst>
                                      </p:cBhvr>
                                      <p:to>
                                        <p:strVal val="visible"/>
                                      </p:to>
                                    </p:set>
                                    <p:animEffect transition="in" filter="fade">
                                      <p:cBhvr>
                                        <p:cTn id="30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6" grpId="1" animBg="1"/>
      <p:bldP spid="8" grpId="0"/>
      <p:bldP spid="14" grpId="0"/>
      <p:bldP spid="15" grpId="0"/>
      <p:bldP spid="16" grpId="0"/>
      <p:bldP spid="17" grpId="0"/>
      <p:bldP spid="18" grpId="0"/>
      <p:bldP spid="19" grpId="0"/>
      <p:bldP spid="20" grpId="0"/>
      <p:bldP spid="21" grpId="0"/>
      <p:bldP spid="22" grpId="0"/>
      <p:bldP spid="23" grpId="0"/>
      <p:bldP spid="25" grpId="0"/>
      <p:bldP spid="5" grpId="0"/>
      <p:bldP spid="10" grpId="0"/>
      <p:bldP spid="10" grpId="1"/>
      <p:bldP spid="12" grpId="0"/>
      <p:bldP spid="24" grpId="0"/>
      <p:bldP spid="26" grpId="0"/>
      <p:bldP spid="27" grpId="0"/>
      <p:bldP spid="27" grpId="1"/>
      <p:bldP spid="28" grpId="0"/>
      <p:bldP spid="29" grpId="0"/>
      <p:bldP spid="30" grpId="0"/>
      <p:bldP spid="30" grpId="1"/>
      <p:bldP spid="31" grpId="0"/>
      <p:bldP spid="31" grpId="1"/>
      <p:bldP spid="11" grpId="0"/>
      <p:bldP spid="13" grpId="0"/>
      <p:bldP spid="36" grpId="0"/>
      <p:bldP spid="53" grpId="0"/>
      <p:bldP spid="54" grpId="0"/>
      <p:bldP spid="55" grpId="0"/>
      <p:bldP spid="56" grpId="0"/>
      <p:bldP spid="58" grpId="0"/>
      <p:bldP spid="60" grpId="0"/>
      <p:bldP spid="61" grpId="0"/>
      <p:bldP spid="62" grpId="0"/>
      <p:bldP spid="63" grpId="0"/>
      <p:bldP spid="64" grpId="0"/>
      <p:bldP spid="65" grpId="0"/>
      <p:bldP spid="66" grpId="0"/>
      <p:bldP spid="67" grpId="0"/>
      <p:bldP spid="72" grpId="0"/>
      <p:bldP spid="73" grpId="0"/>
      <p:bldP spid="74" grpId="0"/>
      <p:bldP spid="75" grpId="0"/>
      <p:bldP spid="76" grpId="0"/>
      <p:bldP spid="33" grpId="0"/>
      <p:bldP spid="34" grpId="0"/>
      <p:bldP spid="35" grpId="0"/>
      <p:bldP spid="37" grpId="0"/>
      <p:bldP spid="40" grpId="0"/>
      <p:bldP spid="41" grpId="0" animBg="1"/>
      <p:bldP spid="42" grpId="0"/>
      <p:bldP spid="51" grpId="0"/>
      <p:bldP spid="52" grpId="0"/>
      <p:bldP spid="68" grpId="0"/>
      <p:bldP spid="69" grpId="0"/>
      <p:bldP spid="70" grpId="0"/>
      <p:bldP spid="71" grpId="0"/>
      <p:bldP spid="7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671E4-C877-929C-70B7-5D2AF8C9C123}"/>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056D9C5-EB83-5187-97E9-49D3858B4E60}"/>
              </a:ext>
            </a:extLst>
          </p:cNvPr>
          <p:cNvSpPr>
            <a:spLocks noGrp="1"/>
          </p:cNvSpPr>
          <p:nvPr>
            <p:ph idx="4294967295"/>
          </p:nvPr>
        </p:nvSpPr>
        <p:spPr>
          <a:xfrm>
            <a:off x="0" y="89966"/>
            <a:ext cx="8597900" cy="425450"/>
          </a:xfrm>
        </p:spPr>
        <p:txBody>
          <a:bodyPr>
            <a:normAutofit fontScale="92500" lnSpcReduction="10000"/>
          </a:bodyPr>
          <a:lstStyle/>
          <a:p>
            <a:pPr marL="0" indent="0">
              <a:buNone/>
            </a:pPr>
            <a:r>
              <a:rPr lang="en-US" dirty="0">
                <a:solidFill>
                  <a:srgbClr val="C00000"/>
                </a:solidFill>
              </a:rPr>
              <a:t>Step-4 : Prepare a Simplex Table &amp; Perform Optimality Test</a:t>
            </a:r>
          </a:p>
        </p:txBody>
      </p:sp>
      <p:cxnSp>
        <p:nvCxnSpPr>
          <p:cNvPr id="3" name="Straight Connector 2">
            <a:extLst>
              <a:ext uri="{FF2B5EF4-FFF2-40B4-BE49-F238E27FC236}">
                <a16:creationId xmlns:a16="http://schemas.microsoft.com/office/drawing/2014/main" id="{07DA2FFE-357F-BC4E-A93F-36FACAD5870C}"/>
              </a:ext>
            </a:extLst>
          </p:cNvPr>
          <p:cNvCxnSpPr>
            <a:cxnSpLocks/>
          </p:cNvCxnSpPr>
          <p:nvPr/>
        </p:nvCxnSpPr>
        <p:spPr>
          <a:xfrm>
            <a:off x="161603" y="1220397"/>
            <a:ext cx="795528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273F0FD-3D8B-D8DD-7DEC-7149793C56DC}"/>
              </a:ext>
            </a:extLst>
          </p:cNvPr>
          <p:cNvSpPr txBox="1"/>
          <p:nvPr/>
        </p:nvSpPr>
        <p:spPr>
          <a:xfrm>
            <a:off x="725220" y="1261138"/>
            <a:ext cx="857927" cy="461665"/>
          </a:xfrm>
          <a:prstGeom prst="rect">
            <a:avLst/>
          </a:prstGeom>
          <a:noFill/>
        </p:spPr>
        <p:txBody>
          <a:bodyPr wrap="none" rtlCol="0">
            <a:spAutoFit/>
          </a:bodyPr>
          <a:lstStyle/>
          <a:p>
            <a:pPr algn="ctr"/>
            <a:r>
              <a:rPr lang="en-US" sz="2400" b="1" dirty="0"/>
              <a:t>Basis</a:t>
            </a:r>
            <a:endParaRPr lang="en-US" b="1" dirty="0"/>
          </a:p>
        </p:txBody>
      </p:sp>
      <p:cxnSp>
        <p:nvCxnSpPr>
          <p:cNvPr id="9" name="Straight Connector 8">
            <a:extLst>
              <a:ext uri="{FF2B5EF4-FFF2-40B4-BE49-F238E27FC236}">
                <a16:creationId xmlns:a16="http://schemas.microsoft.com/office/drawing/2014/main" id="{475CFE10-5F7C-6E2F-139D-AD70AEC349A0}"/>
              </a:ext>
            </a:extLst>
          </p:cNvPr>
          <p:cNvCxnSpPr>
            <a:cxnSpLocks/>
          </p:cNvCxnSpPr>
          <p:nvPr/>
        </p:nvCxnSpPr>
        <p:spPr>
          <a:xfrm>
            <a:off x="161603" y="1753592"/>
            <a:ext cx="795528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162A9CC-8A79-DC27-335F-07139AAFD68D}"/>
                  </a:ext>
                </a:extLst>
              </p:cNvPr>
              <p:cNvSpPr txBox="1"/>
              <p:nvPr/>
            </p:nvSpPr>
            <p:spPr>
              <a:xfrm>
                <a:off x="861058" y="1861686"/>
                <a:ext cx="58625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1</m:t>
                          </m:r>
                        </m:sub>
                      </m:sSub>
                    </m:oMath>
                  </m:oMathPara>
                </a14:m>
                <a:endParaRPr lang="en-IN" sz="2400" dirty="0"/>
              </a:p>
            </p:txBody>
          </p:sp>
        </mc:Choice>
        <mc:Fallback xmlns="">
          <p:sp>
            <p:nvSpPr>
              <p:cNvPr id="14" name="TextBox 13">
                <a:extLst>
                  <a:ext uri="{FF2B5EF4-FFF2-40B4-BE49-F238E27FC236}">
                    <a16:creationId xmlns:a16="http://schemas.microsoft.com/office/drawing/2014/main" id="{2162A9CC-8A79-DC27-335F-07139AAFD68D}"/>
                  </a:ext>
                </a:extLst>
              </p:cNvPr>
              <p:cNvSpPr txBox="1">
                <a:spLocks noRot="1" noChangeAspect="1" noMove="1" noResize="1" noEditPoints="1" noAdjustHandles="1" noChangeArrowheads="1" noChangeShapeType="1" noTextEdit="1"/>
              </p:cNvSpPr>
              <p:nvPr/>
            </p:nvSpPr>
            <p:spPr>
              <a:xfrm>
                <a:off x="861058" y="1861686"/>
                <a:ext cx="586251" cy="461665"/>
              </a:xfrm>
              <a:prstGeom prst="rect">
                <a:avLst/>
              </a:prstGeom>
              <a:blipFill>
                <a:blip r:embed="rId2"/>
                <a:stretch>
                  <a:fillRect l="-2083"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9E6C5D-66F8-8044-395A-B2337640F59B}"/>
                  </a:ext>
                </a:extLst>
              </p:cNvPr>
              <p:cNvSpPr txBox="1"/>
              <p:nvPr/>
            </p:nvSpPr>
            <p:spPr>
              <a:xfrm>
                <a:off x="875037" y="2379826"/>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15" name="TextBox 14">
                <a:extLst>
                  <a:ext uri="{FF2B5EF4-FFF2-40B4-BE49-F238E27FC236}">
                    <a16:creationId xmlns:a16="http://schemas.microsoft.com/office/drawing/2014/main" id="{339E6C5D-66F8-8044-395A-B2337640F59B}"/>
                  </a:ext>
                </a:extLst>
              </p:cNvPr>
              <p:cNvSpPr txBox="1">
                <a:spLocks noRot="1" noChangeAspect="1" noMove="1" noResize="1" noEditPoints="1" noAdjustHandles="1" noChangeArrowheads="1" noChangeShapeType="1" noTextEdit="1"/>
              </p:cNvSpPr>
              <p:nvPr/>
            </p:nvSpPr>
            <p:spPr>
              <a:xfrm>
                <a:off x="875037" y="2379826"/>
                <a:ext cx="558293" cy="461665"/>
              </a:xfrm>
              <a:prstGeom prst="rect">
                <a:avLst/>
              </a:prstGeom>
              <a:blipFill>
                <a:blip r:embed="rId3"/>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058D90-5DDB-6E6B-9F2E-666A3DDC8903}"/>
                  </a:ext>
                </a:extLst>
              </p:cNvPr>
              <p:cNvSpPr txBox="1"/>
              <p:nvPr/>
            </p:nvSpPr>
            <p:spPr>
              <a:xfrm>
                <a:off x="174273" y="1230528"/>
                <a:ext cx="622222"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𝑩</m:t>
                          </m:r>
                        </m:sub>
                      </m:sSub>
                    </m:oMath>
                  </m:oMathPara>
                </a14:m>
                <a:endParaRPr lang="en-US" b="1" dirty="0"/>
              </a:p>
            </p:txBody>
          </p:sp>
        </mc:Choice>
        <mc:Fallback xmlns="">
          <p:sp>
            <p:nvSpPr>
              <p:cNvPr id="16" name="TextBox 15">
                <a:extLst>
                  <a:ext uri="{FF2B5EF4-FFF2-40B4-BE49-F238E27FC236}">
                    <a16:creationId xmlns:a16="http://schemas.microsoft.com/office/drawing/2014/main" id="{B2058D90-5DDB-6E6B-9F2E-666A3DDC8903}"/>
                  </a:ext>
                </a:extLst>
              </p:cNvPr>
              <p:cNvSpPr txBox="1">
                <a:spLocks noRot="1" noChangeAspect="1" noMove="1" noResize="1" noEditPoints="1" noAdjustHandles="1" noChangeArrowheads="1" noChangeShapeType="1" noTextEdit="1"/>
              </p:cNvSpPr>
              <p:nvPr/>
            </p:nvSpPr>
            <p:spPr>
              <a:xfrm>
                <a:off x="174273" y="1230528"/>
                <a:ext cx="622222" cy="461665"/>
              </a:xfrm>
              <a:prstGeom prst="rect">
                <a:avLst/>
              </a:prstGeom>
              <a:blipFill>
                <a:blip r:embed="rId4"/>
                <a:stretch>
                  <a:fillRect l="-2941"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63AF8E8-AB49-3561-63E8-1D0D3E0C7ACA}"/>
                  </a:ext>
                </a:extLst>
              </p:cNvPr>
              <p:cNvSpPr txBox="1"/>
              <p:nvPr/>
            </p:nvSpPr>
            <p:spPr>
              <a:xfrm>
                <a:off x="223389" y="1861686"/>
                <a:ext cx="523990"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𝑀</m:t>
                      </m:r>
                    </m:oMath>
                  </m:oMathPara>
                </a14:m>
                <a:endParaRPr lang="en-IN" sz="2400" dirty="0"/>
              </a:p>
            </p:txBody>
          </p:sp>
        </mc:Choice>
        <mc:Fallback xmlns="">
          <p:sp>
            <p:nvSpPr>
              <p:cNvPr id="17" name="TextBox 16">
                <a:extLst>
                  <a:ext uri="{FF2B5EF4-FFF2-40B4-BE49-F238E27FC236}">
                    <a16:creationId xmlns:a16="http://schemas.microsoft.com/office/drawing/2014/main" id="{963AF8E8-AB49-3561-63E8-1D0D3E0C7ACA}"/>
                  </a:ext>
                </a:extLst>
              </p:cNvPr>
              <p:cNvSpPr txBox="1">
                <a:spLocks noRot="1" noChangeAspect="1" noMove="1" noResize="1" noEditPoints="1" noAdjustHandles="1" noChangeArrowheads="1" noChangeShapeType="1" noTextEdit="1"/>
              </p:cNvSpPr>
              <p:nvPr/>
            </p:nvSpPr>
            <p:spPr>
              <a:xfrm>
                <a:off x="223389" y="1861686"/>
                <a:ext cx="523990" cy="461665"/>
              </a:xfrm>
              <a:prstGeom prst="rect">
                <a:avLst/>
              </a:prstGeom>
              <a:blipFill>
                <a:blip r:embed="rId5"/>
                <a:stretch>
                  <a:fillRect l="-23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8F212F6-3F0F-94DA-8E03-2F65F57CA067}"/>
                  </a:ext>
                </a:extLst>
              </p:cNvPr>
              <p:cNvSpPr txBox="1"/>
              <p:nvPr/>
            </p:nvSpPr>
            <p:spPr>
              <a:xfrm>
                <a:off x="187866" y="2379826"/>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20</m:t>
                      </m:r>
                    </m:oMath>
                  </m:oMathPara>
                </a14:m>
                <a:endParaRPr lang="en-IN" sz="2400" dirty="0"/>
              </a:p>
            </p:txBody>
          </p:sp>
        </mc:Choice>
        <mc:Fallback xmlns="">
          <p:sp>
            <p:nvSpPr>
              <p:cNvPr id="18" name="TextBox 17">
                <a:extLst>
                  <a:ext uri="{FF2B5EF4-FFF2-40B4-BE49-F238E27FC236}">
                    <a16:creationId xmlns:a16="http://schemas.microsoft.com/office/drawing/2014/main" id="{38F212F6-3F0F-94DA-8E03-2F65F57CA067}"/>
                  </a:ext>
                </a:extLst>
              </p:cNvPr>
              <p:cNvSpPr txBox="1">
                <a:spLocks noRot="1" noChangeAspect="1" noMove="1" noResize="1" noEditPoints="1" noAdjustHandles="1" noChangeArrowheads="1" noChangeShapeType="1" noTextEdit="1"/>
              </p:cNvSpPr>
              <p:nvPr/>
            </p:nvSpPr>
            <p:spPr>
              <a:xfrm>
                <a:off x="187866" y="2379826"/>
                <a:ext cx="595035" cy="461665"/>
              </a:xfrm>
              <a:prstGeom prst="rect">
                <a:avLst/>
              </a:prstGeom>
              <a:blipFill>
                <a:blip r:embed="rId6"/>
                <a:stretch>
                  <a:fillRect l="-206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A7B991A-F01F-1C87-E4A0-EE6CF1E3230B}"/>
                  </a:ext>
                </a:extLst>
              </p:cNvPr>
              <p:cNvSpPr txBox="1"/>
              <p:nvPr/>
            </p:nvSpPr>
            <p:spPr>
              <a:xfrm>
                <a:off x="879942" y="692738"/>
                <a:ext cx="548483"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19" name="TextBox 18">
                <a:extLst>
                  <a:ext uri="{FF2B5EF4-FFF2-40B4-BE49-F238E27FC236}">
                    <a16:creationId xmlns:a16="http://schemas.microsoft.com/office/drawing/2014/main" id="{6A7B991A-F01F-1C87-E4A0-EE6CF1E3230B}"/>
                  </a:ext>
                </a:extLst>
              </p:cNvPr>
              <p:cNvSpPr txBox="1">
                <a:spLocks noRot="1" noChangeAspect="1" noMove="1" noResize="1" noEditPoints="1" noAdjustHandles="1" noChangeArrowheads="1" noChangeShapeType="1" noTextEdit="1"/>
              </p:cNvSpPr>
              <p:nvPr/>
            </p:nvSpPr>
            <p:spPr>
              <a:xfrm>
                <a:off x="879942" y="692738"/>
                <a:ext cx="548483" cy="496674"/>
              </a:xfrm>
              <a:prstGeom prst="rect">
                <a:avLst/>
              </a:prstGeom>
              <a:blipFill>
                <a:blip r:embed="rId7"/>
                <a:stretch>
                  <a:fillRect l="-2222"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B821F32-C2A8-5A5A-8F2D-8EFC42431416}"/>
                  </a:ext>
                </a:extLst>
              </p:cNvPr>
              <p:cNvSpPr txBox="1"/>
              <p:nvPr/>
            </p:nvSpPr>
            <p:spPr>
              <a:xfrm>
                <a:off x="1783133" y="1230528"/>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20" name="TextBox 19">
                <a:extLst>
                  <a:ext uri="{FF2B5EF4-FFF2-40B4-BE49-F238E27FC236}">
                    <a16:creationId xmlns:a16="http://schemas.microsoft.com/office/drawing/2014/main" id="{BB821F32-C2A8-5A5A-8F2D-8EFC42431416}"/>
                  </a:ext>
                </a:extLst>
              </p:cNvPr>
              <p:cNvSpPr txBox="1">
                <a:spLocks noRot="1" noChangeAspect="1" noMove="1" noResize="1" noEditPoints="1" noAdjustHandles="1" noChangeArrowheads="1" noChangeShapeType="1" noTextEdit="1"/>
              </p:cNvSpPr>
              <p:nvPr/>
            </p:nvSpPr>
            <p:spPr>
              <a:xfrm>
                <a:off x="1783133" y="1230528"/>
                <a:ext cx="551177" cy="461665"/>
              </a:xfrm>
              <a:prstGeom prst="rect">
                <a:avLst/>
              </a:prstGeom>
              <a:blipFill>
                <a:blip r:embed="rId8"/>
                <a:stretch>
                  <a:fillRect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27C1F80-5EAD-CBC4-3E8F-E5F3FD2F6D36}"/>
                  </a:ext>
                </a:extLst>
              </p:cNvPr>
              <p:cNvSpPr txBox="1"/>
              <p:nvPr/>
            </p:nvSpPr>
            <p:spPr>
              <a:xfrm>
                <a:off x="2789532" y="1233273"/>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21" name="TextBox 20">
                <a:extLst>
                  <a:ext uri="{FF2B5EF4-FFF2-40B4-BE49-F238E27FC236}">
                    <a16:creationId xmlns:a16="http://schemas.microsoft.com/office/drawing/2014/main" id="{027C1F80-5EAD-CBC4-3E8F-E5F3FD2F6D36}"/>
                  </a:ext>
                </a:extLst>
              </p:cNvPr>
              <p:cNvSpPr txBox="1">
                <a:spLocks noRot="1" noChangeAspect="1" noMove="1" noResize="1" noEditPoints="1" noAdjustHandles="1" noChangeArrowheads="1" noChangeShapeType="1" noTextEdit="1"/>
              </p:cNvSpPr>
              <p:nvPr/>
            </p:nvSpPr>
            <p:spPr>
              <a:xfrm>
                <a:off x="2789532" y="1233273"/>
                <a:ext cx="558293" cy="461665"/>
              </a:xfrm>
              <a:prstGeom prst="rect">
                <a:avLst/>
              </a:prstGeom>
              <a:blipFill>
                <a:blip r:embed="rId9"/>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8B05E8C-02AD-1BB1-FB50-1118133C945B}"/>
                  </a:ext>
                </a:extLst>
              </p:cNvPr>
              <p:cNvSpPr txBox="1"/>
              <p:nvPr/>
            </p:nvSpPr>
            <p:spPr>
              <a:xfrm>
                <a:off x="4504811" y="1230528"/>
                <a:ext cx="547778"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22" name="TextBox 21">
                <a:extLst>
                  <a:ext uri="{FF2B5EF4-FFF2-40B4-BE49-F238E27FC236}">
                    <a16:creationId xmlns:a16="http://schemas.microsoft.com/office/drawing/2014/main" id="{A8B05E8C-02AD-1BB1-FB50-1118133C945B}"/>
                  </a:ext>
                </a:extLst>
              </p:cNvPr>
              <p:cNvSpPr txBox="1">
                <a:spLocks noRot="1" noChangeAspect="1" noMove="1" noResize="1" noEditPoints="1" noAdjustHandles="1" noChangeArrowheads="1" noChangeShapeType="1" noTextEdit="1"/>
              </p:cNvSpPr>
              <p:nvPr/>
            </p:nvSpPr>
            <p:spPr>
              <a:xfrm>
                <a:off x="4504811" y="1230528"/>
                <a:ext cx="547778" cy="461665"/>
              </a:xfrm>
              <a:prstGeom prst="rect">
                <a:avLst/>
              </a:prstGeom>
              <a:blipFill>
                <a:blip r:embed="rId10"/>
                <a:stretch>
                  <a:fillRect l="-2222"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3CFC3E7-7353-024C-E8FF-86592B9AA653}"/>
                  </a:ext>
                </a:extLst>
              </p:cNvPr>
              <p:cNvSpPr txBox="1"/>
              <p:nvPr/>
            </p:nvSpPr>
            <p:spPr>
              <a:xfrm>
                <a:off x="5287617" y="1230528"/>
                <a:ext cx="58625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1</m:t>
                          </m:r>
                        </m:sub>
                      </m:sSub>
                    </m:oMath>
                  </m:oMathPara>
                </a14:m>
                <a:endParaRPr lang="en-IN" sz="2400" dirty="0"/>
              </a:p>
            </p:txBody>
          </p:sp>
        </mc:Choice>
        <mc:Fallback xmlns="">
          <p:sp>
            <p:nvSpPr>
              <p:cNvPr id="23" name="TextBox 22">
                <a:extLst>
                  <a:ext uri="{FF2B5EF4-FFF2-40B4-BE49-F238E27FC236}">
                    <a16:creationId xmlns:a16="http://schemas.microsoft.com/office/drawing/2014/main" id="{E3CFC3E7-7353-024C-E8FF-86592B9AA653}"/>
                  </a:ext>
                </a:extLst>
              </p:cNvPr>
              <p:cNvSpPr txBox="1">
                <a:spLocks noRot="1" noChangeAspect="1" noMove="1" noResize="1" noEditPoints="1" noAdjustHandles="1" noChangeArrowheads="1" noChangeShapeType="1" noTextEdit="1"/>
              </p:cNvSpPr>
              <p:nvPr/>
            </p:nvSpPr>
            <p:spPr>
              <a:xfrm>
                <a:off x="5287617" y="1230528"/>
                <a:ext cx="586251" cy="461665"/>
              </a:xfrm>
              <a:prstGeom prst="rect">
                <a:avLst/>
              </a:prstGeom>
              <a:blipFill>
                <a:blip r:embed="rId11"/>
                <a:stretch>
                  <a:fillRect l="-2062"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B6FFBD2-9DFF-39DB-7D7E-C665E6C097E5}"/>
                  </a:ext>
                </a:extLst>
              </p:cNvPr>
              <p:cNvSpPr txBox="1"/>
              <p:nvPr/>
            </p:nvSpPr>
            <p:spPr>
              <a:xfrm>
                <a:off x="6087945" y="1256071"/>
                <a:ext cx="442749"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𝒃</m:t>
                      </m:r>
                    </m:oMath>
                  </m:oMathPara>
                </a14:m>
                <a:endParaRPr lang="en-US" b="1" dirty="0"/>
              </a:p>
            </p:txBody>
          </p:sp>
        </mc:Choice>
        <mc:Fallback xmlns="">
          <p:sp>
            <p:nvSpPr>
              <p:cNvPr id="25" name="TextBox 24">
                <a:extLst>
                  <a:ext uri="{FF2B5EF4-FFF2-40B4-BE49-F238E27FC236}">
                    <a16:creationId xmlns:a16="http://schemas.microsoft.com/office/drawing/2014/main" id="{8B6FFBD2-9DFF-39DB-7D7E-C665E6C097E5}"/>
                  </a:ext>
                </a:extLst>
              </p:cNvPr>
              <p:cNvSpPr txBox="1">
                <a:spLocks noRot="1" noChangeAspect="1" noMove="1" noResize="1" noEditPoints="1" noAdjustHandles="1" noChangeArrowheads="1" noChangeShapeType="1" noTextEdit="1"/>
              </p:cNvSpPr>
              <p:nvPr/>
            </p:nvSpPr>
            <p:spPr>
              <a:xfrm>
                <a:off x="6087945" y="1256071"/>
                <a:ext cx="442749" cy="461665"/>
              </a:xfrm>
              <a:prstGeom prst="rect">
                <a:avLst/>
              </a:prstGeom>
              <a:blipFill>
                <a:blip r:embed="rId12"/>
                <a:stretch>
                  <a:fillRect l="-41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32904CF-F00D-B744-BC60-F1F517B95E71}"/>
                  </a:ext>
                </a:extLst>
              </p:cNvPr>
              <p:cNvSpPr txBox="1"/>
              <p:nvPr/>
            </p:nvSpPr>
            <p:spPr>
              <a:xfrm>
                <a:off x="1685863" y="1861686"/>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4/3</m:t>
                      </m:r>
                    </m:oMath>
                  </m:oMathPara>
                </a14:m>
                <a:endParaRPr lang="en-IN" sz="2400" dirty="0"/>
              </a:p>
            </p:txBody>
          </p:sp>
        </mc:Choice>
        <mc:Fallback xmlns="">
          <p:sp>
            <p:nvSpPr>
              <p:cNvPr id="5" name="TextBox 4">
                <a:extLst>
                  <a:ext uri="{FF2B5EF4-FFF2-40B4-BE49-F238E27FC236}">
                    <a16:creationId xmlns:a16="http://schemas.microsoft.com/office/drawing/2014/main" id="{832904CF-F00D-B744-BC60-F1F517B95E71}"/>
                  </a:ext>
                </a:extLst>
              </p:cNvPr>
              <p:cNvSpPr txBox="1">
                <a:spLocks noRot="1" noChangeAspect="1" noMove="1" noResize="1" noEditPoints="1" noAdjustHandles="1" noChangeArrowheads="1" noChangeShapeType="1" noTextEdit="1"/>
              </p:cNvSpPr>
              <p:nvPr/>
            </p:nvSpPr>
            <p:spPr>
              <a:xfrm>
                <a:off x="1685863" y="1861686"/>
                <a:ext cx="745717" cy="461665"/>
              </a:xfrm>
              <a:prstGeom prst="rect">
                <a:avLst/>
              </a:prstGeom>
              <a:blipFill>
                <a:blip r:embed="rId13"/>
                <a:stretch>
                  <a:fillRect l="-245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E1A6047-4C8D-67EE-59CB-A70CD5F5D4E7}"/>
                  </a:ext>
                </a:extLst>
              </p:cNvPr>
              <p:cNvSpPr txBox="1"/>
              <p:nvPr/>
            </p:nvSpPr>
            <p:spPr>
              <a:xfrm>
                <a:off x="2856119" y="186168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0" name="TextBox 9">
                <a:extLst>
                  <a:ext uri="{FF2B5EF4-FFF2-40B4-BE49-F238E27FC236}">
                    <a16:creationId xmlns:a16="http://schemas.microsoft.com/office/drawing/2014/main" id="{5E1A6047-4C8D-67EE-59CB-A70CD5F5D4E7}"/>
                  </a:ext>
                </a:extLst>
              </p:cNvPr>
              <p:cNvSpPr txBox="1">
                <a:spLocks noRot="1" noChangeAspect="1" noMove="1" noResize="1" noEditPoints="1" noAdjustHandles="1" noChangeArrowheads="1" noChangeShapeType="1" noTextEdit="1"/>
              </p:cNvSpPr>
              <p:nvPr/>
            </p:nvSpPr>
            <p:spPr>
              <a:xfrm>
                <a:off x="2856119" y="1861686"/>
                <a:ext cx="425116" cy="461665"/>
              </a:xfrm>
              <a:prstGeom prst="rect">
                <a:avLst/>
              </a:prstGeom>
              <a:blipFill>
                <a:blip r:embed="rId14"/>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DB56D4-FDDA-14DD-8F65-C5D8EF103524}"/>
                  </a:ext>
                </a:extLst>
              </p:cNvPr>
              <p:cNvSpPr txBox="1"/>
              <p:nvPr/>
            </p:nvSpPr>
            <p:spPr>
              <a:xfrm>
                <a:off x="4405842" y="1861686"/>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2/3</m:t>
                      </m:r>
                    </m:oMath>
                  </m:oMathPara>
                </a14:m>
                <a:endParaRPr lang="en-IN" sz="2400" dirty="0"/>
              </a:p>
            </p:txBody>
          </p:sp>
        </mc:Choice>
        <mc:Fallback xmlns="">
          <p:sp>
            <p:nvSpPr>
              <p:cNvPr id="12" name="TextBox 11">
                <a:extLst>
                  <a:ext uri="{FF2B5EF4-FFF2-40B4-BE49-F238E27FC236}">
                    <a16:creationId xmlns:a16="http://schemas.microsoft.com/office/drawing/2014/main" id="{69DB56D4-FDDA-14DD-8F65-C5D8EF103524}"/>
                  </a:ext>
                </a:extLst>
              </p:cNvPr>
              <p:cNvSpPr txBox="1">
                <a:spLocks noRot="1" noChangeAspect="1" noMove="1" noResize="1" noEditPoints="1" noAdjustHandles="1" noChangeArrowheads="1" noChangeShapeType="1" noTextEdit="1"/>
              </p:cNvSpPr>
              <p:nvPr/>
            </p:nvSpPr>
            <p:spPr>
              <a:xfrm>
                <a:off x="4405842" y="1861686"/>
                <a:ext cx="745717" cy="461665"/>
              </a:xfrm>
              <a:prstGeom prst="rect">
                <a:avLst/>
              </a:prstGeom>
              <a:blipFill>
                <a:blip r:embed="rId15"/>
                <a:stretch>
                  <a:fillRect l="-163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A8B4B53-E5DC-609F-C6A3-0C7015F88C3E}"/>
                  </a:ext>
                </a:extLst>
              </p:cNvPr>
              <p:cNvSpPr txBox="1"/>
              <p:nvPr/>
            </p:nvSpPr>
            <p:spPr>
              <a:xfrm>
                <a:off x="5368184" y="186168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4" name="TextBox 23">
                <a:extLst>
                  <a:ext uri="{FF2B5EF4-FFF2-40B4-BE49-F238E27FC236}">
                    <a16:creationId xmlns:a16="http://schemas.microsoft.com/office/drawing/2014/main" id="{AA8B4B53-E5DC-609F-C6A3-0C7015F88C3E}"/>
                  </a:ext>
                </a:extLst>
              </p:cNvPr>
              <p:cNvSpPr txBox="1">
                <a:spLocks noRot="1" noChangeAspect="1" noMove="1" noResize="1" noEditPoints="1" noAdjustHandles="1" noChangeArrowheads="1" noChangeShapeType="1" noTextEdit="1"/>
              </p:cNvSpPr>
              <p:nvPr/>
            </p:nvSpPr>
            <p:spPr>
              <a:xfrm>
                <a:off x="5368184" y="1861686"/>
                <a:ext cx="425116" cy="461665"/>
              </a:xfrm>
              <a:prstGeom prst="rect">
                <a:avLst/>
              </a:prstGeom>
              <a:blipFill>
                <a:blip r:embed="rId16"/>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83B3ABA-63A8-8F2A-9423-3E0A8B108753}"/>
                  </a:ext>
                </a:extLst>
              </p:cNvPr>
              <p:cNvSpPr txBox="1"/>
              <p:nvPr/>
            </p:nvSpPr>
            <p:spPr>
              <a:xfrm>
                <a:off x="1600904" y="2379826"/>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7/12</m:t>
                      </m:r>
                    </m:oMath>
                  </m:oMathPara>
                </a14:m>
                <a:endParaRPr lang="en-IN" sz="2400" dirty="0"/>
              </a:p>
            </p:txBody>
          </p:sp>
        </mc:Choice>
        <mc:Fallback xmlns="">
          <p:sp>
            <p:nvSpPr>
              <p:cNvPr id="26" name="TextBox 25">
                <a:extLst>
                  <a:ext uri="{FF2B5EF4-FFF2-40B4-BE49-F238E27FC236}">
                    <a16:creationId xmlns:a16="http://schemas.microsoft.com/office/drawing/2014/main" id="{083B3ABA-63A8-8F2A-9423-3E0A8B108753}"/>
                  </a:ext>
                </a:extLst>
              </p:cNvPr>
              <p:cNvSpPr txBox="1">
                <a:spLocks noRot="1" noChangeAspect="1" noMove="1" noResize="1" noEditPoints="1" noAdjustHandles="1" noChangeArrowheads="1" noChangeShapeType="1" noTextEdit="1"/>
              </p:cNvSpPr>
              <p:nvPr/>
            </p:nvSpPr>
            <p:spPr>
              <a:xfrm>
                <a:off x="1600904" y="2379826"/>
                <a:ext cx="915635" cy="461665"/>
              </a:xfrm>
              <a:prstGeom prst="rect">
                <a:avLst/>
              </a:prstGeom>
              <a:blipFill>
                <a:blip r:embed="rId17"/>
                <a:stretch>
                  <a:fillRect l="-2000"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A39E3EB-7BCC-4054-799D-D3E0D1B96814}"/>
                  </a:ext>
                </a:extLst>
              </p:cNvPr>
              <p:cNvSpPr txBox="1"/>
              <p:nvPr/>
            </p:nvSpPr>
            <p:spPr>
              <a:xfrm>
                <a:off x="2856120" y="237982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7" name="TextBox 26">
                <a:extLst>
                  <a:ext uri="{FF2B5EF4-FFF2-40B4-BE49-F238E27FC236}">
                    <a16:creationId xmlns:a16="http://schemas.microsoft.com/office/drawing/2014/main" id="{FA39E3EB-7BCC-4054-799D-D3E0D1B96814}"/>
                  </a:ext>
                </a:extLst>
              </p:cNvPr>
              <p:cNvSpPr txBox="1">
                <a:spLocks noRot="1" noChangeAspect="1" noMove="1" noResize="1" noEditPoints="1" noAdjustHandles="1" noChangeArrowheads="1" noChangeShapeType="1" noTextEdit="1"/>
              </p:cNvSpPr>
              <p:nvPr/>
            </p:nvSpPr>
            <p:spPr>
              <a:xfrm>
                <a:off x="2856120" y="2379826"/>
                <a:ext cx="425116" cy="461665"/>
              </a:xfrm>
              <a:prstGeom prst="rect">
                <a:avLst/>
              </a:prstGeom>
              <a:blipFill>
                <a:blip r:embed="rId18"/>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E408CCA-875F-E600-BCD8-BA1620F4050F}"/>
                  </a:ext>
                </a:extLst>
              </p:cNvPr>
              <p:cNvSpPr txBox="1"/>
              <p:nvPr/>
            </p:nvSpPr>
            <p:spPr>
              <a:xfrm>
                <a:off x="4206268" y="2379826"/>
                <a:ext cx="114486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−1/12</m:t>
                      </m:r>
                    </m:oMath>
                  </m:oMathPara>
                </a14:m>
                <a:endParaRPr lang="en-IN" sz="2400" dirty="0"/>
              </a:p>
            </p:txBody>
          </p:sp>
        </mc:Choice>
        <mc:Fallback xmlns="">
          <p:sp>
            <p:nvSpPr>
              <p:cNvPr id="28" name="TextBox 27">
                <a:extLst>
                  <a:ext uri="{FF2B5EF4-FFF2-40B4-BE49-F238E27FC236}">
                    <a16:creationId xmlns:a16="http://schemas.microsoft.com/office/drawing/2014/main" id="{AE408CCA-875F-E600-BCD8-BA1620F4050F}"/>
                  </a:ext>
                </a:extLst>
              </p:cNvPr>
              <p:cNvSpPr txBox="1">
                <a:spLocks noRot="1" noChangeAspect="1" noMove="1" noResize="1" noEditPoints="1" noAdjustHandles="1" noChangeArrowheads="1" noChangeShapeType="1" noTextEdit="1"/>
              </p:cNvSpPr>
              <p:nvPr/>
            </p:nvSpPr>
            <p:spPr>
              <a:xfrm>
                <a:off x="4206268" y="2379826"/>
                <a:ext cx="1144865" cy="461665"/>
              </a:xfrm>
              <a:prstGeom prst="rect">
                <a:avLst/>
              </a:prstGeom>
              <a:blipFill>
                <a:blip r:embed="rId19"/>
                <a:stretch>
                  <a:fillRect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EC08681-75F1-EB94-A60C-2C93BD554B66}"/>
                  </a:ext>
                </a:extLst>
              </p:cNvPr>
              <p:cNvSpPr txBox="1"/>
              <p:nvPr/>
            </p:nvSpPr>
            <p:spPr>
              <a:xfrm>
                <a:off x="5368184" y="237982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9" name="TextBox 28">
                <a:extLst>
                  <a:ext uri="{FF2B5EF4-FFF2-40B4-BE49-F238E27FC236}">
                    <a16:creationId xmlns:a16="http://schemas.microsoft.com/office/drawing/2014/main" id="{7EC08681-75F1-EB94-A60C-2C93BD554B66}"/>
                  </a:ext>
                </a:extLst>
              </p:cNvPr>
              <p:cNvSpPr txBox="1">
                <a:spLocks noRot="1" noChangeAspect="1" noMove="1" noResize="1" noEditPoints="1" noAdjustHandles="1" noChangeArrowheads="1" noChangeShapeType="1" noTextEdit="1"/>
              </p:cNvSpPr>
              <p:nvPr/>
            </p:nvSpPr>
            <p:spPr>
              <a:xfrm>
                <a:off x="5368184" y="2379826"/>
                <a:ext cx="425116" cy="461665"/>
              </a:xfrm>
              <a:prstGeom prst="rect">
                <a:avLst/>
              </a:prstGeom>
              <a:blipFill>
                <a:blip r:embed="rId20"/>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EAC586C-A6BC-1413-B600-3FC6EF4D7936}"/>
                  </a:ext>
                </a:extLst>
              </p:cNvPr>
              <p:cNvSpPr txBox="1"/>
              <p:nvPr/>
            </p:nvSpPr>
            <p:spPr>
              <a:xfrm>
                <a:off x="6011801" y="1861686"/>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20</m:t>
                      </m:r>
                    </m:oMath>
                  </m:oMathPara>
                </a14:m>
                <a:endParaRPr lang="en-IN" sz="2400" dirty="0"/>
              </a:p>
            </p:txBody>
          </p:sp>
        </mc:Choice>
        <mc:Fallback xmlns="">
          <p:sp>
            <p:nvSpPr>
              <p:cNvPr id="30" name="TextBox 29">
                <a:extLst>
                  <a:ext uri="{FF2B5EF4-FFF2-40B4-BE49-F238E27FC236}">
                    <a16:creationId xmlns:a16="http://schemas.microsoft.com/office/drawing/2014/main" id="{EEAC586C-A6BC-1413-B600-3FC6EF4D7936}"/>
                  </a:ext>
                </a:extLst>
              </p:cNvPr>
              <p:cNvSpPr txBox="1">
                <a:spLocks noRot="1" noChangeAspect="1" noMove="1" noResize="1" noEditPoints="1" noAdjustHandles="1" noChangeArrowheads="1" noChangeShapeType="1" noTextEdit="1"/>
              </p:cNvSpPr>
              <p:nvPr/>
            </p:nvSpPr>
            <p:spPr>
              <a:xfrm>
                <a:off x="6011801" y="1861686"/>
                <a:ext cx="595035" cy="461665"/>
              </a:xfrm>
              <a:prstGeom prst="rect">
                <a:avLst/>
              </a:prstGeom>
              <a:blipFill>
                <a:blip r:embed="rId21"/>
                <a:stretch>
                  <a:fillRect l="-20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850A9D1-43DD-AE79-3A37-DF6361A258DB}"/>
                  </a:ext>
                </a:extLst>
              </p:cNvPr>
              <p:cNvSpPr txBox="1"/>
              <p:nvPr/>
            </p:nvSpPr>
            <p:spPr>
              <a:xfrm>
                <a:off x="6011802" y="2379826"/>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10</m:t>
                      </m:r>
                    </m:oMath>
                  </m:oMathPara>
                </a14:m>
                <a:endParaRPr lang="en-IN" sz="2400" dirty="0"/>
              </a:p>
            </p:txBody>
          </p:sp>
        </mc:Choice>
        <mc:Fallback xmlns="">
          <p:sp>
            <p:nvSpPr>
              <p:cNvPr id="31" name="TextBox 30">
                <a:extLst>
                  <a:ext uri="{FF2B5EF4-FFF2-40B4-BE49-F238E27FC236}">
                    <a16:creationId xmlns:a16="http://schemas.microsoft.com/office/drawing/2014/main" id="{7850A9D1-43DD-AE79-3A37-DF6361A258DB}"/>
                  </a:ext>
                </a:extLst>
              </p:cNvPr>
              <p:cNvSpPr txBox="1">
                <a:spLocks noRot="1" noChangeAspect="1" noMove="1" noResize="1" noEditPoints="1" noAdjustHandles="1" noChangeArrowheads="1" noChangeShapeType="1" noTextEdit="1"/>
              </p:cNvSpPr>
              <p:nvPr/>
            </p:nvSpPr>
            <p:spPr>
              <a:xfrm>
                <a:off x="6011802" y="2379826"/>
                <a:ext cx="595035" cy="461665"/>
              </a:xfrm>
              <a:prstGeom prst="rect">
                <a:avLst/>
              </a:prstGeom>
              <a:blipFill>
                <a:blip r:embed="rId22"/>
                <a:stretch>
                  <a:fillRect l="-20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5DF8310-54AB-E80C-A68F-983BD577D8DC}"/>
                  </a:ext>
                </a:extLst>
              </p:cNvPr>
              <p:cNvSpPr txBox="1"/>
              <p:nvPr/>
            </p:nvSpPr>
            <p:spPr>
              <a:xfrm>
                <a:off x="1761204" y="710243"/>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12</m:t>
                      </m:r>
                    </m:oMath>
                  </m:oMathPara>
                </a14:m>
                <a:endParaRPr lang="en-IN" sz="2400" dirty="0"/>
              </a:p>
            </p:txBody>
          </p:sp>
        </mc:Choice>
        <mc:Fallback xmlns="">
          <p:sp>
            <p:nvSpPr>
              <p:cNvPr id="53" name="TextBox 52">
                <a:extLst>
                  <a:ext uri="{FF2B5EF4-FFF2-40B4-BE49-F238E27FC236}">
                    <a16:creationId xmlns:a16="http://schemas.microsoft.com/office/drawing/2014/main" id="{25DF8310-54AB-E80C-A68F-983BD577D8DC}"/>
                  </a:ext>
                </a:extLst>
              </p:cNvPr>
              <p:cNvSpPr txBox="1">
                <a:spLocks noRot="1" noChangeAspect="1" noMove="1" noResize="1" noEditPoints="1" noAdjustHandles="1" noChangeArrowheads="1" noChangeShapeType="1" noTextEdit="1"/>
              </p:cNvSpPr>
              <p:nvPr/>
            </p:nvSpPr>
            <p:spPr>
              <a:xfrm>
                <a:off x="1761204" y="710243"/>
                <a:ext cx="595035" cy="461665"/>
              </a:xfrm>
              <a:prstGeom prst="rect">
                <a:avLst/>
              </a:prstGeom>
              <a:blipFill>
                <a:blip r:embed="rId23"/>
                <a:stretch>
                  <a:fillRect l="-20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D0E8980-124D-926C-1844-A38211373D86}"/>
                  </a:ext>
                </a:extLst>
              </p:cNvPr>
              <p:cNvSpPr txBox="1"/>
              <p:nvPr/>
            </p:nvSpPr>
            <p:spPr>
              <a:xfrm>
                <a:off x="2771161" y="710243"/>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20</m:t>
                      </m:r>
                    </m:oMath>
                  </m:oMathPara>
                </a14:m>
                <a:endParaRPr lang="en-IN" sz="2400" dirty="0"/>
              </a:p>
            </p:txBody>
          </p:sp>
        </mc:Choice>
        <mc:Fallback xmlns="">
          <p:sp>
            <p:nvSpPr>
              <p:cNvPr id="54" name="TextBox 53">
                <a:extLst>
                  <a:ext uri="{FF2B5EF4-FFF2-40B4-BE49-F238E27FC236}">
                    <a16:creationId xmlns:a16="http://schemas.microsoft.com/office/drawing/2014/main" id="{3D0E8980-124D-926C-1844-A38211373D86}"/>
                  </a:ext>
                </a:extLst>
              </p:cNvPr>
              <p:cNvSpPr txBox="1">
                <a:spLocks noRot="1" noChangeAspect="1" noMove="1" noResize="1" noEditPoints="1" noAdjustHandles="1" noChangeArrowheads="1" noChangeShapeType="1" noTextEdit="1"/>
              </p:cNvSpPr>
              <p:nvPr/>
            </p:nvSpPr>
            <p:spPr>
              <a:xfrm>
                <a:off x="2771161" y="710243"/>
                <a:ext cx="595035" cy="461665"/>
              </a:xfrm>
              <a:prstGeom prst="rect">
                <a:avLst/>
              </a:prstGeom>
              <a:blipFill>
                <a:blip r:embed="rId24"/>
                <a:stretch>
                  <a:fillRect l="-309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6623231-4011-13CA-E6AF-A9F4AE172731}"/>
                  </a:ext>
                </a:extLst>
              </p:cNvPr>
              <p:cNvSpPr txBox="1"/>
              <p:nvPr/>
            </p:nvSpPr>
            <p:spPr>
              <a:xfrm>
                <a:off x="4566142" y="71024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5" name="TextBox 54">
                <a:extLst>
                  <a:ext uri="{FF2B5EF4-FFF2-40B4-BE49-F238E27FC236}">
                    <a16:creationId xmlns:a16="http://schemas.microsoft.com/office/drawing/2014/main" id="{B6623231-4011-13CA-E6AF-A9F4AE172731}"/>
                  </a:ext>
                </a:extLst>
              </p:cNvPr>
              <p:cNvSpPr txBox="1">
                <a:spLocks noRot="1" noChangeAspect="1" noMove="1" noResize="1" noEditPoints="1" noAdjustHandles="1" noChangeArrowheads="1" noChangeShapeType="1" noTextEdit="1"/>
              </p:cNvSpPr>
              <p:nvPr/>
            </p:nvSpPr>
            <p:spPr>
              <a:xfrm>
                <a:off x="4566142" y="710243"/>
                <a:ext cx="425116" cy="461665"/>
              </a:xfrm>
              <a:prstGeom prst="rect">
                <a:avLst/>
              </a:prstGeom>
              <a:blipFill>
                <a:blip r:embed="rId2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7E7EE91-AF2D-1CB3-ED48-52CE18489C41}"/>
                  </a:ext>
                </a:extLst>
              </p:cNvPr>
              <p:cNvSpPr txBox="1"/>
              <p:nvPr/>
            </p:nvSpPr>
            <p:spPr>
              <a:xfrm>
                <a:off x="5318747" y="710243"/>
                <a:ext cx="523990"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𝑀</m:t>
                      </m:r>
                    </m:oMath>
                  </m:oMathPara>
                </a14:m>
                <a:endParaRPr lang="en-IN" sz="2400" dirty="0"/>
              </a:p>
            </p:txBody>
          </p:sp>
        </mc:Choice>
        <mc:Fallback xmlns="">
          <p:sp>
            <p:nvSpPr>
              <p:cNvPr id="56" name="TextBox 55">
                <a:extLst>
                  <a:ext uri="{FF2B5EF4-FFF2-40B4-BE49-F238E27FC236}">
                    <a16:creationId xmlns:a16="http://schemas.microsoft.com/office/drawing/2014/main" id="{07E7EE91-AF2D-1CB3-ED48-52CE18489C41}"/>
                  </a:ext>
                </a:extLst>
              </p:cNvPr>
              <p:cNvSpPr txBox="1">
                <a:spLocks noRot="1" noChangeAspect="1" noMove="1" noResize="1" noEditPoints="1" noAdjustHandles="1" noChangeArrowheads="1" noChangeShapeType="1" noTextEdit="1"/>
              </p:cNvSpPr>
              <p:nvPr/>
            </p:nvSpPr>
            <p:spPr>
              <a:xfrm>
                <a:off x="5318747" y="710243"/>
                <a:ext cx="523990" cy="461665"/>
              </a:xfrm>
              <a:prstGeom prst="rect">
                <a:avLst/>
              </a:prstGeom>
              <a:blipFill>
                <a:blip r:embed="rId26"/>
                <a:stretch>
                  <a:fillRect l="-2326"/>
                </a:stretch>
              </a:blipFill>
            </p:spPr>
            <p:txBody>
              <a:bodyPr/>
              <a:lstStyle/>
              <a:p>
                <a:r>
                  <a:rPr lang="en-IN">
                    <a:noFill/>
                  </a:rPr>
                  <a:t> </a:t>
                </a:r>
              </a:p>
            </p:txBody>
          </p:sp>
        </mc:Fallback>
      </mc:AlternateContent>
      <p:cxnSp>
        <p:nvCxnSpPr>
          <p:cNvPr id="59" name="Straight Connector 58">
            <a:extLst>
              <a:ext uri="{FF2B5EF4-FFF2-40B4-BE49-F238E27FC236}">
                <a16:creationId xmlns:a16="http://schemas.microsoft.com/office/drawing/2014/main" id="{C915FF35-73DC-DB02-34DD-19D8246E2FF9}"/>
              </a:ext>
            </a:extLst>
          </p:cNvPr>
          <p:cNvCxnSpPr>
            <a:cxnSpLocks/>
          </p:cNvCxnSpPr>
          <p:nvPr/>
        </p:nvCxnSpPr>
        <p:spPr>
          <a:xfrm>
            <a:off x="125840" y="2875151"/>
            <a:ext cx="795528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CEF255-9907-F5C8-A2FB-F651F289AC7B}"/>
                  </a:ext>
                </a:extLst>
              </p:cNvPr>
              <p:cNvSpPr txBox="1"/>
              <p:nvPr/>
            </p:nvSpPr>
            <p:spPr>
              <a:xfrm>
                <a:off x="880294" y="2930330"/>
                <a:ext cx="550087"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𝒁</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60" name="TextBox 59">
                <a:extLst>
                  <a:ext uri="{FF2B5EF4-FFF2-40B4-BE49-F238E27FC236}">
                    <a16:creationId xmlns:a16="http://schemas.microsoft.com/office/drawing/2014/main" id="{C4CEF255-9907-F5C8-A2FB-F651F289AC7B}"/>
                  </a:ext>
                </a:extLst>
              </p:cNvPr>
              <p:cNvSpPr txBox="1">
                <a:spLocks noRot="1" noChangeAspect="1" noMove="1" noResize="1" noEditPoints="1" noAdjustHandles="1" noChangeArrowheads="1" noChangeShapeType="1" noTextEdit="1"/>
              </p:cNvSpPr>
              <p:nvPr/>
            </p:nvSpPr>
            <p:spPr>
              <a:xfrm>
                <a:off x="880294" y="2930330"/>
                <a:ext cx="550087" cy="496674"/>
              </a:xfrm>
              <a:prstGeom prst="rect">
                <a:avLst/>
              </a:prstGeom>
              <a:blipFill>
                <a:blip r:embed="rId27"/>
                <a:stretch>
                  <a:fillRect l="-2198"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A88E309-4770-8153-C11D-3A3CB55890DB}"/>
                  </a:ext>
                </a:extLst>
              </p:cNvPr>
              <p:cNvSpPr txBox="1"/>
              <p:nvPr/>
            </p:nvSpPr>
            <p:spPr>
              <a:xfrm>
                <a:off x="1436018" y="2947835"/>
                <a:ext cx="1245406" cy="676852"/>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4</m:t>
                          </m:r>
                        </m:num>
                        <m:den>
                          <m:r>
                            <a:rPr lang="en-US" sz="2000" b="0" i="1" smtClean="0">
                              <a:latin typeface="Cambria Math" panose="02040503050406030204" pitchFamily="18" charset="0"/>
                            </a:rPr>
                            <m:t>3</m:t>
                          </m:r>
                        </m:den>
                      </m:f>
                      <m:r>
                        <a:rPr lang="en-US" sz="2000" b="0" i="1" smtClean="0">
                          <a:latin typeface="Cambria Math" panose="02040503050406030204" pitchFamily="18" charset="0"/>
                        </a:rPr>
                        <m:t>𝑀</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35</m:t>
                          </m:r>
                        </m:num>
                        <m:den>
                          <m:r>
                            <a:rPr lang="en-US" sz="2000" i="1">
                              <a:latin typeface="Cambria Math" panose="02040503050406030204" pitchFamily="18" charset="0"/>
                            </a:rPr>
                            <m:t>3</m:t>
                          </m:r>
                        </m:den>
                      </m:f>
                    </m:oMath>
                  </m:oMathPara>
                </a14:m>
                <a:endParaRPr lang="en-IN" sz="2400" dirty="0"/>
              </a:p>
            </p:txBody>
          </p:sp>
        </mc:Choice>
        <mc:Fallback xmlns="">
          <p:sp>
            <p:nvSpPr>
              <p:cNvPr id="61" name="TextBox 60">
                <a:extLst>
                  <a:ext uri="{FF2B5EF4-FFF2-40B4-BE49-F238E27FC236}">
                    <a16:creationId xmlns:a16="http://schemas.microsoft.com/office/drawing/2014/main" id="{2A88E309-4770-8153-C11D-3A3CB55890DB}"/>
                  </a:ext>
                </a:extLst>
              </p:cNvPr>
              <p:cNvSpPr txBox="1">
                <a:spLocks noRot="1" noChangeAspect="1" noMove="1" noResize="1" noEditPoints="1" noAdjustHandles="1" noChangeArrowheads="1" noChangeShapeType="1" noTextEdit="1"/>
              </p:cNvSpPr>
              <p:nvPr/>
            </p:nvSpPr>
            <p:spPr>
              <a:xfrm>
                <a:off x="1436018" y="2947835"/>
                <a:ext cx="1245406" cy="676852"/>
              </a:xfrm>
              <a:prstGeom prst="rect">
                <a:avLst/>
              </a:prstGeom>
              <a:blipFill>
                <a:blip r:embed="rId2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79A6C90-9961-4BD2-FEBF-19C4346E144E}"/>
                  </a:ext>
                </a:extLst>
              </p:cNvPr>
              <p:cNvSpPr txBox="1"/>
              <p:nvPr/>
            </p:nvSpPr>
            <p:spPr>
              <a:xfrm>
                <a:off x="2771160" y="2947835"/>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20</m:t>
                      </m:r>
                    </m:oMath>
                  </m:oMathPara>
                </a14:m>
                <a:endParaRPr lang="en-IN" sz="2400" dirty="0"/>
              </a:p>
            </p:txBody>
          </p:sp>
        </mc:Choice>
        <mc:Fallback xmlns="">
          <p:sp>
            <p:nvSpPr>
              <p:cNvPr id="62" name="TextBox 61">
                <a:extLst>
                  <a:ext uri="{FF2B5EF4-FFF2-40B4-BE49-F238E27FC236}">
                    <a16:creationId xmlns:a16="http://schemas.microsoft.com/office/drawing/2014/main" id="{F79A6C90-9961-4BD2-FEBF-19C4346E144E}"/>
                  </a:ext>
                </a:extLst>
              </p:cNvPr>
              <p:cNvSpPr txBox="1">
                <a:spLocks noRot="1" noChangeAspect="1" noMove="1" noResize="1" noEditPoints="1" noAdjustHandles="1" noChangeArrowheads="1" noChangeShapeType="1" noTextEdit="1"/>
              </p:cNvSpPr>
              <p:nvPr/>
            </p:nvSpPr>
            <p:spPr>
              <a:xfrm>
                <a:off x="2771160" y="2947835"/>
                <a:ext cx="595035" cy="461665"/>
              </a:xfrm>
              <a:prstGeom prst="rect">
                <a:avLst/>
              </a:prstGeom>
              <a:blipFill>
                <a:blip r:embed="rId29"/>
                <a:stretch>
                  <a:fillRect l="-309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73CD4BF-D12C-7686-8413-67E12B73339B}"/>
                  </a:ext>
                </a:extLst>
              </p:cNvPr>
              <p:cNvSpPr txBox="1"/>
              <p:nvPr/>
            </p:nvSpPr>
            <p:spPr>
              <a:xfrm>
                <a:off x="4227331" y="2947835"/>
                <a:ext cx="1102738" cy="676852"/>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2</m:t>
                          </m:r>
                        </m:num>
                        <m:den>
                          <m:r>
                            <a:rPr lang="en-US" sz="2000" i="1">
                              <a:latin typeface="Cambria Math" panose="02040503050406030204" pitchFamily="18" charset="0"/>
                            </a:rPr>
                            <m:t>3</m:t>
                          </m:r>
                        </m:den>
                      </m:f>
                      <m:r>
                        <a:rPr lang="en-US" sz="2000" i="1">
                          <a:latin typeface="Cambria Math" panose="02040503050406030204" pitchFamily="18" charset="0"/>
                        </a:rPr>
                        <m:t>𝑀</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5</m:t>
                          </m:r>
                        </m:num>
                        <m:den>
                          <m:r>
                            <a:rPr lang="en-US" sz="2000" i="1">
                              <a:latin typeface="Cambria Math" panose="02040503050406030204" pitchFamily="18" charset="0"/>
                            </a:rPr>
                            <m:t>3</m:t>
                          </m:r>
                        </m:den>
                      </m:f>
                    </m:oMath>
                  </m:oMathPara>
                </a14:m>
                <a:endParaRPr lang="en-IN" sz="2000" dirty="0"/>
              </a:p>
            </p:txBody>
          </p:sp>
        </mc:Choice>
        <mc:Fallback xmlns="">
          <p:sp>
            <p:nvSpPr>
              <p:cNvPr id="63" name="TextBox 62">
                <a:extLst>
                  <a:ext uri="{FF2B5EF4-FFF2-40B4-BE49-F238E27FC236}">
                    <a16:creationId xmlns:a16="http://schemas.microsoft.com/office/drawing/2014/main" id="{773CD4BF-D12C-7686-8413-67E12B73339B}"/>
                  </a:ext>
                </a:extLst>
              </p:cNvPr>
              <p:cNvSpPr txBox="1">
                <a:spLocks noRot="1" noChangeAspect="1" noMove="1" noResize="1" noEditPoints="1" noAdjustHandles="1" noChangeArrowheads="1" noChangeShapeType="1" noTextEdit="1"/>
              </p:cNvSpPr>
              <p:nvPr/>
            </p:nvSpPr>
            <p:spPr>
              <a:xfrm>
                <a:off x="4227331" y="2947835"/>
                <a:ext cx="1102738" cy="676852"/>
              </a:xfrm>
              <a:prstGeom prst="rect">
                <a:avLst/>
              </a:prstGeom>
              <a:blipFill>
                <a:blip r:embed="rId3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CC34573-EFE8-6430-7E0D-673A159D93E5}"/>
                  </a:ext>
                </a:extLst>
              </p:cNvPr>
              <p:cNvSpPr txBox="1"/>
              <p:nvPr/>
            </p:nvSpPr>
            <p:spPr>
              <a:xfrm>
                <a:off x="5318747" y="2947835"/>
                <a:ext cx="523990"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𝑀</m:t>
                      </m:r>
                    </m:oMath>
                  </m:oMathPara>
                </a14:m>
                <a:endParaRPr lang="en-IN" sz="2400" dirty="0"/>
              </a:p>
            </p:txBody>
          </p:sp>
        </mc:Choice>
        <mc:Fallback xmlns="">
          <p:sp>
            <p:nvSpPr>
              <p:cNvPr id="64" name="TextBox 63">
                <a:extLst>
                  <a:ext uri="{FF2B5EF4-FFF2-40B4-BE49-F238E27FC236}">
                    <a16:creationId xmlns:a16="http://schemas.microsoft.com/office/drawing/2014/main" id="{8CC34573-EFE8-6430-7E0D-673A159D93E5}"/>
                  </a:ext>
                </a:extLst>
              </p:cNvPr>
              <p:cNvSpPr txBox="1">
                <a:spLocks noRot="1" noChangeAspect="1" noMove="1" noResize="1" noEditPoints="1" noAdjustHandles="1" noChangeArrowheads="1" noChangeShapeType="1" noTextEdit="1"/>
              </p:cNvSpPr>
              <p:nvPr/>
            </p:nvSpPr>
            <p:spPr>
              <a:xfrm>
                <a:off x="5318747" y="2947835"/>
                <a:ext cx="523990" cy="461665"/>
              </a:xfrm>
              <a:prstGeom prst="rect">
                <a:avLst/>
              </a:prstGeom>
              <a:blipFill>
                <a:blip r:embed="rId31"/>
                <a:stretch>
                  <a:fillRect l="-23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B19187B-9354-6BEC-9B21-0B58576F842E}"/>
                  </a:ext>
                </a:extLst>
              </p:cNvPr>
              <p:cNvSpPr txBox="1"/>
              <p:nvPr/>
            </p:nvSpPr>
            <p:spPr>
              <a:xfrm>
                <a:off x="5772895" y="2948811"/>
                <a:ext cx="182351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1" i="1" smtClean="0">
                          <a:solidFill>
                            <a:srgbClr val="C00000"/>
                          </a:solidFill>
                          <a:effectLst/>
                          <a:latin typeface="Cambria Math" panose="02040503050406030204" pitchFamily="18" charset="0"/>
                        </a:rPr>
                        <m:t>𝟐𝟎</m:t>
                      </m:r>
                      <m:r>
                        <a:rPr lang="en-US" sz="2400" b="1" i="1" smtClean="0">
                          <a:solidFill>
                            <a:srgbClr val="C00000"/>
                          </a:solidFill>
                          <a:effectLst/>
                          <a:latin typeface="Cambria Math" panose="02040503050406030204" pitchFamily="18" charset="0"/>
                        </a:rPr>
                        <m:t>𝑴</m:t>
                      </m:r>
                      <m:r>
                        <a:rPr lang="en-US" sz="2400" b="1" i="0" smtClean="0">
                          <a:solidFill>
                            <a:srgbClr val="C00000"/>
                          </a:solidFill>
                          <a:effectLst/>
                          <a:latin typeface="Cambria Math" panose="02040503050406030204" pitchFamily="18" charset="0"/>
                        </a:rPr>
                        <m:t>+</m:t>
                      </m:r>
                      <m:r>
                        <a:rPr lang="en-US" sz="2400" b="1" i="0" smtClean="0">
                          <a:solidFill>
                            <a:srgbClr val="C00000"/>
                          </a:solidFill>
                          <a:effectLst/>
                          <a:latin typeface="Cambria Math" panose="02040503050406030204" pitchFamily="18" charset="0"/>
                        </a:rPr>
                        <m:t>𝟐𝟎𝟎</m:t>
                      </m:r>
                    </m:oMath>
                  </m:oMathPara>
                </a14:m>
                <a:endParaRPr lang="en-IN" sz="2400" b="1" dirty="0">
                  <a:solidFill>
                    <a:srgbClr val="C00000"/>
                  </a:solidFill>
                  <a:effectLst/>
                </a:endParaRPr>
              </a:p>
            </p:txBody>
          </p:sp>
        </mc:Choice>
        <mc:Fallback xmlns="">
          <p:sp>
            <p:nvSpPr>
              <p:cNvPr id="65" name="TextBox 64">
                <a:extLst>
                  <a:ext uri="{FF2B5EF4-FFF2-40B4-BE49-F238E27FC236}">
                    <a16:creationId xmlns:a16="http://schemas.microsoft.com/office/drawing/2014/main" id="{9B19187B-9354-6BEC-9B21-0B58576F842E}"/>
                  </a:ext>
                </a:extLst>
              </p:cNvPr>
              <p:cNvSpPr txBox="1">
                <a:spLocks noRot="1" noChangeAspect="1" noMove="1" noResize="1" noEditPoints="1" noAdjustHandles="1" noChangeArrowheads="1" noChangeShapeType="1" noTextEdit="1"/>
              </p:cNvSpPr>
              <p:nvPr/>
            </p:nvSpPr>
            <p:spPr>
              <a:xfrm>
                <a:off x="5772895" y="2948811"/>
                <a:ext cx="1823513" cy="461665"/>
              </a:xfrm>
              <a:prstGeom prst="rect">
                <a:avLst/>
              </a:prstGeom>
              <a:blipFill>
                <a:blip r:embed="rId32"/>
                <a:stretch>
                  <a:fillRect l="-33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DB12B49E-15ED-A223-1165-657CFD643A52}"/>
                  </a:ext>
                </a:extLst>
              </p:cNvPr>
              <p:cNvSpPr txBox="1"/>
              <p:nvPr/>
            </p:nvSpPr>
            <p:spPr>
              <a:xfrm>
                <a:off x="237875" y="3699371"/>
                <a:ext cx="1209434"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solidFill>
                                <a:srgbClr val="0070C0"/>
                              </a:solidFill>
                              <a:latin typeface="Cambria Math" panose="02040503050406030204" pitchFamily="18" charset="0"/>
                            </a:rPr>
                          </m:ctrlPr>
                        </m:sSubPr>
                        <m:e>
                          <m:sSub>
                            <m:sSubPr>
                              <m:ctrlPr>
                                <a:rPr lang="en-US" sz="2400" b="1" i="1" dirty="0" smtClean="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𝑪</m:t>
                              </m:r>
                            </m:e>
                            <m:sub>
                              <m:r>
                                <a:rPr lang="en-US" sz="2400" b="1" i="1" dirty="0" smtClean="0">
                                  <a:solidFill>
                                    <a:srgbClr val="0070C0"/>
                                  </a:solidFill>
                                  <a:latin typeface="Cambria Math" panose="02040503050406030204" pitchFamily="18" charset="0"/>
                                </a:rPr>
                                <m:t>𝒋</m:t>
                              </m:r>
                            </m:sub>
                          </m:sSub>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𝒋</m:t>
                          </m:r>
                        </m:sub>
                      </m:sSub>
                    </m:oMath>
                  </m:oMathPara>
                </a14:m>
                <a:endParaRPr lang="en-US" b="1" dirty="0"/>
              </a:p>
            </p:txBody>
          </p:sp>
        </mc:Choice>
        <mc:Fallback xmlns="">
          <p:sp>
            <p:nvSpPr>
              <p:cNvPr id="67" name="TextBox 66">
                <a:extLst>
                  <a:ext uri="{FF2B5EF4-FFF2-40B4-BE49-F238E27FC236}">
                    <a16:creationId xmlns:a16="http://schemas.microsoft.com/office/drawing/2014/main" id="{DB12B49E-15ED-A223-1165-657CFD643A52}"/>
                  </a:ext>
                </a:extLst>
              </p:cNvPr>
              <p:cNvSpPr txBox="1">
                <a:spLocks noRot="1" noChangeAspect="1" noMove="1" noResize="1" noEditPoints="1" noAdjustHandles="1" noChangeArrowheads="1" noChangeShapeType="1" noTextEdit="1"/>
              </p:cNvSpPr>
              <p:nvPr/>
            </p:nvSpPr>
            <p:spPr>
              <a:xfrm>
                <a:off x="237875" y="3699371"/>
                <a:ext cx="1209434" cy="496674"/>
              </a:xfrm>
              <a:prstGeom prst="rect">
                <a:avLst/>
              </a:prstGeom>
              <a:blipFill>
                <a:blip r:embed="rId33"/>
                <a:stretch>
                  <a:fillRect l="-505"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F8F8B49-33E7-139B-2439-9F2A06F79409}"/>
                  </a:ext>
                </a:extLst>
              </p:cNvPr>
              <p:cNvSpPr txBox="1"/>
              <p:nvPr/>
            </p:nvSpPr>
            <p:spPr>
              <a:xfrm>
                <a:off x="1507352" y="3612424"/>
                <a:ext cx="1102738" cy="670568"/>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f>
                        <m:fPr>
                          <m:ctrlPr>
                            <a:rPr lang="en-US" sz="2000" i="1" smtClean="0">
                              <a:solidFill>
                                <a:srgbClr val="0070C0"/>
                              </a:solidFill>
                              <a:latin typeface="Cambria Math" panose="02040503050406030204" pitchFamily="18" charset="0"/>
                            </a:rPr>
                          </m:ctrlPr>
                        </m:fPr>
                        <m:num>
                          <m:r>
                            <a:rPr lang="en-US" sz="2000" b="0" i="1" smtClean="0">
                              <a:solidFill>
                                <a:srgbClr val="0070C0"/>
                              </a:solidFill>
                              <a:latin typeface="Cambria Math" panose="02040503050406030204" pitchFamily="18" charset="0"/>
                            </a:rPr>
                            <m:t>1</m:t>
                          </m:r>
                        </m:num>
                        <m:den>
                          <m:r>
                            <a:rPr lang="en-US" sz="2000" i="1">
                              <a:solidFill>
                                <a:srgbClr val="0070C0"/>
                              </a:solidFill>
                              <a:latin typeface="Cambria Math" panose="02040503050406030204" pitchFamily="18" charset="0"/>
                            </a:rPr>
                            <m:t>3</m:t>
                          </m:r>
                        </m:den>
                      </m:f>
                      <m:r>
                        <a:rPr lang="en-US" sz="2000" b="0" i="1" smtClean="0">
                          <a:solidFill>
                            <a:srgbClr val="0070C0"/>
                          </a:solidFill>
                          <a:latin typeface="Cambria Math" panose="02040503050406030204" pitchFamily="18" charset="0"/>
                        </a:rPr>
                        <m:t>−</m:t>
                      </m:r>
                      <m:f>
                        <m:fPr>
                          <m:ctrlPr>
                            <a:rPr lang="en-US" sz="2000" i="1">
                              <a:solidFill>
                                <a:srgbClr val="0070C0"/>
                              </a:solidFill>
                              <a:latin typeface="Cambria Math" panose="02040503050406030204" pitchFamily="18" charset="0"/>
                            </a:rPr>
                          </m:ctrlPr>
                        </m:fPr>
                        <m:num>
                          <m:r>
                            <a:rPr lang="en-US" sz="2000" b="0" i="1" smtClean="0">
                              <a:solidFill>
                                <a:srgbClr val="0070C0"/>
                              </a:solidFill>
                              <a:latin typeface="Cambria Math" panose="02040503050406030204" pitchFamily="18" charset="0"/>
                            </a:rPr>
                            <m:t>4</m:t>
                          </m:r>
                        </m:num>
                        <m:den>
                          <m:r>
                            <a:rPr lang="en-US" sz="2000" i="1">
                              <a:solidFill>
                                <a:srgbClr val="0070C0"/>
                              </a:solidFill>
                              <a:latin typeface="Cambria Math" panose="02040503050406030204" pitchFamily="18" charset="0"/>
                            </a:rPr>
                            <m:t>3</m:t>
                          </m:r>
                        </m:den>
                      </m:f>
                      <m:r>
                        <a:rPr lang="en-US" sz="2000" b="0" i="1" smtClean="0">
                          <a:solidFill>
                            <a:srgbClr val="0070C0"/>
                          </a:solidFill>
                          <a:latin typeface="Cambria Math" panose="02040503050406030204" pitchFamily="18" charset="0"/>
                        </a:rPr>
                        <m:t>𝑀</m:t>
                      </m:r>
                    </m:oMath>
                  </m:oMathPara>
                </a14:m>
                <a:endParaRPr lang="en-IN" sz="2400" dirty="0">
                  <a:solidFill>
                    <a:srgbClr val="0070C0"/>
                  </a:solidFill>
                </a:endParaRPr>
              </a:p>
            </p:txBody>
          </p:sp>
        </mc:Choice>
        <mc:Fallback xmlns="">
          <p:sp>
            <p:nvSpPr>
              <p:cNvPr id="72" name="TextBox 71">
                <a:extLst>
                  <a:ext uri="{FF2B5EF4-FFF2-40B4-BE49-F238E27FC236}">
                    <a16:creationId xmlns:a16="http://schemas.microsoft.com/office/drawing/2014/main" id="{AF8F8B49-33E7-139B-2439-9F2A06F79409}"/>
                  </a:ext>
                </a:extLst>
              </p:cNvPr>
              <p:cNvSpPr txBox="1">
                <a:spLocks noRot="1" noChangeAspect="1" noMove="1" noResize="1" noEditPoints="1" noAdjustHandles="1" noChangeArrowheads="1" noChangeShapeType="1" noTextEdit="1"/>
              </p:cNvSpPr>
              <p:nvPr/>
            </p:nvSpPr>
            <p:spPr>
              <a:xfrm>
                <a:off x="1507352" y="3612424"/>
                <a:ext cx="1102738" cy="670568"/>
              </a:xfrm>
              <a:prstGeom prst="rect">
                <a:avLst/>
              </a:prstGeom>
              <a:blipFill>
                <a:blip r:embed="rId3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38815BD-F5CE-F5AD-B673-4F96AE8ED953}"/>
                  </a:ext>
                </a:extLst>
              </p:cNvPr>
              <p:cNvSpPr txBox="1"/>
              <p:nvPr/>
            </p:nvSpPr>
            <p:spPr>
              <a:xfrm>
                <a:off x="2856120" y="3716876"/>
                <a:ext cx="425116"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i="1" dirty="0"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3" name="TextBox 72">
                <a:extLst>
                  <a:ext uri="{FF2B5EF4-FFF2-40B4-BE49-F238E27FC236}">
                    <a16:creationId xmlns:a16="http://schemas.microsoft.com/office/drawing/2014/main" id="{F38815BD-F5CE-F5AD-B673-4F96AE8ED953}"/>
                  </a:ext>
                </a:extLst>
              </p:cNvPr>
              <p:cNvSpPr txBox="1">
                <a:spLocks noRot="1" noChangeAspect="1" noMove="1" noResize="1" noEditPoints="1" noAdjustHandles="1" noChangeArrowheads="1" noChangeShapeType="1" noTextEdit="1"/>
              </p:cNvSpPr>
              <p:nvPr/>
            </p:nvSpPr>
            <p:spPr>
              <a:xfrm>
                <a:off x="2856120" y="3716876"/>
                <a:ext cx="425116" cy="461665"/>
              </a:xfrm>
              <a:prstGeom prst="rect">
                <a:avLst/>
              </a:prstGeom>
              <a:blipFill>
                <a:blip r:embed="rId35"/>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8F8B14D6-659B-A26C-AB8F-AFDC92CC816C}"/>
                  </a:ext>
                </a:extLst>
              </p:cNvPr>
              <p:cNvSpPr txBox="1"/>
              <p:nvPr/>
            </p:nvSpPr>
            <p:spPr>
              <a:xfrm>
                <a:off x="4228934" y="3609282"/>
                <a:ext cx="1099532" cy="676852"/>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f>
                        <m:fPr>
                          <m:ctrlPr>
                            <a:rPr lang="en-US" sz="2000" i="1" smtClean="0">
                              <a:solidFill>
                                <a:srgbClr val="0070C0"/>
                              </a:solidFill>
                              <a:latin typeface="Cambria Math" panose="02040503050406030204" pitchFamily="18" charset="0"/>
                            </a:rPr>
                          </m:ctrlPr>
                        </m:fPr>
                        <m:num>
                          <m:r>
                            <a:rPr lang="en-US" sz="2000" b="0" i="1" smtClean="0">
                              <a:solidFill>
                                <a:srgbClr val="0070C0"/>
                              </a:solidFill>
                              <a:latin typeface="Cambria Math" panose="02040503050406030204" pitchFamily="18" charset="0"/>
                            </a:rPr>
                            <m:t>5</m:t>
                          </m:r>
                        </m:num>
                        <m:den>
                          <m:r>
                            <a:rPr lang="en-US" sz="2000" i="1">
                              <a:solidFill>
                                <a:srgbClr val="0070C0"/>
                              </a:solidFill>
                              <a:latin typeface="Cambria Math" panose="02040503050406030204" pitchFamily="18" charset="0"/>
                            </a:rPr>
                            <m:t>3</m:t>
                          </m:r>
                        </m:den>
                      </m:f>
                      <m:r>
                        <a:rPr lang="en-US" sz="2000" i="1">
                          <a:solidFill>
                            <a:srgbClr val="0070C0"/>
                          </a:solidFill>
                          <a:latin typeface="Cambria Math" panose="02040503050406030204" pitchFamily="18" charset="0"/>
                        </a:rPr>
                        <m:t>−</m:t>
                      </m:r>
                      <m:f>
                        <m:fPr>
                          <m:ctrlPr>
                            <a:rPr lang="en-US" sz="2000" i="1">
                              <a:solidFill>
                                <a:srgbClr val="0070C0"/>
                              </a:solidFill>
                              <a:latin typeface="Cambria Math" panose="02040503050406030204" pitchFamily="18" charset="0"/>
                            </a:rPr>
                          </m:ctrlPr>
                        </m:fPr>
                        <m:num>
                          <m:r>
                            <a:rPr lang="en-US" sz="2000" b="0" i="1" smtClean="0">
                              <a:solidFill>
                                <a:srgbClr val="0070C0"/>
                              </a:solidFill>
                              <a:latin typeface="Cambria Math" panose="02040503050406030204" pitchFamily="18" charset="0"/>
                            </a:rPr>
                            <m:t>2</m:t>
                          </m:r>
                        </m:num>
                        <m:den>
                          <m:r>
                            <a:rPr lang="en-US" sz="2000" i="1">
                              <a:solidFill>
                                <a:srgbClr val="0070C0"/>
                              </a:solidFill>
                              <a:latin typeface="Cambria Math" panose="02040503050406030204" pitchFamily="18" charset="0"/>
                            </a:rPr>
                            <m:t>3</m:t>
                          </m:r>
                        </m:den>
                      </m:f>
                      <m:r>
                        <a:rPr lang="en-US" sz="2000" b="0" i="1" smtClean="0">
                          <a:solidFill>
                            <a:srgbClr val="0070C0"/>
                          </a:solidFill>
                          <a:latin typeface="Cambria Math" panose="02040503050406030204" pitchFamily="18" charset="0"/>
                        </a:rPr>
                        <m:t>𝑀</m:t>
                      </m:r>
                    </m:oMath>
                  </m:oMathPara>
                </a14:m>
                <a:endParaRPr lang="en-IN" sz="2000" i="1" dirty="0">
                  <a:solidFill>
                    <a:srgbClr val="0070C0"/>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8F8B14D6-659B-A26C-AB8F-AFDC92CC816C}"/>
                  </a:ext>
                </a:extLst>
              </p:cNvPr>
              <p:cNvSpPr txBox="1">
                <a:spLocks noRot="1" noChangeAspect="1" noMove="1" noResize="1" noEditPoints="1" noAdjustHandles="1" noChangeArrowheads="1" noChangeShapeType="1" noTextEdit="1"/>
              </p:cNvSpPr>
              <p:nvPr/>
            </p:nvSpPr>
            <p:spPr>
              <a:xfrm>
                <a:off x="4228934" y="3609282"/>
                <a:ext cx="1099532" cy="676852"/>
              </a:xfrm>
              <a:prstGeom prst="rect">
                <a:avLst/>
              </a:prstGeom>
              <a:blipFill>
                <a:blip r:embed="rId3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B429EB0-893C-0FC2-1CB7-39522C4ECFD0}"/>
                  </a:ext>
                </a:extLst>
              </p:cNvPr>
              <p:cNvSpPr txBox="1"/>
              <p:nvPr/>
            </p:nvSpPr>
            <p:spPr>
              <a:xfrm>
                <a:off x="5368184" y="371687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5" name="TextBox 74">
                <a:extLst>
                  <a:ext uri="{FF2B5EF4-FFF2-40B4-BE49-F238E27FC236}">
                    <a16:creationId xmlns:a16="http://schemas.microsoft.com/office/drawing/2014/main" id="{7B429EB0-893C-0FC2-1CB7-39522C4ECFD0}"/>
                  </a:ext>
                </a:extLst>
              </p:cNvPr>
              <p:cNvSpPr txBox="1">
                <a:spLocks noRot="1" noChangeAspect="1" noMove="1" noResize="1" noEditPoints="1" noAdjustHandles="1" noChangeArrowheads="1" noChangeShapeType="1" noTextEdit="1"/>
              </p:cNvSpPr>
              <p:nvPr/>
            </p:nvSpPr>
            <p:spPr>
              <a:xfrm>
                <a:off x="5368184" y="3716876"/>
                <a:ext cx="425116" cy="461665"/>
              </a:xfrm>
              <a:prstGeom prst="rect">
                <a:avLst/>
              </a:prstGeom>
              <a:blipFill>
                <a:blip r:embed="rId37"/>
                <a:stretch>
                  <a:fillRect l="-4348"/>
                </a:stretch>
              </a:blipFill>
            </p:spPr>
            <p:txBody>
              <a:bodyPr/>
              <a:lstStyle/>
              <a:p>
                <a:r>
                  <a:rPr lang="en-IN">
                    <a:noFill/>
                  </a:rPr>
                  <a:t> </a:t>
                </a:r>
              </a:p>
            </p:txBody>
          </p:sp>
        </mc:Fallback>
      </mc:AlternateContent>
      <p:cxnSp>
        <p:nvCxnSpPr>
          <p:cNvPr id="32" name="Straight Arrow Connector 31">
            <a:extLst>
              <a:ext uri="{FF2B5EF4-FFF2-40B4-BE49-F238E27FC236}">
                <a16:creationId xmlns:a16="http://schemas.microsoft.com/office/drawing/2014/main" id="{6FC464BC-FAC4-6449-46CA-24B6F52DADC0}"/>
              </a:ext>
            </a:extLst>
          </p:cNvPr>
          <p:cNvCxnSpPr>
            <a:cxnSpLocks/>
          </p:cNvCxnSpPr>
          <p:nvPr/>
        </p:nvCxnSpPr>
        <p:spPr>
          <a:xfrm flipV="1">
            <a:off x="2058721" y="4290025"/>
            <a:ext cx="0" cy="2743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9552B48-8992-81DB-51AE-356AF720CFC9}"/>
                  </a:ext>
                </a:extLst>
              </p:cNvPr>
              <p:cNvSpPr txBox="1"/>
              <p:nvPr/>
            </p:nvSpPr>
            <p:spPr>
              <a:xfrm>
                <a:off x="1838148" y="4547471"/>
                <a:ext cx="441146" cy="40011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000" b="1" i="1" smtClean="0">
                          <a:solidFill>
                            <a:schemeClr val="tx1"/>
                          </a:solidFill>
                          <a:effectLst/>
                          <a:latin typeface="Cambria Math" panose="02040503050406030204" pitchFamily="18" charset="0"/>
                        </a:rPr>
                        <m:t>𝑲</m:t>
                      </m:r>
                    </m:oMath>
                  </m:oMathPara>
                </a14:m>
                <a:endParaRPr lang="en-IN" sz="2000" b="1" dirty="0">
                  <a:solidFill>
                    <a:schemeClr val="tx1"/>
                  </a:solidFill>
                  <a:effectLst/>
                </a:endParaRPr>
              </a:p>
            </p:txBody>
          </p:sp>
        </mc:Choice>
        <mc:Fallback xmlns="">
          <p:sp>
            <p:nvSpPr>
              <p:cNvPr id="33" name="TextBox 32">
                <a:extLst>
                  <a:ext uri="{FF2B5EF4-FFF2-40B4-BE49-F238E27FC236}">
                    <a16:creationId xmlns:a16="http://schemas.microsoft.com/office/drawing/2014/main" id="{A9552B48-8992-81DB-51AE-356AF720CFC9}"/>
                  </a:ext>
                </a:extLst>
              </p:cNvPr>
              <p:cNvSpPr txBox="1">
                <a:spLocks noRot="1" noChangeAspect="1" noMove="1" noResize="1" noEditPoints="1" noAdjustHandles="1" noChangeArrowheads="1" noChangeShapeType="1" noTextEdit="1"/>
              </p:cNvSpPr>
              <p:nvPr/>
            </p:nvSpPr>
            <p:spPr>
              <a:xfrm>
                <a:off x="1838148" y="4547471"/>
                <a:ext cx="441146" cy="400110"/>
              </a:xfrm>
              <a:prstGeom prst="rect">
                <a:avLst/>
              </a:prstGeom>
              <a:blipFill>
                <a:blip r:embed="rId3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42C6A58-558D-B06B-31F1-86EB82751A19}"/>
                  </a:ext>
                </a:extLst>
              </p:cNvPr>
              <p:cNvSpPr txBox="1"/>
              <p:nvPr/>
            </p:nvSpPr>
            <p:spPr>
              <a:xfrm>
                <a:off x="6574324" y="1245339"/>
                <a:ext cx="1487843"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𝜽</m:t>
                      </m:r>
                      <m:r>
                        <a:rPr lang="en-US" sz="2400" b="1" i="1" smtClean="0">
                          <a:latin typeface="Cambria Math" panose="02040503050406030204" pitchFamily="18" charset="0"/>
                          <a:ea typeface="Cambria Math" panose="02040503050406030204" pitchFamily="18" charset="0"/>
                        </a:rPr>
                        <m:t>=</m:t>
                      </m:r>
                      <m:f>
                        <m:fPr>
                          <m:type m:val="lin"/>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𝒃</m:t>
                          </m:r>
                        </m:num>
                        <m:den>
                          <m:r>
                            <a:rPr lang="en-US" sz="2400" b="1" i="1" smtClean="0">
                              <a:latin typeface="Cambria Math" panose="02040503050406030204" pitchFamily="18" charset="0"/>
                              <a:ea typeface="Cambria Math" panose="02040503050406030204" pitchFamily="18" charset="0"/>
                            </a:rPr>
                            <m:t>𝑲</m:t>
                          </m:r>
                        </m:den>
                      </m:f>
                    </m:oMath>
                  </m:oMathPara>
                </a14:m>
                <a:endParaRPr lang="en-US" sz="2400" b="1" dirty="0"/>
              </a:p>
            </p:txBody>
          </p:sp>
        </mc:Choice>
        <mc:Fallback xmlns="">
          <p:sp>
            <p:nvSpPr>
              <p:cNvPr id="34" name="TextBox 33">
                <a:extLst>
                  <a:ext uri="{FF2B5EF4-FFF2-40B4-BE49-F238E27FC236}">
                    <a16:creationId xmlns:a16="http://schemas.microsoft.com/office/drawing/2014/main" id="{542C6A58-558D-B06B-31F1-86EB82751A19}"/>
                  </a:ext>
                </a:extLst>
              </p:cNvPr>
              <p:cNvSpPr txBox="1">
                <a:spLocks noRot="1" noChangeAspect="1" noMove="1" noResize="1" noEditPoints="1" noAdjustHandles="1" noChangeArrowheads="1" noChangeShapeType="1" noTextEdit="1"/>
              </p:cNvSpPr>
              <p:nvPr/>
            </p:nvSpPr>
            <p:spPr>
              <a:xfrm>
                <a:off x="6574324" y="1245339"/>
                <a:ext cx="1487843" cy="461665"/>
              </a:xfrm>
              <a:prstGeom prst="rect">
                <a:avLst/>
              </a:prstGeom>
              <a:blipFill>
                <a:blip r:embed="rId39"/>
                <a:stretch>
                  <a:fillRect t="-123684" r="-35918" b="-1921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45E9D92-2118-BC01-959B-FDFFB374936D}"/>
                  </a:ext>
                </a:extLst>
              </p:cNvPr>
              <p:cNvSpPr txBox="1"/>
              <p:nvPr/>
            </p:nvSpPr>
            <p:spPr>
              <a:xfrm>
                <a:off x="6930458" y="1846770"/>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15</m:t>
                      </m:r>
                    </m:oMath>
                  </m:oMathPara>
                </a14:m>
                <a:endParaRPr lang="en-IN" sz="2400" dirty="0"/>
              </a:p>
            </p:txBody>
          </p:sp>
        </mc:Choice>
        <mc:Fallback xmlns="">
          <p:sp>
            <p:nvSpPr>
              <p:cNvPr id="35" name="TextBox 34">
                <a:extLst>
                  <a:ext uri="{FF2B5EF4-FFF2-40B4-BE49-F238E27FC236}">
                    <a16:creationId xmlns:a16="http://schemas.microsoft.com/office/drawing/2014/main" id="{D45E9D92-2118-BC01-959B-FDFFB374936D}"/>
                  </a:ext>
                </a:extLst>
              </p:cNvPr>
              <p:cNvSpPr txBox="1">
                <a:spLocks noRot="1" noChangeAspect="1" noMove="1" noResize="1" noEditPoints="1" noAdjustHandles="1" noChangeArrowheads="1" noChangeShapeType="1" noTextEdit="1"/>
              </p:cNvSpPr>
              <p:nvPr/>
            </p:nvSpPr>
            <p:spPr>
              <a:xfrm>
                <a:off x="6930458" y="1846770"/>
                <a:ext cx="595035" cy="461665"/>
              </a:xfrm>
              <a:prstGeom prst="rect">
                <a:avLst/>
              </a:prstGeom>
              <a:blipFill>
                <a:blip r:embed="rId40"/>
                <a:stretch>
                  <a:fillRect l="-309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46132BC-F182-9DC9-12FF-815A96D8A2B1}"/>
                  </a:ext>
                </a:extLst>
              </p:cNvPr>
              <p:cNvSpPr txBox="1"/>
              <p:nvPr/>
            </p:nvSpPr>
            <p:spPr>
              <a:xfrm>
                <a:off x="6685199" y="2364910"/>
                <a:ext cx="1085554"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120/7</m:t>
                      </m:r>
                    </m:oMath>
                  </m:oMathPara>
                </a14:m>
                <a:endParaRPr lang="en-IN" sz="2400" dirty="0"/>
              </a:p>
            </p:txBody>
          </p:sp>
        </mc:Choice>
        <mc:Fallback xmlns="">
          <p:sp>
            <p:nvSpPr>
              <p:cNvPr id="37" name="TextBox 36">
                <a:extLst>
                  <a:ext uri="{FF2B5EF4-FFF2-40B4-BE49-F238E27FC236}">
                    <a16:creationId xmlns:a16="http://schemas.microsoft.com/office/drawing/2014/main" id="{646132BC-F182-9DC9-12FF-815A96D8A2B1}"/>
                  </a:ext>
                </a:extLst>
              </p:cNvPr>
              <p:cNvSpPr txBox="1">
                <a:spLocks noRot="1" noChangeAspect="1" noMove="1" noResize="1" noEditPoints="1" noAdjustHandles="1" noChangeArrowheads="1" noChangeShapeType="1" noTextEdit="1"/>
              </p:cNvSpPr>
              <p:nvPr/>
            </p:nvSpPr>
            <p:spPr>
              <a:xfrm>
                <a:off x="6685199" y="2364910"/>
                <a:ext cx="1085554" cy="461665"/>
              </a:xfrm>
              <a:prstGeom prst="rect">
                <a:avLst/>
              </a:prstGeom>
              <a:blipFill>
                <a:blip r:embed="rId41"/>
                <a:stretch>
                  <a:fillRect l="-562" b="-18421"/>
                </a:stretch>
              </a:blipFill>
            </p:spPr>
            <p:txBody>
              <a:bodyPr/>
              <a:lstStyle/>
              <a:p>
                <a:r>
                  <a:rPr lang="en-IN">
                    <a:noFill/>
                  </a:rPr>
                  <a:t> </a:t>
                </a:r>
              </a:p>
            </p:txBody>
          </p:sp>
        </mc:Fallback>
      </mc:AlternateContent>
      <p:cxnSp>
        <p:nvCxnSpPr>
          <p:cNvPr id="39" name="Straight Arrow Connector 38">
            <a:extLst>
              <a:ext uri="{FF2B5EF4-FFF2-40B4-BE49-F238E27FC236}">
                <a16:creationId xmlns:a16="http://schemas.microsoft.com/office/drawing/2014/main" id="{BE95B2BB-87F7-C1A2-586A-9BBD1B2115B6}"/>
              </a:ext>
            </a:extLst>
          </p:cNvPr>
          <p:cNvCxnSpPr>
            <a:cxnSpLocks/>
          </p:cNvCxnSpPr>
          <p:nvPr/>
        </p:nvCxnSpPr>
        <p:spPr>
          <a:xfrm rot="5400000" flipV="1">
            <a:off x="7663940" y="1937757"/>
            <a:ext cx="0" cy="2743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20B937C-0F4C-BDAE-90E7-65AFE70352BC}"/>
              </a:ext>
            </a:extLst>
          </p:cNvPr>
          <p:cNvSpPr txBox="1"/>
          <p:nvPr/>
        </p:nvSpPr>
        <p:spPr>
          <a:xfrm>
            <a:off x="7780113" y="1874862"/>
            <a:ext cx="1056700" cy="400110"/>
          </a:xfrm>
          <a:prstGeom prst="rect">
            <a:avLst/>
          </a:prstGeom>
          <a:noFill/>
        </p:spPr>
        <p:txBody>
          <a:bodyPr wrap="none" rtlCol="0">
            <a:spAutoFit/>
          </a:bodyPr>
          <a:lstStyle/>
          <a:p>
            <a:pPr algn="ctr"/>
            <a:r>
              <a:rPr lang="en-US" sz="2000" b="1" dirty="0">
                <a:solidFill>
                  <a:schemeClr val="tx1"/>
                </a:solidFill>
                <a:effectLst/>
              </a:rPr>
              <a:t>Key Row</a:t>
            </a:r>
            <a:endParaRPr lang="en-IN" sz="2000" b="1" dirty="0">
              <a:solidFill>
                <a:schemeClr val="tx1"/>
              </a:solidFill>
              <a:effectLst/>
            </a:endParaRPr>
          </a:p>
        </p:txBody>
      </p:sp>
      <p:sp>
        <p:nvSpPr>
          <p:cNvPr id="41" name="Double Bracket 40">
            <a:extLst>
              <a:ext uri="{FF2B5EF4-FFF2-40B4-BE49-F238E27FC236}">
                <a16:creationId xmlns:a16="http://schemas.microsoft.com/office/drawing/2014/main" id="{BA23929E-887A-E2FD-7654-DA00995587AE}"/>
              </a:ext>
            </a:extLst>
          </p:cNvPr>
          <p:cNvSpPr/>
          <p:nvPr/>
        </p:nvSpPr>
        <p:spPr>
          <a:xfrm>
            <a:off x="1670879" y="1893453"/>
            <a:ext cx="679433" cy="391642"/>
          </a:xfrm>
          <a:prstGeom prst="bracketPair">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CA51B72-5DD3-AF74-8048-BF1DF466C4AD}"/>
                  </a:ext>
                </a:extLst>
              </p:cNvPr>
              <p:cNvSpPr txBox="1"/>
              <p:nvPr/>
            </p:nvSpPr>
            <p:spPr>
              <a:xfrm>
                <a:off x="3615623" y="1227284"/>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42" name="TextBox 41">
                <a:extLst>
                  <a:ext uri="{FF2B5EF4-FFF2-40B4-BE49-F238E27FC236}">
                    <a16:creationId xmlns:a16="http://schemas.microsoft.com/office/drawing/2014/main" id="{2CA51B72-5DD3-AF74-8048-BF1DF466C4AD}"/>
                  </a:ext>
                </a:extLst>
              </p:cNvPr>
              <p:cNvSpPr txBox="1">
                <a:spLocks noRot="1" noChangeAspect="1" noMove="1" noResize="1" noEditPoints="1" noAdjustHandles="1" noChangeArrowheads="1" noChangeShapeType="1" noTextEdit="1"/>
              </p:cNvSpPr>
              <p:nvPr/>
            </p:nvSpPr>
            <p:spPr>
              <a:xfrm>
                <a:off x="3615623" y="1227284"/>
                <a:ext cx="540661" cy="461665"/>
              </a:xfrm>
              <a:prstGeom prst="rect">
                <a:avLst/>
              </a:prstGeom>
              <a:blipFill>
                <a:blip r:embed="rId42"/>
                <a:stretch>
                  <a:fillRect l="-2247"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801849E-C68D-135E-078B-026DB6CD373A}"/>
                  </a:ext>
                </a:extLst>
              </p:cNvPr>
              <p:cNvSpPr txBox="1"/>
              <p:nvPr/>
            </p:nvSpPr>
            <p:spPr>
              <a:xfrm>
                <a:off x="3558781" y="1858442"/>
                <a:ext cx="65434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51" name="TextBox 50">
                <a:extLst>
                  <a:ext uri="{FF2B5EF4-FFF2-40B4-BE49-F238E27FC236}">
                    <a16:creationId xmlns:a16="http://schemas.microsoft.com/office/drawing/2014/main" id="{C801849E-C68D-135E-078B-026DB6CD373A}"/>
                  </a:ext>
                </a:extLst>
              </p:cNvPr>
              <p:cNvSpPr txBox="1">
                <a:spLocks noRot="1" noChangeAspect="1" noMove="1" noResize="1" noEditPoints="1" noAdjustHandles="1" noChangeArrowheads="1" noChangeShapeType="1" noTextEdit="1"/>
              </p:cNvSpPr>
              <p:nvPr/>
            </p:nvSpPr>
            <p:spPr>
              <a:xfrm>
                <a:off x="3558781" y="1858442"/>
                <a:ext cx="654345" cy="461665"/>
              </a:xfrm>
              <a:prstGeom prst="rect">
                <a:avLst/>
              </a:prstGeom>
              <a:blipFill>
                <a:blip r:embed="rId4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EF7EBC8-6C3D-0291-BCBD-CEBF4860753D}"/>
                  </a:ext>
                </a:extLst>
              </p:cNvPr>
              <p:cNvSpPr txBox="1"/>
              <p:nvPr/>
            </p:nvSpPr>
            <p:spPr>
              <a:xfrm>
                <a:off x="3673395" y="237658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2" name="TextBox 51">
                <a:extLst>
                  <a:ext uri="{FF2B5EF4-FFF2-40B4-BE49-F238E27FC236}">
                    <a16:creationId xmlns:a16="http://schemas.microsoft.com/office/drawing/2014/main" id="{AEF7EBC8-6C3D-0291-BCBD-CEBF4860753D}"/>
                  </a:ext>
                </a:extLst>
              </p:cNvPr>
              <p:cNvSpPr txBox="1">
                <a:spLocks noRot="1" noChangeAspect="1" noMove="1" noResize="1" noEditPoints="1" noAdjustHandles="1" noChangeArrowheads="1" noChangeShapeType="1" noTextEdit="1"/>
              </p:cNvSpPr>
              <p:nvPr/>
            </p:nvSpPr>
            <p:spPr>
              <a:xfrm>
                <a:off x="3673395" y="2376582"/>
                <a:ext cx="425116" cy="461665"/>
              </a:xfrm>
              <a:prstGeom prst="rect">
                <a:avLst/>
              </a:prstGeom>
              <a:blipFill>
                <a:blip r:embed="rId44"/>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C2B37C0-BE31-CD59-F75C-6424F49D72E4}"/>
                  </a:ext>
                </a:extLst>
              </p:cNvPr>
              <p:cNvSpPr txBox="1"/>
              <p:nvPr/>
            </p:nvSpPr>
            <p:spPr>
              <a:xfrm>
                <a:off x="3673395" y="706999"/>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68" name="TextBox 67">
                <a:extLst>
                  <a:ext uri="{FF2B5EF4-FFF2-40B4-BE49-F238E27FC236}">
                    <a16:creationId xmlns:a16="http://schemas.microsoft.com/office/drawing/2014/main" id="{CC2B37C0-BE31-CD59-F75C-6424F49D72E4}"/>
                  </a:ext>
                </a:extLst>
              </p:cNvPr>
              <p:cNvSpPr txBox="1">
                <a:spLocks noRot="1" noChangeAspect="1" noMove="1" noResize="1" noEditPoints="1" noAdjustHandles="1" noChangeArrowheads="1" noChangeShapeType="1" noTextEdit="1"/>
              </p:cNvSpPr>
              <p:nvPr/>
            </p:nvSpPr>
            <p:spPr>
              <a:xfrm>
                <a:off x="3673395" y="706999"/>
                <a:ext cx="425116" cy="461665"/>
              </a:xfrm>
              <a:prstGeom prst="rect">
                <a:avLst/>
              </a:prstGeom>
              <a:blipFill>
                <a:blip r:embed="rId45"/>
                <a:stretch>
                  <a:fillRect l="-43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3AF476F-EB35-36A6-9BD9-5D84C81D0AD5}"/>
                  </a:ext>
                </a:extLst>
              </p:cNvPr>
              <p:cNvSpPr txBox="1"/>
              <p:nvPr/>
            </p:nvSpPr>
            <p:spPr>
              <a:xfrm>
                <a:off x="3509344" y="2947835"/>
                <a:ext cx="753219"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𝑀</m:t>
                      </m:r>
                    </m:oMath>
                  </m:oMathPara>
                </a14:m>
                <a:endParaRPr lang="en-IN" sz="2400" dirty="0"/>
              </a:p>
            </p:txBody>
          </p:sp>
        </mc:Choice>
        <mc:Fallback xmlns="">
          <p:sp>
            <p:nvSpPr>
              <p:cNvPr id="69" name="TextBox 68">
                <a:extLst>
                  <a:ext uri="{FF2B5EF4-FFF2-40B4-BE49-F238E27FC236}">
                    <a16:creationId xmlns:a16="http://schemas.microsoft.com/office/drawing/2014/main" id="{23AF476F-EB35-36A6-9BD9-5D84C81D0AD5}"/>
                  </a:ext>
                </a:extLst>
              </p:cNvPr>
              <p:cNvSpPr txBox="1">
                <a:spLocks noRot="1" noChangeAspect="1" noMove="1" noResize="1" noEditPoints="1" noAdjustHandles="1" noChangeArrowheads="1" noChangeShapeType="1" noTextEdit="1"/>
              </p:cNvSpPr>
              <p:nvPr/>
            </p:nvSpPr>
            <p:spPr>
              <a:xfrm>
                <a:off x="3509344" y="2947835"/>
                <a:ext cx="753219" cy="461665"/>
              </a:xfrm>
              <a:prstGeom prst="rect">
                <a:avLst/>
              </a:prstGeom>
              <a:blipFill>
                <a:blip r:embed="rId4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257F0914-3B9B-765F-A493-EEF918CEC5D6}"/>
                  </a:ext>
                </a:extLst>
              </p:cNvPr>
              <p:cNvSpPr txBox="1"/>
              <p:nvPr/>
            </p:nvSpPr>
            <p:spPr>
              <a:xfrm>
                <a:off x="3623958" y="3716876"/>
                <a:ext cx="523990"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𝑀</m:t>
                      </m:r>
                    </m:oMath>
                  </m:oMathPara>
                </a14:m>
                <a:endParaRPr lang="en-IN" sz="2400" dirty="0">
                  <a:solidFill>
                    <a:srgbClr val="0070C0"/>
                  </a:solidFill>
                </a:endParaRPr>
              </a:p>
            </p:txBody>
          </p:sp>
        </mc:Choice>
        <mc:Fallback xmlns="">
          <p:sp>
            <p:nvSpPr>
              <p:cNvPr id="70" name="TextBox 69">
                <a:extLst>
                  <a:ext uri="{FF2B5EF4-FFF2-40B4-BE49-F238E27FC236}">
                    <a16:creationId xmlns:a16="http://schemas.microsoft.com/office/drawing/2014/main" id="{257F0914-3B9B-765F-A493-EEF918CEC5D6}"/>
                  </a:ext>
                </a:extLst>
              </p:cNvPr>
              <p:cNvSpPr txBox="1">
                <a:spLocks noRot="1" noChangeAspect="1" noMove="1" noResize="1" noEditPoints="1" noAdjustHandles="1" noChangeArrowheads="1" noChangeShapeType="1" noTextEdit="1"/>
              </p:cNvSpPr>
              <p:nvPr/>
            </p:nvSpPr>
            <p:spPr>
              <a:xfrm>
                <a:off x="3623958" y="3716876"/>
                <a:ext cx="523990" cy="461665"/>
              </a:xfrm>
              <a:prstGeom prst="rect">
                <a:avLst/>
              </a:prstGeom>
              <a:blipFill>
                <a:blip r:embed="rId47"/>
                <a:stretch>
                  <a:fillRect l="-2326"/>
                </a:stretch>
              </a:blipFill>
            </p:spPr>
            <p:txBody>
              <a:bodyPr/>
              <a:lstStyle/>
              <a:p>
                <a:r>
                  <a:rPr lang="en-IN">
                    <a:noFill/>
                  </a:rPr>
                  <a:t> </a:t>
                </a:r>
              </a:p>
            </p:txBody>
          </p:sp>
        </mc:Fallback>
      </mc:AlternateContent>
      <p:sp>
        <p:nvSpPr>
          <p:cNvPr id="7" name="Content Placeholder 2">
            <a:extLst>
              <a:ext uri="{FF2B5EF4-FFF2-40B4-BE49-F238E27FC236}">
                <a16:creationId xmlns:a16="http://schemas.microsoft.com/office/drawing/2014/main" id="{E031BDE6-B9EA-1FA4-F621-97AB1E020767}"/>
              </a:ext>
            </a:extLst>
          </p:cNvPr>
          <p:cNvSpPr txBox="1">
            <a:spLocks/>
          </p:cNvSpPr>
          <p:nvPr/>
        </p:nvSpPr>
        <p:spPr>
          <a:xfrm>
            <a:off x="125840" y="5066180"/>
            <a:ext cx="5658733" cy="133410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Make key element 1 by dividing entire row with 12.</a:t>
            </a:r>
          </a:p>
          <a:p>
            <a:r>
              <a:rPr lang="en-US" dirty="0"/>
              <a:t>Use key element to make other element of key column zero.</a:t>
            </a:r>
          </a:p>
        </p:txBody>
      </p:sp>
      <p:pic>
        <p:nvPicPr>
          <p:cNvPr id="38" name="Picture 37">
            <a:extLst>
              <a:ext uri="{FF2B5EF4-FFF2-40B4-BE49-F238E27FC236}">
                <a16:creationId xmlns:a16="http://schemas.microsoft.com/office/drawing/2014/main" id="{C66343D4-8B02-BB5D-49F0-83F423264F2E}"/>
              </a:ext>
            </a:extLst>
          </p:cNvPr>
          <p:cNvPicPr>
            <a:picLocks noChangeAspect="1"/>
          </p:cNvPicPr>
          <p:nvPr/>
        </p:nvPicPr>
        <p:blipFill>
          <a:blip r:embed="rId48"/>
          <a:srcRect r="6685"/>
          <a:stretch>
            <a:fillRect/>
          </a:stretch>
        </p:blipFill>
        <p:spPr>
          <a:xfrm>
            <a:off x="5924424" y="3900390"/>
            <a:ext cx="6195081" cy="2601671"/>
          </a:xfrm>
          <a:prstGeom prst="rect">
            <a:avLst/>
          </a:prstGeom>
          <a:ln>
            <a:solidFill>
              <a:schemeClr val="accent6"/>
            </a:solidFill>
          </a:ln>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5646ACF-7902-44DF-3742-35D3305D117B}"/>
                  </a:ext>
                </a:extLst>
              </p:cNvPr>
              <p:cNvSpPr txBox="1"/>
              <p:nvPr/>
            </p:nvSpPr>
            <p:spPr>
              <a:xfrm>
                <a:off x="9760313" y="967415"/>
                <a:ext cx="2057551" cy="7861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6−</m:t>
                      </m:r>
                      <m:f>
                        <m:fPr>
                          <m:ctrlPr>
                            <a:rPr lang="en-US" sz="2400" b="1" i="1" smtClean="0">
                              <a:solidFill>
                                <a:schemeClr val="accent6"/>
                              </a:solidFill>
                              <a:latin typeface="Cambria Math" panose="02040503050406030204" pitchFamily="18" charset="0"/>
                            </a:rPr>
                          </m:ctrlPr>
                        </m:fPr>
                        <m:num>
                          <m:r>
                            <a:rPr lang="en-US" sz="2400" b="1" i="1" smtClean="0">
                              <a:solidFill>
                                <a:schemeClr val="accent6"/>
                              </a:solidFill>
                              <a:latin typeface="Cambria Math" panose="02040503050406030204" pitchFamily="18" charset="0"/>
                            </a:rPr>
                            <m:t>𝟐</m:t>
                          </m:r>
                        </m:num>
                        <m:den>
                          <m:r>
                            <a:rPr lang="en-US" sz="2400" b="1" i="1" smtClean="0">
                              <a:solidFill>
                                <a:schemeClr val="accent6"/>
                              </a:solidFill>
                              <a:latin typeface="Cambria Math" panose="02040503050406030204" pitchFamily="18" charset="0"/>
                            </a:rPr>
                            <m:t>𝟑</m:t>
                          </m:r>
                        </m:den>
                      </m:f>
                      <m:r>
                        <a:rPr lang="en-US" sz="2400" b="0" i="1" smtClean="0">
                          <a:latin typeface="Cambria Math" panose="02040503050406030204" pitchFamily="18" charset="0"/>
                          <a:ea typeface="Cambria Math" panose="02040503050406030204" pitchFamily="18" charset="0"/>
                        </a:rPr>
                        <m:t>×7=</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4</m:t>
                          </m:r>
                        </m:num>
                        <m:den>
                          <m:r>
                            <a:rPr lang="en-US" sz="2400" b="0" i="1" smtClean="0">
                              <a:latin typeface="Cambria Math" panose="02040503050406030204" pitchFamily="18" charset="0"/>
                              <a:ea typeface="Cambria Math" panose="02040503050406030204" pitchFamily="18" charset="0"/>
                            </a:rPr>
                            <m:t>3</m:t>
                          </m:r>
                        </m:den>
                      </m:f>
                    </m:oMath>
                  </m:oMathPara>
                </a14:m>
                <a:endParaRPr lang="en-IN" sz="2400" dirty="0"/>
              </a:p>
            </p:txBody>
          </p:sp>
        </mc:Choice>
        <mc:Fallback xmlns="">
          <p:sp>
            <p:nvSpPr>
              <p:cNvPr id="43" name="TextBox 42">
                <a:extLst>
                  <a:ext uri="{FF2B5EF4-FFF2-40B4-BE49-F238E27FC236}">
                    <a16:creationId xmlns:a16="http://schemas.microsoft.com/office/drawing/2014/main" id="{A5646ACF-7902-44DF-3742-35D3305D117B}"/>
                  </a:ext>
                </a:extLst>
              </p:cNvPr>
              <p:cNvSpPr txBox="1">
                <a:spLocks noRot="1" noChangeAspect="1" noMove="1" noResize="1" noEditPoints="1" noAdjustHandles="1" noChangeArrowheads="1" noChangeShapeType="1" noTextEdit="1"/>
              </p:cNvSpPr>
              <p:nvPr/>
            </p:nvSpPr>
            <p:spPr>
              <a:xfrm>
                <a:off x="9760313" y="967415"/>
                <a:ext cx="2057551" cy="786177"/>
              </a:xfrm>
              <a:prstGeom prst="rect">
                <a:avLst/>
              </a:prstGeom>
              <a:blipFill>
                <a:blip r:embed="rId4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16688CF-4104-737D-D905-A13DF9B759DA}"/>
                  </a:ext>
                </a:extLst>
              </p:cNvPr>
              <p:cNvSpPr txBox="1"/>
              <p:nvPr/>
            </p:nvSpPr>
            <p:spPr>
              <a:xfrm>
                <a:off x="9760313" y="1762485"/>
                <a:ext cx="2241896" cy="7861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8−</m:t>
                      </m:r>
                      <m:f>
                        <m:fPr>
                          <m:ctrlPr>
                            <a:rPr lang="en-US" sz="2400" b="1" i="1" smtClean="0">
                              <a:solidFill>
                                <a:schemeClr val="accent6"/>
                              </a:solidFill>
                              <a:latin typeface="Cambria Math" panose="02040503050406030204" pitchFamily="18" charset="0"/>
                            </a:rPr>
                          </m:ctrlPr>
                        </m:fPr>
                        <m:num>
                          <m:r>
                            <a:rPr lang="en-US" sz="2400" b="1" i="1" smtClean="0">
                              <a:solidFill>
                                <a:schemeClr val="accent6"/>
                              </a:solidFill>
                              <a:latin typeface="Cambria Math" panose="02040503050406030204" pitchFamily="18" charset="0"/>
                            </a:rPr>
                            <m:t>𝟐</m:t>
                          </m:r>
                        </m:num>
                        <m:den>
                          <m:r>
                            <a:rPr lang="en-US" sz="2400" b="1" i="1" smtClean="0">
                              <a:solidFill>
                                <a:schemeClr val="accent6"/>
                              </a:solidFill>
                              <a:latin typeface="Cambria Math" panose="02040503050406030204" pitchFamily="18" charset="0"/>
                            </a:rPr>
                            <m:t>𝟑</m:t>
                          </m:r>
                        </m:den>
                      </m:f>
                      <m:r>
                        <a:rPr lang="en-US" sz="2400" b="0" i="1" smtClean="0">
                          <a:latin typeface="Cambria Math" panose="02040503050406030204" pitchFamily="18" charset="0"/>
                          <a:ea typeface="Cambria Math" panose="02040503050406030204" pitchFamily="18" charset="0"/>
                        </a:rPr>
                        <m:t>×12=0</m:t>
                      </m:r>
                    </m:oMath>
                  </m:oMathPara>
                </a14:m>
                <a:endParaRPr lang="en-IN" sz="2400" dirty="0"/>
              </a:p>
            </p:txBody>
          </p:sp>
        </mc:Choice>
        <mc:Fallback xmlns="">
          <p:sp>
            <p:nvSpPr>
              <p:cNvPr id="44" name="TextBox 43">
                <a:extLst>
                  <a:ext uri="{FF2B5EF4-FFF2-40B4-BE49-F238E27FC236}">
                    <a16:creationId xmlns:a16="http://schemas.microsoft.com/office/drawing/2014/main" id="{616688CF-4104-737D-D905-A13DF9B759DA}"/>
                  </a:ext>
                </a:extLst>
              </p:cNvPr>
              <p:cNvSpPr txBox="1">
                <a:spLocks noRot="1" noChangeAspect="1" noMove="1" noResize="1" noEditPoints="1" noAdjustHandles="1" noChangeArrowheads="1" noChangeShapeType="1" noTextEdit="1"/>
              </p:cNvSpPr>
              <p:nvPr/>
            </p:nvSpPr>
            <p:spPr>
              <a:xfrm>
                <a:off x="9760313" y="1762485"/>
                <a:ext cx="2241896" cy="786177"/>
              </a:xfrm>
              <a:prstGeom prst="rect">
                <a:avLst/>
              </a:prstGeom>
              <a:blipFill>
                <a:blip r:embed="rId5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E546713-5C34-CB80-30E9-CF55A6845062}"/>
                  </a:ext>
                </a:extLst>
              </p:cNvPr>
              <p:cNvSpPr txBox="1"/>
              <p:nvPr/>
            </p:nvSpPr>
            <p:spPr>
              <a:xfrm>
                <a:off x="9602417" y="2623323"/>
                <a:ext cx="2557688" cy="7861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f>
                        <m:fPr>
                          <m:ctrlPr>
                            <a:rPr lang="en-US" sz="2400" b="1" i="1" smtClean="0">
                              <a:solidFill>
                                <a:schemeClr val="accent6"/>
                              </a:solidFill>
                              <a:latin typeface="Cambria Math" panose="02040503050406030204" pitchFamily="18" charset="0"/>
                            </a:rPr>
                          </m:ctrlPr>
                        </m:fPr>
                        <m:num>
                          <m:r>
                            <a:rPr lang="en-US" sz="2400" b="1" i="1" smtClean="0">
                              <a:solidFill>
                                <a:schemeClr val="accent6"/>
                              </a:solidFill>
                              <a:latin typeface="Cambria Math" panose="02040503050406030204" pitchFamily="18" charset="0"/>
                            </a:rPr>
                            <m:t>𝟐</m:t>
                          </m:r>
                        </m:num>
                        <m:den>
                          <m:r>
                            <a:rPr lang="en-US" sz="2400" b="1" i="1" smtClean="0">
                              <a:solidFill>
                                <a:schemeClr val="accent6"/>
                              </a:solidFill>
                              <a:latin typeface="Cambria Math" panose="02040503050406030204" pitchFamily="18" charset="0"/>
                            </a:rPr>
                            <m:t>𝟑</m:t>
                          </m:r>
                        </m:den>
                      </m:f>
                      <m:r>
                        <a:rPr lang="en-US" sz="2400" b="0" i="1" smtClean="0">
                          <a:latin typeface="Cambria Math" panose="02040503050406030204" pitchFamily="18" charset="0"/>
                          <a:ea typeface="Cambria Math" panose="02040503050406030204" pitchFamily="18" charset="0"/>
                        </a:rPr>
                        <m:t>×(−1)=</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2</m:t>
                          </m:r>
                        </m:num>
                        <m:den>
                          <m:r>
                            <a:rPr lang="en-US" sz="2400" b="0" i="1" smtClean="0">
                              <a:latin typeface="Cambria Math" panose="02040503050406030204" pitchFamily="18" charset="0"/>
                              <a:ea typeface="Cambria Math" panose="02040503050406030204" pitchFamily="18" charset="0"/>
                            </a:rPr>
                            <m:t>3</m:t>
                          </m:r>
                        </m:den>
                      </m:f>
                    </m:oMath>
                  </m:oMathPara>
                </a14:m>
                <a:endParaRPr lang="en-IN" sz="2400" dirty="0"/>
              </a:p>
            </p:txBody>
          </p:sp>
        </mc:Choice>
        <mc:Fallback xmlns="">
          <p:sp>
            <p:nvSpPr>
              <p:cNvPr id="45" name="TextBox 44">
                <a:extLst>
                  <a:ext uri="{FF2B5EF4-FFF2-40B4-BE49-F238E27FC236}">
                    <a16:creationId xmlns:a16="http://schemas.microsoft.com/office/drawing/2014/main" id="{BE546713-5C34-CB80-30E9-CF55A6845062}"/>
                  </a:ext>
                </a:extLst>
              </p:cNvPr>
              <p:cNvSpPr txBox="1">
                <a:spLocks noRot="1" noChangeAspect="1" noMove="1" noResize="1" noEditPoints="1" noAdjustHandles="1" noChangeArrowheads="1" noChangeShapeType="1" noTextEdit="1"/>
              </p:cNvSpPr>
              <p:nvPr/>
            </p:nvSpPr>
            <p:spPr>
              <a:xfrm>
                <a:off x="9602417" y="2623323"/>
                <a:ext cx="2557688" cy="786177"/>
              </a:xfrm>
              <a:prstGeom prst="rect">
                <a:avLst/>
              </a:prstGeom>
              <a:blipFill>
                <a:blip r:embed="rId51"/>
                <a:stretch>
                  <a:fillRect/>
                </a:stretch>
              </a:blipFill>
            </p:spPr>
            <p:txBody>
              <a:bodyPr/>
              <a:lstStyle/>
              <a:p>
                <a:r>
                  <a:rPr lang="en-IN">
                    <a:noFill/>
                  </a:rPr>
                  <a:t> </a:t>
                </a:r>
              </a:p>
            </p:txBody>
          </p:sp>
        </mc:Fallback>
      </mc:AlternateContent>
      <p:cxnSp>
        <p:nvCxnSpPr>
          <p:cNvPr id="47" name="Straight Connector 46">
            <a:extLst>
              <a:ext uri="{FF2B5EF4-FFF2-40B4-BE49-F238E27FC236}">
                <a16:creationId xmlns:a16="http://schemas.microsoft.com/office/drawing/2014/main" id="{7AA41306-01BF-73BB-5EBE-9BF1402363F4}"/>
              </a:ext>
            </a:extLst>
          </p:cNvPr>
          <p:cNvCxnSpPr/>
          <p:nvPr/>
        </p:nvCxnSpPr>
        <p:spPr>
          <a:xfrm>
            <a:off x="10277061" y="4097413"/>
            <a:ext cx="0" cy="230287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26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up)">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wipe(left)">
                                      <p:cBhvr>
                                        <p:cTn id="56" dur="500"/>
                                        <p:tgtEl>
                                          <p:spTgt spid="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500"/>
                                        <p:tgtEl>
                                          <p:spTgt spid="53"/>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childTnLst>
                          </p:cTn>
                        </p:par>
                        <p:par>
                          <p:cTn id="69" fill="hold">
                            <p:stCondLst>
                              <p:cond delay="2000"/>
                            </p:stCondLst>
                            <p:childTnLst>
                              <p:par>
                                <p:cTn id="70" presetID="10" presetClass="entr" presetSubtype="0" fill="hold" grpId="0" nodeType="after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fade">
                                      <p:cBhvr>
                                        <p:cTn id="72" dur="500"/>
                                        <p:tgtEl>
                                          <p:spTgt spid="68"/>
                                        </p:tgtEl>
                                      </p:cBhvr>
                                    </p:animEffect>
                                  </p:childTnLst>
                                </p:cTn>
                              </p:par>
                            </p:childTnLst>
                          </p:cTn>
                        </p:par>
                        <p:par>
                          <p:cTn id="73" fill="hold">
                            <p:stCondLst>
                              <p:cond delay="25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childTnLst>
                          </p:cTn>
                        </p:par>
                        <p:par>
                          <p:cTn id="77" fill="hold">
                            <p:stCondLst>
                              <p:cond delay="3000"/>
                            </p:stCondLst>
                            <p:childTnLst>
                              <p:par>
                                <p:cTn id="78" presetID="10" presetClass="entr" presetSubtype="0" fill="hold" grpId="0" nodeType="afterEffect">
                                  <p:stCondLst>
                                    <p:cond delay="0"/>
                                  </p:stCondLst>
                                  <p:childTnLst>
                                    <p:set>
                                      <p:cBhvr>
                                        <p:cTn id="79" dur="1" fill="hold">
                                          <p:stCondLst>
                                            <p:cond delay="0"/>
                                          </p:stCondLst>
                                        </p:cTn>
                                        <p:tgtEl>
                                          <p:spTgt spid="56"/>
                                        </p:tgtEl>
                                        <p:attrNameLst>
                                          <p:attrName>style.visibility</p:attrName>
                                        </p:attrNameLst>
                                      </p:cBhvr>
                                      <p:to>
                                        <p:strVal val="visible"/>
                                      </p:to>
                                    </p:set>
                                    <p:animEffect transition="in" filter="fade">
                                      <p:cBhvr>
                                        <p:cTn id="80" dur="500"/>
                                        <p:tgtEl>
                                          <p:spTgt spid="5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fade">
                                      <p:cBhvr>
                                        <p:cTn id="90" dur="500"/>
                                        <p:tgtEl>
                                          <p:spTgt spid="1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500"/>
                                        <p:tgtEl>
                                          <p:spTgt spid="16"/>
                                        </p:tgtEl>
                                      </p:cBhvr>
                                    </p:animEffect>
                                  </p:childTnLst>
                                </p:cTn>
                              </p:par>
                            </p:childTnLst>
                          </p:cTn>
                        </p:par>
                        <p:par>
                          <p:cTn id="96" fill="hold">
                            <p:stCondLst>
                              <p:cond delay="500"/>
                            </p:stCondLst>
                            <p:childTnLst>
                              <p:par>
                                <p:cTn id="97" presetID="10" presetClass="entr" presetSubtype="0" fill="hold" grpId="0" nodeType="afterEffect">
                                  <p:stCondLst>
                                    <p:cond delay="0"/>
                                  </p:stCondLst>
                                  <p:childTnLst>
                                    <p:set>
                                      <p:cBhvr>
                                        <p:cTn id="98" dur="1" fill="hold">
                                          <p:stCondLst>
                                            <p:cond delay="0"/>
                                          </p:stCondLst>
                                        </p:cTn>
                                        <p:tgtEl>
                                          <p:spTgt spid="17"/>
                                        </p:tgtEl>
                                        <p:attrNameLst>
                                          <p:attrName>style.visibility</p:attrName>
                                        </p:attrNameLst>
                                      </p:cBhvr>
                                      <p:to>
                                        <p:strVal val="visible"/>
                                      </p:to>
                                    </p:set>
                                    <p:animEffect transition="in" filter="fade">
                                      <p:cBhvr>
                                        <p:cTn id="99" dur="500"/>
                                        <p:tgtEl>
                                          <p:spTgt spid="17"/>
                                        </p:tgtEl>
                                      </p:cBhvr>
                                    </p:animEffect>
                                  </p:childTnLst>
                                </p:cTn>
                              </p:par>
                            </p:childTnLst>
                          </p:cTn>
                        </p:par>
                        <p:par>
                          <p:cTn id="100" fill="hold">
                            <p:stCondLst>
                              <p:cond delay="1000"/>
                            </p:stCondLst>
                            <p:childTnLst>
                              <p:par>
                                <p:cTn id="101" presetID="10" presetClass="entr" presetSubtype="0" fill="hold" grpId="0" nodeType="afterEffect">
                                  <p:stCondLst>
                                    <p:cond delay="0"/>
                                  </p:stCondLst>
                                  <p:childTnLst>
                                    <p:set>
                                      <p:cBhvr>
                                        <p:cTn id="102" dur="1" fill="hold">
                                          <p:stCondLst>
                                            <p:cond delay="0"/>
                                          </p:stCondLst>
                                        </p:cTn>
                                        <p:tgtEl>
                                          <p:spTgt spid="18"/>
                                        </p:tgtEl>
                                        <p:attrNameLst>
                                          <p:attrName>style.visibility</p:attrName>
                                        </p:attrNameLst>
                                      </p:cBhvr>
                                      <p:to>
                                        <p:strVal val="visible"/>
                                      </p:to>
                                    </p:set>
                                    <p:animEffect transition="in" filter="fade">
                                      <p:cBhvr>
                                        <p:cTn id="103" dur="500"/>
                                        <p:tgtEl>
                                          <p:spTgt spid="1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7">
                                            <p:txEl>
                                              <p:pRg st="0" end="0"/>
                                            </p:txEl>
                                          </p:spTgt>
                                        </p:tgtEl>
                                        <p:attrNameLst>
                                          <p:attrName>style.visibility</p:attrName>
                                        </p:attrNameLst>
                                      </p:cBhvr>
                                      <p:to>
                                        <p:strVal val="visible"/>
                                      </p:to>
                                    </p:set>
                                    <p:animEffect transition="in" filter="fade">
                                      <p:cBhvr>
                                        <p:cTn id="108" dur="500"/>
                                        <p:tgtEl>
                                          <p:spTgt spid="7">
                                            <p:txEl>
                                              <p:pRg st="0" end="0"/>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fade">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27"/>
                                        </p:tgtEl>
                                        <p:attrNameLst>
                                          <p:attrName>style.visibility</p:attrName>
                                        </p:attrNameLst>
                                      </p:cBhvr>
                                      <p:to>
                                        <p:strVal val="visible"/>
                                      </p:to>
                                    </p:set>
                                    <p:animEffect transition="in" filter="fade">
                                      <p:cBhvr>
                                        <p:cTn id="118" dur="500"/>
                                        <p:tgtEl>
                                          <p:spTgt spid="27"/>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52"/>
                                        </p:tgtEl>
                                        <p:attrNameLst>
                                          <p:attrName>style.visibility</p:attrName>
                                        </p:attrNameLst>
                                      </p:cBhvr>
                                      <p:to>
                                        <p:strVal val="visible"/>
                                      </p:to>
                                    </p:set>
                                    <p:animEffect transition="in" filter="fade">
                                      <p:cBhvr>
                                        <p:cTn id="123" dur="500"/>
                                        <p:tgtEl>
                                          <p:spTgt spid="52"/>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28"/>
                                        </p:tgtEl>
                                        <p:attrNameLst>
                                          <p:attrName>style.visibility</p:attrName>
                                        </p:attrNameLst>
                                      </p:cBhvr>
                                      <p:to>
                                        <p:strVal val="visible"/>
                                      </p:to>
                                    </p:set>
                                    <p:animEffect transition="in" filter="fade">
                                      <p:cBhvr>
                                        <p:cTn id="128" dur="500"/>
                                        <p:tgtEl>
                                          <p:spTgt spid="2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500"/>
                                        <p:tgtEl>
                                          <p:spTgt spid="29"/>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31"/>
                                        </p:tgtEl>
                                        <p:attrNameLst>
                                          <p:attrName>style.visibility</p:attrName>
                                        </p:attrNameLst>
                                      </p:cBhvr>
                                      <p:to>
                                        <p:strVal val="visible"/>
                                      </p:to>
                                    </p:set>
                                    <p:animEffect transition="in" filter="fade">
                                      <p:cBhvr>
                                        <p:cTn id="138" dur="500"/>
                                        <p:tgtEl>
                                          <p:spTgt spid="31"/>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7">
                                            <p:txEl>
                                              <p:pRg st="1" end="1"/>
                                            </p:txEl>
                                          </p:spTgt>
                                        </p:tgtEl>
                                        <p:attrNameLst>
                                          <p:attrName>style.visibility</p:attrName>
                                        </p:attrNameLst>
                                      </p:cBhvr>
                                      <p:to>
                                        <p:strVal val="visible"/>
                                      </p:to>
                                    </p:set>
                                    <p:animEffect transition="in" filter="fade">
                                      <p:cBhvr>
                                        <p:cTn id="143" dur="500"/>
                                        <p:tgtEl>
                                          <p:spTgt spid="7">
                                            <p:txEl>
                                              <p:pRg st="1" end="1"/>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43"/>
                                        </p:tgtEl>
                                        <p:attrNameLst>
                                          <p:attrName>style.visibility</p:attrName>
                                        </p:attrNameLst>
                                      </p:cBhvr>
                                      <p:to>
                                        <p:strVal val="visible"/>
                                      </p:to>
                                    </p:set>
                                    <p:animEffect transition="in" filter="fade">
                                      <p:cBhvr>
                                        <p:cTn id="148" dur="500"/>
                                        <p:tgtEl>
                                          <p:spTgt spid="43"/>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5"/>
                                        </p:tgtEl>
                                        <p:attrNameLst>
                                          <p:attrName>style.visibility</p:attrName>
                                        </p:attrNameLst>
                                      </p:cBhvr>
                                      <p:to>
                                        <p:strVal val="visible"/>
                                      </p:to>
                                    </p:set>
                                    <p:animEffect transition="in" filter="fade">
                                      <p:cBhvr>
                                        <p:cTn id="153" dur="500"/>
                                        <p:tgtEl>
                                          <p:spTgt spid="5"/>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44"/>
                                        </p:tgtEl>
                                        <p:attrNameLst>
                                          <p:attrName>style.visibility</p:attrName>
                                        </p:attrNameLst>
                                      </p:cBhvr>
                                      <p:to>
                                        <p:strVal val="visible"/>
                                      </p:to>
                                    </p:set>
                                    <p:animEffect transition="in" filter="fade">
                                      <p:cBhvr>
                                        <p:cTn id="158" dur="500"/>
                                        <p:tgtEl>
                                          <p:spTgt spid="44"/>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0"/>
                                        </p:tgtEl>
                                        <p:attrNameLst>
                                          <p:attrName>style.visibility</p:attrName>
                                        </p:attrNameLst>
                                      </p:cBhvr>
                                      <p:to>
                                        <p:strVal val="visible"/>
                                      </p:to>
                                    </p:set>
                                    <p:animEffect transition="in" filter="fade">
                                      <p:cBhvr>
                                        <p:cTn id="163" dur="500"/>
                                        <p:tgtEl>
                                          <p:spTgt spid="10"/>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51"/>
                                        </p:tgtEl>
                                        <p:attrNameLst>
                                          <p:attrName>style.visibility</p:attrName>
                                        </p:attrNameLst>
                                      </p:cBhvr>
                                      <p:to>
                                        <p:strVal val="visible"/>
                                      </p:to>
                                    </p:set>
                                    <p:animEffect transition="in" filter="fade">
                                      <p:cBhvr>
                                        <p:cTn id="168" dur="500"/>
                                        <p:tgtEl>
                                          <p:spTgt spid="51"/>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45"/>
                                        </p:tgtEl>
                                        <p:attrNameLst>
                                          <p:attrName>style.visibility</p:attrName>
                                        </p:attrNameLst>
                                      </p:cBhvr>
                                      <p:to>
                                        <p:strVal val="visible"/>
                                      </p:to>
                                    </p:set>
                                    <p:animEffect transition="in" filter="fade">
                                      <p:cBhvr>
                                        <p:cTn id="173" dur="500"/>
                                        <p:tgtEl>
                                          <p:spTgt spid="45"/>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grpId="0" nodeType="clickEffect">
                                  <p:stCondLst>
                                    <p:cond delay="0"/>
                                  </p:stCondLst>
                                  <p:childTnLst>
                                    <p:set>
                                      <p:cBhvr>
                                        <p:cTn id="177" dur="1" fill="hold">
                                          <p:stCondLst>
                                            <p:cond delay="0"/>
                                          </p:stCondLst>
                                        </p:cTn>
                                        <p:tgtEl>
                                          <p:spTgt spid="12"/>
                                        </p:tgtEl>
                                        <p:attrNameLst>
                                          <p:attrName>style.visibility</p:attrName>
                                        </p:attrNameLst>
                                      </p:cBhvr>
                                      <p:to>
                                        <p:strVal val="visible"/>
                                      </p:to>
                                    </p:set>
                                    <p:animEffect transition="in" filter="fade">
                                      <p:cBhvr>
                                        <p:cTn id="178" dur="500"/>
                                        <p:tgtEl>
                                          <p:spTgt spid="12"/>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24"/>
                                        </p:tgtEl>
                                        <p:attrNameLst>
                                          <p:attrName>style.visibility</p:attrName>
                                        </p:attrNameLst>
                                      </p:cBhvr>
                                      <p:to>
                                        <p:strVal val="visible"/>
                                      </p:to>
                                    </p:set>
                                    <p:animEffect transition="in" filter="fade">
                                      <p:cBhvr>
                                        <p:cTn id="183" dur="500"/>
                                        <p:tgtEl>
                                          <p:spTgt spid="24"/>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30"/>
                                        </p:tgtEl>
                                        <p:attrNameLst>
                                          <p:attrName>style.visibility</p:attrName>
                                        </p:attrNameLst>
                                      </p:cBhvr>
                                      <p:to>
                                        <p:strVal val="visible"/>
                                      </p:to>
                                    </p:set>
                                    <p:animEffect transition="in" filter="fade">
                                      <p:cBhvr>
                                        <p:cTn id="188" dur="500"/>
                                        <p:tgtEl>
                                          <p:spTgt spid="30"/>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nodeType="clickEffect">
                                  <p:stCondLst>
                                    <p:cond delay="0"/>
                                  </p:stCondLst>
                                  <p:childTnLst>
                                    <p:set>
                                      <p:cBhvr>
                                        <p:cTn id="192" dur="1" fill="hold">
                                          <p:stCondLst>
                                            <p:cond delay="0"/>
                                          </p:stCondLst>
                                        </p:cTn>
                                        <p:tgtEl>
                                          <p:spTgt spid="59"/>
                                        </p:tgtEl>
                                        <p:attrNameLst>
                                          <p:attrName>style.visibility</p:attrName>
                                        </p:attrNameLst>
                                      </p:cBhvr>
                                      <p:to>
                                        <p:strVal val="visible"/>
                                      </p:to>
                                    </p:set>
                                    <p:animEffect transition="in" filter="wipe(left)">
                                      <p:cBhvr>
                                        <p:cTn id="193" dur="500"/>
                                        <p:tgtEl>
                                          <p:spTgt spid="59"/>
                                        </p:tgtEl>
                                      </p:cBhvr>
                                    </p:animEffect>
                                  </p:childTnLst>
                                </p:cTn>
                              </p:par>
                            </p:childTnLst>
                          </p:cTn>
                        </p:par>
                        <p:par>
                          <p:cTn id="194" fill="hold">
                            <p:stCondLst>
                              <p:cond delay="500"/>
                            </p:stCondLst>
                            <p:childTnLst>
                              <p:par>
                                <p:cTn id="195" presetID="10" presetClass="entr" presetSubtype="0" fill="hold" grpId="0" nodeType="afterEffect">
                                  <p:stCondLst>
                                    <p:cond delay="0"/>
                                  </p:stCondLst>
                                  <p:childTnLst>
                                    <p:set>
                                      <p:cBhvr>
                                        <p:cTn id="196" dur="1" fill="hold">
                                          <p:stCondLst>
                                            <p:cond delay="0"/>
                                          </p:stCondLst>
                                        </p:cTn>
                                        <p:tgtEl>
                                          <p:spTgt spid="60"/>
                                        </p:tgtEl>
                                        <p:attrNameLst>
                                          <p:attrName>style.visibility</p:attrName>
                                        </p:attrNameLst>
                                      </p:cBhvr>
                                      <p:to>
                                        <p:strVal val="visible"/>
                                      </p:to>
                                    </p:set>
                                    <p:animEffect transition="in" filter="fade">
                                      <p:cBhvr>
                                        <p:cTn id="197" dur="500"/>
                                        <p:tgtEl>
                                          <p:spTgt spid="60"/>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61"/>
                                        </p:tgtEl>
                                        <p:attrNameLst>
                                          <p:attrName>style.visibility</p:attrName>
                                        </p:attrNameLst>
                                      </p:cBhvr>
                                      <p:to>
                                        <p:strVal val="visible"/>
                                      </p:to>
                                    </p:set>
                                    <p:animEffect transition="in" filter="fade">
                                      <p:cBhvr>
                                        <p:cTn id="202" dur="500"/>
                                        <p:tgtEl>
                                          <p:spTgt spid="61"/>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62"/>
                                        </p:tgtEl>
                                        <p:attrNameLst>
                                          <p:attrName>style.visibility</p:attrName>
                                        </p:attrNameLst>
                                      </p:cBhvr>
                                      <p:to>
                                        <p:strVal val="visible"/>
                                      </p:to>
                                    </p:set>
                                    <p:animEffect transition="in" filter="fade">
                                      <p:cBhvr>
                                        <p:cTn id="207" dur="500"/>
                                        <p:tgtEl>
                                          <p:spTgt spid="62"/>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69"/>
                                        </p:tgtEl>
                                        <p:attrNameLst>
                                          <p:attrName>style.visibility</p:attrName>
                                        </p:attrNameLst>
                                      </p:cBhvr>
                                      <p:to>
                                        <p:strVal val="visible"/>
                                      </p:to>
                                    </p:set>
                                    <p:animEffect transition="in" filter="fade">
                                      <p:cBhvr>
                                        <p:cTn id="212" dur="500"/>
                                        <p:tgtEl>
                                          <p:spTgt spid="69"/>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grpId="0" nodeType="clickEffect">
                                  <p:stCondLst>
                                    <p:cond delay="0"/>
                                  </p:stCondLst>
                                  <p:childTnLst>
                                    <p:set>
                                      <p:cBhvr>
                                        <p:cTn id="216" dur="1" fill="hold">
                                          <p:stCondLst>
                                            <p:cond delay="0"/>
                                          </p:stCondLst>
                                        </p:cTn>
                                        <p:tgtEl>
                                          <p:spTgt spid="63"/>
                                        </p:tgtEl>
                                        <p:attrNameLst>
                                          <p:attrName>style.visibility</p:attrName>
                                        </p:attrNameLst>
                                      </p:cBhvr>
                                      <p:to>
                                        <p:strVal val="visible"/>
                                      </p:to>
                                    </p:set>
                                    <p:animEffect transition="in" filter="fade">
                                      <p:cBhvr>
                                        <p:cTn id="217" dur="500"/>
                                        <p:tgtEl>
                                          <p:spTgt spid="63"/>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grpId="0" nodeType="clickEffect">
                                  <p:stCondLst>
                                    <p:cond delay="0"/>
                                  </p:stCondLst>
                                  <p:childTnLst>
                                    <p:set>
                                      <p:cBhvr>
                                        <p:cTn id="221" dur="1" fill="hold">
                                          <p:stCondLst>
                                            <p:cond delay="0"/>
                                          </p:stCondLst>
                                        </p:cTn>
                                        <p:tgtEl>
                                          <p:spTgt spid="64"/>
                                        </p:tgtEl>
                                        <p:attrNameLst>
                                          <p:attrName>style.visibility</p:attrName>
                                        </p:attrNameLst>
                                      </p:cBhvr>
                                      <p:to>
                                        <p:strVal val="visible"/>
                                      </p:to>
                                    </p:set>
                                    <p:animEffect transition="in" filter="fade">
                                      <p:cBhvr>
                                        <p:cTn id="222" dur="500"/>
                                        <p:tgtEl>
                                          <p:spTgt spid="64"/>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65"/>
                                        </p:tgtEl>
                                        <p:attrNameLst>
                                          <p:attrName>style.visibility</p:attrName>
                                        </p:attrNameLst>
                                      </p:cBhvr>
                                      <p:to>
                                        <p:strVal val="visible"/>
                                      </p:to>
                                    </p:set>
                                    <p:animEffect transition="in" filter="fade">
                                      <p:cBhvr>
                                        <p:cTn id="227" dur="500"/>
                                        <p:tgtEl>
                                          <p:spTgt spid="65"/>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67"/>
                                        </p:tgtEl>
                                        <p:attrNameLst>
                                          <p:attrName>style.visibility</p:attrName>
                                        </p:attrNameLst>
                                      </p:cBhvr>
                                      <p:to>
                                        <p:strVal val="visible"/>
                                      </p:to>
                                    </p:set>
                                    <p:animEffect transition="in" filter="fade">
                                      <p:cBhvr>
                                        <p:cTn id="232" dur="500"/>
                                        <p:tgtEl>
                                          <p:spTgt spid="67"/>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grpId="0" nodeType="clickEffect">
                                  <p:stCondLst>
                                    <p:cond delay="0"/>
                                  </p:stCondLst>
                                  <p:childTnLst>
                                    <p:set>
                                      <p:cBhvr>
                                        <p:cTn id="236" dur="1" fill="hold">
                                          <p:stCondLst>
                                            <p:cond delay="0"/>
                                          </p:stCondLst>
                                        </p:cTn>
                                        <p:tgtEl>
                                          <p:spTgt spid="72"/>
                                        </p:tgtEl>
                                        <p:attrNameLst>
                                          <p:attrName>style.visibility</p:attrName>
                                        </p:attrNameLst>
                                      </p:cBhvr>
                                      <p:to>
                                        <p:strVal val="visible"/>
                                      </p:to>
                                    </p:set>
                                    <p:animEffect transition="in" filter="fade">
                                      <p:cBhvr>
                                        <p:cTn id="237" dur="500"/>
                                        <p:tgtEl>
                                          <p:spTgt spid="72"/>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grpId="0" nodeType="clickEffect">
                                  <p:stCondLst>
                                    <p:cond delay="0"/>
                                  </p:stCondLst>
                                  <p:childTnLst>
                                    <p:set>
                                      <p:cBhvr>
                                        <p:cTn id="241" dur="1" fill="hold">
                                          <p:stCondLst>
                                            <p:cond delay="0"/>
                                          </p:stCondLst>
                                        </p:cTn>
                                        <p:tgtEl>
                                          <p:spTgt spid="73"/>
                                        </p:tgtEl>
                                        <p:attrNameLst>
                                          <p:attrName>style.visibility</p:attrName>
                                        </p:attrNameLst>
                                      </p:cBhvr>
                                      <p:to>
                                        <p:strVal val="visible"/>
                                      </p:to>
                                    </p:set>
                                    <p:animEffect transition="in" filter="fade">
                                      <p:cBhvr>
                                        <p:cTn id="242" dur="500"/>
                                        <p:tgtEl>
                                          <p:spTgt spid="73"/>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grpId="0" nodeType="clickEffect">
                                  <p:stCondLst>
                                    <p:cond delay="0"/>
                                  </p:stCondLst>
                                  <p:childTnLst>
                                    <p:set>
                                      <p:cBhvr>
                                        <p:cTn id="246" dur="1" fill="hold">
                                          <p:stCondLst>
                                            <p:cond delay="0"/>
                                          </p:stCondLst>
                                        </p:cTn>
                                        <p:tgtEl>
                                          <p:spTgt spid="70"/>
                                        </p:tgtEl>
                                        <p:attrNameLst>
                                          <p:attrName>style.visibility</p:attrName>
                                        </p:attrNameLst>
                                      </p:cBhvr>
                                      <p:to>
                                        <p:strVal val="visible"/>
                                      </p:to>
                                    </p:set>
                                    <p:animEffect transition="in" filter="fade">
                                      <p:cBhvr>
                                        <p:cTn id="247" dur="500"/>
                                        <p:tgtEl>
                                          <p:spTgt spid="70"/>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grpId="0" nodeType="clickEffect">
                                  <p:stCondLst>
                                    <p:cond delay="0"/>
                                  </p:stCondLst>
                                  <p:childTnLst>
                                    <p:set>
                                      <p:cBhvr>
                                        <p:cTn id="251" dur="1" fill="hold">
                                          <p:stCondLst>
                                            <p:cond delay="0"/>
                                          </p:stCondLst>
                                        </p:cTn>
                                        <p:tgtEl>
                                          <p:spTgt spid="74"/>
                                        </p:tgtEl>
                                        <p:attrNameLst>
                                          <p:attrName>style.visibility</p:attrName>
                                        </p:attrNameLst>
                                      </p:cBhvr>
                                      <p:to>
                                        <p:strVal val="visible"/>
                                      </p:to>
                                    </p:set>
                                    <p:animEffect transition="in" filter="fade">
                                      <p:cBhvr>
                                        <p:cTn id="252" dur="500"/>
                                        <p:tgtEl>
                                          <p:spTgt spid="74"/>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grpId="0" nodeType="clickEffect">
                                  <p:stCondLst>
                                    <p:cond delay="0"/>
                                  </p:stCondLst>
                                  <p:childTnLst>
                                    <p:set>
                                      <p:cBhvr>
                                        <p:cTn id="256" dur="1" fill="hold">
                                          <p:stCondLst>
                                            <p:cond delay="0"/>
                                          </p:stCondLst>
                                        </p:cTn>
                                        <p:tgtEl>
                                          <p:spTgt spid="75"/>
                                        </p:tgtEl>
                                        <p:attrNameLst>
                                          <p:attrName>style.visibility</p:attrName>
                                        </p:attrNameLst>
                                      </p:cBhvr>
                                      <p:to>
                                        <p:strVal val="visible"/>
                                      </p:to>
                                    </p:set>
                                    <p:animEffect transition="in" filter="fade">
                                      <p:cBhvr>
                                        <p:cTn id="257" dur="500"/>
                                        <p:tgtEl>
                                          <p:spTgt spid="75"/>
                                        </p:tgtEl>
                                      </p:cBhvr>
                                    </p:animEffect>
                                  </p:childTnLst>
                                </p:cTn>
                              </p:par>
                            </p:childTnLst>
                          </p:cTn>
                        </p:par>
                      </p:childTnLst>
                    </p:cTn>
                  </p:par>
                  <p:par>
                    <p:cTn id="258" fill="hold">
                      <p:stCondLst>
                        <p:cond delay="indefinite"/>
                      </p:stCondLst>
                      <p:childTnLst>
                        <p:par>
                          <p:cTn id="259" fill="hold">
                            <p:stCondLst>
                              <p:cond delay="0"/>
                            </p:stCondLst>
                            <p:childTnLst>
                              <p:par>
                                <p:cTn id="260" presetID="22" presetClass="entr" presetSubtype="4" fill="hold" nodeType="clickEffect">
                                  <p:stCondLst>
                                    <p:cond delay="0"/>
                                  </p:stCondLst>
                                  <p:childTnLst>
                                    <p:set>
                                      <p:cBhvr>
                                        <p:cTn id="261" dur="1" fill="hold">
                                          <p:stCondLst>
                                            <p:cond delay="0"/>
                                          </p:stCondLst>
                                        </p:cTn>
                                        <p:tgtEl>
                                          <p:spTgt spid="32"/>
                                        </p:tgtEl>
                                        <p:attrNameLst>
                                          <p:attrName>style.visibility</p:attrName>
                                        </p:attrNameLst>
                                      </p:cBhvr>
                                      <p:to>
                                        <p:strVal val="visible"/>
                                      </p:to>
                                    </p:set>
                                    <p:animEffect transition="in" filter="wipe(down)">
                                      <p:cBhvr>
                                        <p:cTn id="262" dur="500"/>
                                        <p:tgtEl>
                                          <p:spTgt spid="32"/>
                                        </p:tgtEl>
                                      </p:cBhvr>
                                    </p:animEffect>
                                  </p:childTnLst>
                                </p:cTn>
                              </p:par>
                            </p:childTnLst>
                          </p:cTn>
                        </p:par>
                        <p:par>
                          <p:cTn id="263" fill="hold">
                            <p:stCondLst>
                              <p:cond delay="500"/>
                            </p:stCondLst>
                            <p:childTnLst>
                              <p:par>
                                <p:cTn id="264" presetID="10" presetClass="entr" presetSubtype="0" fill="hold" grpId="0" nodeType="afterEffect">
                                  <p:stCondLst>
                                    <p:cond delay="0"/>
                                  </p:stCondLst>
                                  <p:childTnLst>
                                    <p:set>
                                      <p:cBhvr>
                                        <p:cTn id="265" dur="1" fill="hold">
                                          <p:stCondLst>
                                            <p:cond delay="0"/>
                                          </p:stCondLst>
                                        </p:cTn>
                                        <p:tgtEl>
                                          <p:spTgt spid="33"/>
                                        </p:tgtEl>
                                        <p:attrNameLst>
                                          <p:attrName>style.visibility</p:attrName>
                                        </p:attrNameLst>
                                      </p:cBhvr>
                                      <p:to>
                                        <p:strVal val="visible"/>
                                      </p:to>
                                    </p:set>
                                    <p:animEffect transition="in" filter="fade">
                                      <p:cBhvr>
                                        <p:cTn id="266" dur="500"/>
                                        <p:tgtEl>
                                          <p:spTgt spid="33"/>
                                        </p:tgtEl>
                                      </p:cBhvr>
                                    </p:animEffect>
                                  </p:childTnLst>
                                </p:cTn>
                              </p:par>
                            </p:childTnLst>
                          </p:cTn>
                        </p:par>
                      </p:childTnLst>
                    </p:cTn>
                  </p:par>
                  <p:par>
                    <p:cTn id="267" fill="hold">
                      <p:stCondLst>
                        <p:cond delay="indefinite"/>
                      </p:stCondLst>
                      <p:childTnLst>
                        <p:par>
                          <p:cTn id="268" fill="hold">
                            <p:stCondLst>
                              <p:cond delay="0"/>
                            </p:stCondLst>
                            <p:childTnLst>
                              <p:par>
                                <p:cTn id="269" presetID="10" presetClass="entr" presetSubtype="0" fill="hold" grpId="0" nodeType="clickEffect">
                                  <p:stCondLst>
                                    <p:cond delay="0"/>
                                  </p:stCondLst>
                                  <p:childTnLst>
                                    <p:set>
                                      <p:cBhvr>
                                        <p:cTn id="270" dur="1" fill="hold">
                                          <p:stCondLst>
                                            <p:cond delay="0"/>
                                          </p:stCondLst>
                                        </p:cTn>
                                        <p:tgtEl>
                                          <p:spTgt spid="34"/>
                                        </p:tgtEl>
                                        <p:attrNameLst>
                                          <p:attrName>style.visibility</p:attrName>
                                        </p:attrNameLst>
                                      </p:cBhvr>
                                      <p:to>
                                        <p:strVal val="visible"/>
                                      </p:to>
                                    </p:set>
                                    <p:animEffect transition="in" filter="fade">
                                      <p:cBhvr>
                                        <p:cTn id="271" dur="500"/>
                                        <p:tgtEl>
                                          <p:spTgt spid="34"/>
                                        </p:tgtEl>
                                      </p:cBhvr>
                                    </p:animEffect>
                                  </p:childTnLst>
                                </p:cTn>
                              </p:par>
                            </p:childTnLst>
                          </p:cTn>
                        </p:par>
                      </p:childTnLst>
                    </p:cTn>
                  </p:par>
                  <p:par>
                    <p:cTn id="272" fill="hold">
                      <p:stCondLst>
                        <p:cond delay="indefinite"/>
                      </p:stCondLst>
                      <p:childTnLst>
                        <p:par>
                          <p:cTn id="273" fill="hold">
                            <p:stCondLst>
                              <p:cond delay="0"/>
                            </p:stCondLst>
                            <p:childTnLst>
                              <p:par>
                                <p:cTn id="274" presetID="35" presetClass="emph" presetSubtype="0" fill="hold" grpId="1" nodeType="clickEffect">
                                  <p:stCondLst>
                                    <p:cond delay="0"/>
                                  </p:stCondLst>
                                  <p:childTnLst>
                                    <p:anim calcmode="discrete" valueType="str">
                                      <p:cBhvr>
                                        <p:cTn id="275" dur="1000" fill="hold"/>
                                        <p:tgtEl>
                                          <p:spTgt spid="30"/>
                                        </p:tgtEl>
                                        <p:attrNameLst>
                                          <p:attrName>style.visibility</p:attrName>
                                        </p:attrNameLst>
                                      </p:cBhvr>
                                      <p:tavLst>
                                        <p:tav tm="0">
                                          <p:val>
                                            <p:strVal val="hidden"/>
                                          </p:val>
                                        </p:tav>
                                        <p:tav tm="50000">
                                          <p:val>
                                            <p:strVal val="visible"/>
                                          </p:val>
                                        </p:tav>
                                      </p:tavLst>
                                    </p:anim>
                                  </p:childTnLst>
                                </p:cTn>
                              </p:par>
                            </p:childTnLst>
                          </p:cTn>
                        </p:par>
                        <p:par>
                          <p:cTn id="276" fill="hold">
                            <p:stCondLst>
                              <p:cond delay="1000"/>
                            </p:stCondLst>
                            <p:childTnLst>
                              <p:par>
                                <p:cTn id="277" presetID="35" presetClass="emph" presetSubtype="0" fill="hold" grpId="1" nodeType="afterEffect">
                                  <p:stCondLst>
                                    <p:cond delay="0"/>
                                  </p:stCondLst>
                                  <p:childTnLst>
                                    <p:anim calcmode="discrete" valueType="str">
                                      <p:cBhvr>
                                        <p:cTn id="278"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279" fill="hold">
                      <p:stCondLst>
                        <p:cond delay="indefinite"/>
                      </p:stCondLst>
                      <p:childTnLst>
                        <p:par>
                          <p:cTn id="280" fill="hold">
                            <p:stCondLst>
                              <p:cond delay="0"/>
                            </p:stCondLst>
                            <p:childTnLst>
                              <p:par>
                                <p:cTn id="281" presetID="10" presetClass="entr" presetSubtype="0" fill="hold" grpId="0" nodeType="clickEffect">
                                  <p:stCondLst>
                                    <p:cond delay="0"/>
                                  </p:stCondLst>
                                  <p:childTnLst>
                                    <p:set>
                                      <p:cBhvr>
                                        <p:cTn id="282" dur="1" fill="hold">
                                          <p:stCondLst>
                                            <p:cond delay="0"/>
                                          </p:stCondLst>
                                        </p:cTn>
                                        <p:tgtEl>
                                          <p:spTgt spid="35"/>
                                        </p:tgtEl>
                                        <p:attrNameLst>
                                          <p:attrName>style.visibility</p:attrName>
                                        </p:attrNameLst>
                                      </p:cBhvr>
                                      <p:to>
                                        <p:strVal val="visible"/>
                                      </p:to>
                                    </p:set>
                                    <p:animEffect transition="in" filter="fade">
                                      <p:cBhvr>
                                        <p:cTn id="283" dur="500"/>
                                        <p:tgtEl>
                                          <p:spTgt spid="35"/>
                                        </p:tgtEl>
                                      </p:cBhvr>
                                    </p:animEffect>
                                  </p:childTnLst>
                                </p:cTn>
                              </p:par>
                            </p:childTnLst>
                          </p:cTn>
                        </p:par>
                      </p:childTnLst>
                    </p:cTn>
                  </p:par>
                  <p:par>
                    <p:cTn id="284" fill="hold">
                      <p:stCondLst>
                        <p:cond delay="indefinite"/>
                      </p:stCondLst>
                      <p:childTnLst>
                        <p:par>
                          <p:cTn id="285" fill="hold">
                            <p:stCondLst>
                              <p:cond delay="0"/>
                            </p:stCondLst>
                            <p:childTnLst>
                              <p:par>
                                <p:cTn id="286" presetID="35" presetClass="emph" presetSubtype="0" fill="hold" grpId="1" nodeType="clickEffect">
                                  <p:stCondLst>
                                    <p:cond delay="0"/>
                                  </p:stCondLst>
                                  <p:childTnLst>
                                    <p:anim calcmode="discrete" valueType="str">
                                      <p:cBhvr>
                                        <p:cTn id="287" dur="1000" fill="hold"/>
                                        <p:tgtEl>
                                          <p:spTgt spid="31"/>
                                        </p:tgtEl>
                                        <p:attrNameLst>
                                          <p:attrName>style.visibility</p:attrName>
                                        </p:attrNameLst>
                                      </p:cBhvr>
                                      <p:tavLst>
                                        <p:tav tm="0">
                                          <p:val>
                                            <p:strVal val="hidden"/>
                                          </p:val>
                                        </p:tav>
                                        <p:tav tm="50000">
                                          <p:val>
                                            <p:strVal val="visible"/>
                                          </p:val>
                                        </p:tav>
                                      </p:tavLst>
                                    </p:anim>
                                  </p:childTnLst>
                                </p:cTn>
                              </p:par>
                            </p:childTnLst>
                          </p:cTn>
                        </p:par>
                        <p:par>
                          <p:cTn id="288" fill="hold">
                            <p:stCondLst>
                              <p:cond delay="1000"/>
                            </p:stCondLst>
                            <p:childTnLst>
                              <p:par>
                                <p:cTn id="289" presetID="35" presetClass="emph" presetSubtype="0" fill="hold" grpId="1" nodeType="afterEffect">
                                  <p:stCondLst>
                                    <p:cond delay="0"/>
                                  </p:stCondLst>
                                  <p:childTnLst>
                                    <p:anim calcmode="discrete" valueType="str">
                                      <p:cBhvr>
                                        <p:cTn id="290"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291" fill="hold">
                      <p:stCondLst>
                        <p:cond delay="indefinite"/>
                      </p:stCondLst>
                      <p:childTnLst>
                        <p:par>
                          <p:cTn id="292" fill="hold">
                            <p:stCondLst>
                              <p:cond delay="0"/>
                            </p:stCondLst>
                            <p:childTnLst>
                              <p:par>
                                <p:cTn id="293" presetID="10" presetClass="entr" presetSubtype="0" fill="hold" grpId="0" nodeType="clickEffect">
                                  <p:stCondLst>
                                    <p:cond delay="0"/>
                                  </p:stCondLst>
                                  <p:childTnLst>
                                    <p:set>
                                      <p:cBhvr>
                                        <p:cTn id="294" dur="1" fill="hold">
                                          <p:stCondLst>
                                            <p:cond delay="0"/>
                                          </p:stCondLst>
                                        </p:cTn>
                                        <p:tgtEl>
                                          <p:spTgt spid="37"/>
                                        </p:tgtEl>
                                        <p:attrNameLst>
                                          <p:attrName>style.visibility</p:attrName>
                                        </p:attrNameLst>
                                      </p:cBhvr>
                                      <p:to>
                                        <p:strVal val="visible"/>
                                      </p:to>
                                    </p:set>
                                    <p:animEffect transition="in" filter="fade">
                                      <p:cBhvr>
                                        <p:cTn id="295" dur="500"/>
                                        <p:tgtEl>
                                          <p:spTgt spid="37"/>
                                        </p:tgtEl>
                                      </p:cBhvr>
                                    </p:animEffect>
                                  </p:childTnLst>
                                </p:cTn>
                              </p:par>
                            </p:childTnLst>
                          </p:cTn>
                        </p:par>
                      </p:childTnLst>
                    </p:cTn>
                  </p:par>
                  <p:par>
                    <p:cTn id="296" fill="hold">
                      <p:stCondLst>
                        <p:cond delay="indefinite"/>
                      </p:stCondLst>
                      <p:childTnLst>
                        <p:par>
                          <p:cTn id="297" fill="hold">
                            <p:stCondLst>
                              <p:cond delay="0"/>
                            </p:stCondLst>
                            <p:childTnLst>
                              <p:par>
                                <p:cTn id="298" presetID="22" presetClass="entr" presetSubtype="8" fill="hold" nodeType="clickEffect">
                                  <p:stCondLst>
                                    <p:cond delay="0"/>
                                  </p:stCondLst>
                                  <p:childTnLst>
                                    <p:set>
                                      <p:cBhvr>
                                        <p:cTn id="299" dur="1" fill="hold">
                                          <p:stCondLst>
                                            <p:cond delay="0"/>
                                          </p:stCondLst>
                                        </p:cTn>
                                        <p:tgtEl>
                                          <p:spTgt spid="39"/>
                                        </p:tgtEl>
                                        <p:attrNameLst>
                                          <p:attrName>style.visibility</p:attrName>
                                        </p:attrNameLst>
                                      </p:cBhvr>
                                      <p:to>
                                        <p:strVal val="visible"/>
                                      </p:to>
                                    </p:set>
                                    <p:animEffect transition="in" filter="wipe(left)">
                                      <p:cBhvr>
                                        <p:cTn id="300" dur="500"/>
                                        <p:tgtEl>
                                          <p:spTgt spid="39"/>
                                        </p:tgtEl>
                                      </p:cBhvr>
                                    </p:animEffect>
                                  </p:childTnLst>
                                </p:cTn>
                              </p:par>
                            </p:childTnLst>
                          </p:cTn>
                        </p:par>
                        <p:par>
                          <p:cTn id="301" fill="hold">
                            <p:stCondLst>
                              <p:cond delay="500"/>
                            </p:stCondLst>
                            <p:childTnLst>
                              <p:par>
                                <p:cTn id="302" presetID="10" presetClass="entr" presetSubtype="0" fill="hold" grpId="0" nodeType="afterEffect">
                                  <p:stCondLst>
                                    <p:cond delay="0"/>
                                  </p:stCondLst>
                                  <p:childTnLst>
                                    <p:set>
                                      <p:cBhvr>
                                        <p:cTn id="303" dur="1" fill="hold">
                                          <p:stCondLst>
                                            <p:cond delay="0"/>
                                          </p:stCondLst>
                                        </p:cTn>
                                        <p:tgtEl>
                                          <p:spTgt spid="40"/>
                                        </p:tgtEl>
                                        <p:attrNameLst>
                                          <p:attrName>style.visibility</p:attrName>
                                        </p:attrNameLst>
                                      </p:cBhvr>
                                      <p:to>
                                        <p:strVal val="visible"/>
                                      </p:to>
                                    </p:set>
                                    <p:animEffect transition="in" filter="fade">
                                      <p:cBhvr>
                                        <p:cTn id="304" dur="500"/>
                                        <p:tgtEl>
                                          <p:spTgt spid="40"/>
                                        </p:tgtEl>
                                      </p:cBhvr>
                                    </p:animEffect>
                                  </p:childTnLst>
                                </p:cTn>
                              </p:par>
                            </p:childTnLst>
                          </p:cTn>
                        </p:par>
                      </p:childTnLst>
                    </p:cTn>
                  </p:par>
                  <p:par>
                    <p:cTn id="305" fill="hold">
                      <p:stCondLst>
                        <p:cond delay="indefinite"/>
                      </p:stCondLst>
                      <p:childTnLst>
                        <p:par>
                          <p:cTn id="306" fill="hold">
                            <p:stCondLst>
                              <p:cond delay="0"/>
                            </p:stCondLst>
                            <p:childTnLst>
                              <p:par>
                                <p:cTn id="307" presetID="10" presetClass="entr" presetSubtype="0" fill="hold" grpId="0" nodeType="clickEffect">
                                  <p:stCondLst>
                                    <p:cond delay="0"/>
                                  </p:stCondLst>
                                  <p:childTnLst>
                                    <p:set>
                                      <p:cBhvr>
                                        <p:cTn id="308" dur="1" fill="hold">
                                          <p:stCondLst>
                                            <p:cond delay="0"/>
                                          </p:stCondLst>
                                        </p:cTn>
                                        <p:tgtEl>
                                          <p:spTgt spid="41"/>
                                        </p:tgtEl>
                                        <p:attrNameLst>
                                          <p:attrName>style.visibility</p:attrName>
                                        </p:attrNameLst>
                                      </p:cBhvr>
                                      <p:to>
                                        <p:strVal val="visible"/>
                                      </p:to>
                                    </p:set>
                                    <p:animEffect transition="in" filter="fade">
                                      <p:cBhvr>
                                        <p:cTn id="30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P spid="14" grpId="0"/>
      <p:bldP spid="15" grpId="0"/>
      <p:bldP spid="16" grpId="0"/>
      <p:bldP spid="17" grpId="0"/>
      <p:bldP spid="18" grpId="0"/>
      <p:bldP spid="19" grpId="0"/>
      <p:bldP spid="20" grpId="0"/>
      <p:bldP spid="21" grpId="0"/>
      <p:bldP spid="22" grpId="0"/>
      <p:bldP spid="23" grpId="0"/>
      <p:bldP spid="25" grpId="0"/>
      <p:bldP spid="5" grpId="0"/>
      <p:bldP spid="5" grpId="1"/>
      <p:bldP spid="10" grpId="0"/>
      <p:bldP spid="12" grpId="0"/>
      <p:bldP spid="24" grpId="0"/>
      <p:bldP spid="26" grpId="0"/>
      <p:bldP spid="26" grpId="1"/>
      <p:bldP spid="27" grpId="0"/>
      <p:bldP spid="28" grpId="0"/>
      <p:bldP spid="29" grpId="0"/>
      <p:bldP spid="30" grpId="0"/>
      <p:bldP spid="30" grpId="1"/>
      <p:bldP spid="31" grpId="0"/>
      <p:bldP spid="31" grpId="1"/>
      <p:bldP spid="53" grpId="0"/>
      <p:bldP spid="54" grpId="0"/>
      <p:bldP spid="55" grpId="0"/>
      <p:bldP spid="56" grpId="0"/>
      <p:bldP spid="60" grpId="0"/>
      <p:bldP spid="61" grpId="0"/>
      <p:bldP spid="62" grpId="0"/>
      <p:bldP spid="63" grpId="0"/>
      <p:bldP spid="64" grpId="0"/>
      <p:bldP spid="65" grpId="0"/>
      <p:bldP spid="67" grpId="0"/>
      <p:bldP spid="72" grpId="0"/>
      <p:bldP spid="73" grpId="0"/>
      <p:bldP spid="74" grpId="0"/>
      <p:bldP spid="75" grpId="0"/>
      <p:bldP spid="33" grpId="0"/>
      <p:bldP spid="34" grpId="0"/>
      <p:bldP spid="35" grpId="0"/>
      <p:bldP spid="37" grpId="0"/>
      <p:bldP spid="40" grpId="0"/>
      <p:bldP spid="41" grpId="0" animBg="1"/>
      <p:bldP spid="42" grpId="0"/>
      <p:bldP spid="51" grpId="0"/>
      <p:bldP spid="52" grpId="0"/>
      <p:bldP spid="68" grpId="0"/>
      <p:bldP spid="69" grpId="0"/>
      <p:bldP spid="70" grpId="0"/>
      <p:bldP spid="43" grpId="0"/>
      <p:bldP spid="44" grpId="0"/>
      <p:bldP spid="4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85A47-C9AA-31B8-5947-39BE7D5FFFA9}"/>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D53AA87-8578-6937-9290-1B3EBDC80050}"/>
              </a:ext>
            </a:extLst>
          </p:cNvPr>
          <p:cNvSpPr>
            <a:spLocks noGrp="1"/>
          </p:cNvSpPr>
          <p:nvPr>
            <p:ph idx="4294967295"/>
          </p:nvPr>
        </p:nvSpPr>
        <p:spPr>
          <a:xfrm>
            <a:off x="0" y="89966"/>
            <a:ext cx="8597900" cy="425450"/>
          </a:xfrm>
        </p:spPr>
        <p:txBody>
          <a:bodyPr>
            <a:normAutofit fontScale="92500" lnSpcReduction="10000"/>
          </a:bodyPr>
          <a:lstStyle/>
          <a:p>
            <a:pPr marL="0" indent="0">
              <a:buNone/>
            </a:pPr>
            <a:r>
              <a:rPr lang="en-US" dirty="0">
                <a:solidFill>
                  <a:srgbClr val="C00000"/>
                </a:solidFill>
              </a:rPr>
              <a:t>Step-4 : Prepare a Simplex Table &amp; Perform Optimality Test</a:t>
            </a:r>
          </a:p>
        </p:txBody>
      </p:sp>
      <p:cxnSp>
        <p:nvCxnSpPr>
          <p:cNvPr id="3" name="Straight Connector 2">
            <a:extLst>
              <a:ext uri="{FF2B5EF4-FFF2-40B4-BE49-F238E27FC236}">
                <a16:creationId xmlns:a16="http://schemas.microsoft.com/office/drawing/2014/main" id="{0C7B8F1B-3FD9-0351-0D78-35B6B7D663DF}"/>
              </a:ext>
            </a:extLst>
          </p:cNvPr>
          <p:cNvCxnSpPr>
            <a:cxnSpLocks/>
          </p:cNvCxnSpPr>
          <p:nvPr/>
        </p:nvCxnSpPr>
        <p:spPr>
          <a:xfrm>
            <a:off x="161603" y="1220397"/>
            <a:ext cx="649224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8A7500-9D81-4D5B-7B0D-AFBFFA614B5A}"/>
              </a:ext>
            </a:extLst>
          </p:cNvPr>
          <p:cNvSpPr txBox="1"/>
          <p:nvPr/>
        </p:nvSpPr>
        <p:spPr>
          <a:xfrm>
            <a:off x="725220" y="1261138"/>
            <a:ext cx="857927" cy="461665"/>
          </a:xfrm>
          <a:prstGeom prst="rect">
            <a:avLst/>
          </a:prstGeom>
          <a:noFill/>
        </p:spPr>
        <p:txBody>
          <a:bodyPr wrap="none" rtlCol="0">
            <a:spAutoFit/>
          </a:bodyPr>
          <a:lstStyle/>
          <a:p>
            <a:pPr algn="ctr"/>
            <a:r>
              <a:rPr lang="en-US" sz="2400" b="1" dirty="0"/>
              <a:t>Basis</a:t>
            </a:r>
            <a:endParaRPr lang="en-US" b="1" dirty="0"/>
          </a:p>
        </p:txBody>
      </p:sp>
      <p:cxnSp>
        <p:nvCxnSpPr>
          <p:cNvPr id="9" name="Straight Connector 8">
            <a:extLst>
              <a:ext uri="{FF2B5EF4-FFF2-40B4-BE49-F238E27FC236}">
                <a16:creationId xmlns:a16="http://schemas.microsoft.com/office/drawing/2014/main" id="{6689773A-F48D-BB99-1044-5F033A8739D6}"/>
              </a:ext>
            </a:extLst>
          </p:cNvPr>
          <p:cNvCxnSpPr>
            <a:cxnSpLocks/>
          </p:cNvCxnSpPr>
          <p:nvPr/>
        </p:nvCxnSpPr>
        <p:spPr>
          <a:xfrm>
            <a:off x="161603" y="1753592"/>
            <a:ext cx="658368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962880B-E456-974E-96B3-08B19D75786A}"/>
                  </a:ext>
                </a:extLst>
              </p:cNvPr>
              <p:cNvSpPr txBox="1"/>
              <p:nvPr/>
            </p:nvSpPr>
            <p:spPr>
              <a:xfrm>
                <a:off x="878595" y="1861686"/>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14" name="TextBox 13">
                <a:extLst>
                  <a:ext uri="{FF2B5EF4-FFF2-40B4-BE49-F238E27FC236}">
                    <a16:creationId xmlns:a16="http://schemas.microsoft.com/office/drawing/2014/main" id="{C962880B-E456-974E-96B3-08B19D75786A}"/>
                  </a:ext>
                </a:extLst>
              </p:cNvPr>
              <p:cNvSpPr txBox="1">
                <a:spLocks noRot="1" noChangeAspect="1" noMove="1" noResize="1" noEditPoints="1" noAdjustHandles="1" noChangeArrowheads="1" noChangeShapeType="1" noTextEdit="1"/>
              </p:cNvSpPr>
              <p:nvPr/>
            </p:nvSpPr>
            <p:spPr>
              <a:xfrm>
                <a:off x="878595" y="1861686"/>
                <a:ext cx="551177" cy="461665"/>
              </a:xfrm>
              <a:prstGeom prst="rect">
                <a:avLst/>
              </a:prstGeom>
              <a:blipFill>
                <a:blip r:embed="rId2"/>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41A3692-CC32-0259-5162-66348B86C3D6}"/>
                  </a:ext>
                </a:extLst>
              </p:cNvPr>
              <p:cNvSpPr txBox="1"/>
              <p:nvPr/>
            </p:nvSpPr>
            <p:spPr>
              <a:xfrm>
                <a:off x="875037" y="2379826"/>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15" name="TextBox 14">
                <a:extLst>
                  <a:ext uri="{FF2B5EF4-FFF2-40B4-BE49-F238E27FC236}">
                    <a16:creationId xmlns:a16="http://schemas.microsoft.com/office/drawing/2014/main" id="{A41A3692-CC32-0259-5162-66348B86C3D6}"/>
                  </a:ext>
                </a:extLst>
              </p:cNvPr>
              <p:cNvSpPr txBox="1">
                <a:spLocks noRot="1" noChangeAspect="1" noMove="1" noResize="1" noEditPoints="1" noAdjustHandles="1" noChangeArrowheads="1" noChangeShapeType="1" noTextEdit="1"/>
              </p:cNvSpPr>
              <p:nvPr/>
            </p:nvSpPr>
            <p:spPr>
              <a:xfrm>
                <a:off x="875037" y="2379826"/>
                <a:ext cx="558293" cy="461665"/>
              </a:xfrm>
              <a:prstGeom prst="rect">
                <a:avLst/>
              </a:prstGeom>
              <a:blipFill>
                <a:blip r:embed="rId3"/>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9B1AC61-E72A-3DF6-D8D6-9AD0A7FBABF1}"/>
                  </a:ext>
                </a:extLst>
              </p:cNvPr>
              <p:cNvSpPr txBox="1"/>
              <p:nvPr/>
            </p:nvSpPr>
            <p:spPr>
              <a:xfrm>
                <a:off x="174273" y="1230528"/>
                <a:ext cx="622222"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𝑩</m:t>
                          </m:r>
                        </m:sub>
                      </m:sSub>
                    </m:oMath>
                  </m:oMathPara>
                </a14:m>
                <a:endParaRPr lang="en-US" b="1" dirty="0"/>
              </a:p>
            </p:txBody>
          </p:sp>
        </mc:Choice>
        <mc:Fallback xmlns="">
          <p:sp>
            <p:nvSpPr>
              <p:cNvPr id="16" name="TextBox 15">
                <a:extLst>
                  <a:ext uri="{FF2B5EF4-FFF2-40B4-BE49-F238E27FC236}">
                    <a16:creationId xmlns:a16="http://schemas.microsoft.com/office/drawing/2014/main" id="{E9B1AC61-E72A-3DF6-D8D6-9AD0A7FBABF1}"/>
                  </a:ext>
                </a:extLst>
              </p:cNvPr>
              <p:cNvSpPr txBox="1">
                <a:spLocks noRot="1" noChangeAspect="1" noMove="1" noResize="1" noEditPoints="1" noAdjustHandles="1" noChangeArrowheads="1" noChangeShapeType="1" noTextEdit="1"/>
              </p:cNvSpPr>
              <p:nvPr/>
            </p:nvSpPr>
            <p:spPr>
              <a:xfrm>
                <a:off x="174273" y="1230528"/>
                <a:ext cx="622222" cy="461665"/>
              </a:xfrm>
              <a:prstGeom prst="rect">
                <a:avLst/>
              </a:prstGeom>
              <a:blipFill>
                <a:blip r:embed="rId4"/>
                <a:stretch>
                  <a:fillRect l="-2941"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D68C449-6D30-6076-BEF7-BE49D387488C}"/>
                  </a:ext>
                </a:extLst>
              </p:cNvPr>
              <p:cNvSpPr txBox="1"/>
              <p:nvPr/>
            </p:nvSpPr>
            <p:spPr>
              <a:xfrm>
                <a:off x="187866" y="1861686"/>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12</m:t>
                      </m:r>
                    </m:oMath>
                  </m:oMathPara>
                </a14:m>
                <a:endParaRPr lang="en-IN" sz="2400" dirty="0"/>
              </a:p>
            </p:txBody>
          </p:sp>
        </mc:Choice>
        <mc:Fallback xmlns="">
          <p:sp>
            <p:nvSpPr>
              <p:cNvPr id="17" name="TextBox 16">
                <a:extLst>
                  <a:ext uri="{FF2B5EF4-FFF2-40B4-BE49-F238E27FC236}">
                    <a16:creationId xmlns:a16="http://schemas.microsoft.com/office/drawing/2014/main" id="{DD68C449-6D30-6076-BEF7-BE49D387488C}"/>
                  </a:ext>
                </a:extLst>
              </p:cNvPr>
              <p:cNvSpPr txBox="1">
                <a:spLocks noRot="1" noChangeAspect="1" noMove="1" noResize="1" noEditPoints="1" noAdjustHandles="1" noChangeArrowheads="1" noChangeShapeType="1" noTextEdit="1"/>
              </p:cNvSpPr>
              <p:nvPr/>
            </p:nvSpPr>
            <p:spPr>
              <a:xfrm>
                <a:off x="187866" y="1861686"/>
                <a:ext cx="595035" cy="461665"/>
              </a:xfrm>
              <a:prstGeom prst="rect">
                <a:avLst/>
              </a:prstGeom>
              <a:blipFill>
                <a:blip r:embed="rId5"/>
                <a:stretch>
                  <a:fillRect l="-206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E78B8C4-F89E-D59A-E518-8CD27AA07FA3}"/>
                  </a:ext>
                </a:extLst>
              </p:cNvPr>
              <p:cNvSpPr txBox="1"/>
              <p:nvPr/>
            </p:nvSpPr>
            <p:spPr>
              <a:xfrm>
                <a:off x="187866" y="2379826"/>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20</m:t>
                      </m:r>
                    </m:oMath>
                  </m:oMathPara>
                </a14:m>
                <a:endParaRPr lang="en-IN" sz="2400" dirty="0"/>
              </a:p>
            </p:txBody>
          </p:sp>
        </mc:Choice>
        <mc:Fallback xmlns="">
          <p:sp>
            <p:nvSpPr>
              <p:cNvPr id="18" name="TextBox 17">
                <a:extLst>
                  <a:ext uri="{FF2B5EF4-FFF2-40B4-BE49-F238E27FC236}">
                    <a16:creationId xmlns:a16="http://schemas.microsoft.com/office/drawing/2014/main" id="{9E78B8C4-F89E-D59A-E518-8CD27AA07FA3}"/>
                  </a:ext>
                </a:extLst>
              </p:cNvPr>
              <p:cNvSpPr txBox="1">
                <a:spLocks noRot="1" noChangeAspect="1" noMove="1" noResize="1" noEditPoints="1" noAdjustHandles="1" noChangeArrowheads="1" noChangeShapeType="1" noTextEdit="1"/>
              </p:cNvSpPr>
              <p:nvPr/>
            </p:nvSpPr>
            <p:spPr>
              <a:xfrm>
                <a:off x="187866" y="2379826"/>
                <a:ext cx="595035" cy="461665"/>
              </a:xfrm>
              <a:prstGeom prst="rect">
                <a:avLst/>
              </a:prstGeom>
              <a:blipFill>
                <a:blip r:embed="rId6"/>
                <a:stretch>
                  <a:fillRect l="-206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EFAF2D4-17DF-A411-EA0A-CE238A566638}"/>
                  </a:ext>
                </a:extLst>
              </p:cNvPr>
              <p:cNvSpPr txBox="1"/>
              <p:nvPr/>
            </p:nvSpPr>
            <p:spPr>
              <a:xfrm>
                <a:off x="879942" y="692738"/>
                <a:ext cx="548483"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19" name="TextBox 18">
                <a:extLst>
                  <a:ext uri="{FF2B5EF4-FFF2-40B4-BE49-F238E27FC236}">
                    <a16:creationId xmlns:a16="http://schemas.microsoft.com/office/drawing/2014/main" id="{DEFAF2D4-17DF-A411-EA0A-CE238A566638}"/>
                  </a:ext>
                </a:extLst>
              </p:cNvPr>
              <p:cNvSpPr txBox="1">
                <a:spLocks noRot="1" noChangeAspect="1" noMove="1" noResize="1" noEditPoints="1" noAdjustHandles="1" noChangeArrowheads="1" noChangeShapeType="1" noTextEdit="1"/>
              </p:cNvSpPr>
              <p:nvPr/>
            </p:nvSpPr>
            <p:spPr>
              <a:xfrm>
                <a:off x="879942" y="692738"/>
                <a:ext cx="548483" cy="496674"/>
              </a:xfrm>
              <a:prstGeom prst="rect">
                <a:avLst/>
              </a:prstGeom>
              <a:blipFill>
                <a:blip r:embed="rId7"/>
                <a:stretch>
                  <a:fillRect l="-2222"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BDC036D-5C4D-83CD-F9F2-6F574B8AEA56}"/>
                  </a:ext>
                </a:extLst>
              </p:cNvPr>
              <p:cNvSpPr txBox="1"/>
              <p:nvPr/>
            </p:nvSpPr>
            <p:spPr>
              <a:xfrm>
                <a:off x="1783133" y="1230528"/>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20" name="TextBox 19">
                <a:extLst>
                  <a:ext uri="{FF2B5EF4-FFF2-40B4-BE49-F238E27FC236}">
                    <a16:creationId xmlns:a16="http://schemas.microsoft.com/office/drawing/2014/main" id="{7BDC036D-5C4D-83CD-F9F2-6F574B8AEA56}"/>
                  </a:ext>
                </a:extLst>
              </p:cNvPr>
              <p:cNvSpPr txBox="1">
                <a:spLocks noRot="1" noChangeAspect="1" noMove="1" noResize="1" noEditPoints="1" noAdjustHandles="1" noChangeArrowheads="1" noChangeShapeType="1" noTextEdit="1"/>
              </p:cNvSpPr>
              <p:nvPr/>
            </p:nvSpPr>
            <p:spPr>
              <a:xfrm>
                <a:off x="1783133" y="1230528"/>
                <a:ext cx="551177" cy="461665"/>
              </a:xfrm>
              <a:prstGeom prst="rect">
                <a:avLst/>
              </a:prstGeom>
              <a:blipFill>
                <a:blip r:embed="rId8"/>
                <a:stretch>
                  <a:fillRect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AEF57E-0D75-92B4-77C4-9DCD2DC4BFFD}"/>
                  </a:ext>
                </a:extLst>
              </p:cNvPr>
              <p:cNvSpPr txBox="1"/>
              <p:nvPr/>
            </p:nvSpPr>
            <p:spPr>
              <a:xfrm>
                <a:off x="2550995" y="1233273"/>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21" name="TextBox 20">
                <a:extLst>
                  <a:ext uri="{FF2B5EF4-FFF2-40B4-BE49-F238E27FC236}">
                    <a16:creationId xmlns:a16="http://schemas.microsoft.com/office/drawing/2014/main" id="{2AAEF57E-0D75-92B4-77C4-9DCD2DC4BFFD}"/>
                  </a:ext>
                </a:extLst>
              </p:cNvPr>
              <p:cNvSpPr txBox="1">
                <a:spLocks noRot="1" noChangeAspect="1" noMove="1" noResize="1" noEditPoints="1" noAdjustHandles="1" noChangeArrowheads="1" noChangeShapeType="1" noTextEdit="1"/>
              </p:cNvSpPr>
              <p:nvPr/>
            </p:nvSpPr>
            <p:spPr>
              <a:xfrm>
                <a:off x="2550995" y="1233273"/>
                <a:ext cx="558293" cy="461665"/>
              </a:xfrm>
              <a:prstGeom prst="rect">
                <a:avLst/>
              </a:prstGeom>
              <a:blipFill>
                <a:blip r:embed="rId9"/>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26E5DD4-D41A-05C3-E98E-F8D6212D713A}"/>
                  </a:ext>
                </a:extLst>
              </p:cNvPr>
              <p:cNvSpPr txBox="1"/>
              <p:nvPr/>
            </p:nvSpPr>
            <p:spPr>
              <a:xfrm>
                <a:off x="4435237" y="1230528"/>
                <a:ext cx="547778"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22" name="TextBox 21">
                <a:extLst>
                  <a:ext uri="{FF2B5EF4-FFF2-40B4-BE49-F238E27FC236}">
                    <a16:creationId xmlns:a16="http://schemas.microsoft.com/office/drawing/2014/main" id="{726E5DD4-D41A-05C3-E98E-F8D6212D713A}"/>
                  </a:ext>
                </a:extLst>
              </p:cNvPr>
              <p:cNvSpPr txBox="1">
                <a:spLocks noRot="1" noChangeAspect="1" noMove="1" noResize="1" noEditPoints="1" noAdjustHandles="1" noChangeArrowheads="1" noChangeShapeType="1" noTextEdit="1"/>
              </p:cNvSpPr>
              <p:nvPr/>
            </p:nvSpPr>
            <p:spPr>
              <a:xfrm>
                <a:off x="4435237" y="1230528"/>
                <a:ext cx="547778" cy="461665"/>
              </a:xfrm>
              <a:prstGeom prst="rect">
                <a:avLst/>
              </a:prstGeom>
              <a:blipFill>
                <a:blip r:embed="rId10"/>
                <a:stretch>
                  <a:fillRect l="-3371"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1ACE9EA-8E18-BBFD-4E89-65F10CF674A0}"/>
                  </a:ext>
                </a:extLst>
              </p:cNvPr>
              <p:cNvSpPr txBox="1"/>
              <p:nvPr/>
            </p:nvSpPr>
            <p:spPr>
              <a:xfrm>
                <a:off x="5541298" y="1256071"/>
                <a:ext cx="442749"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𝒃</m:t>
                      </m:r>
                    </m:oMath>
                  </m:oMathPara>
                </a14:m>
                <a:endParaRPr lang="en-US" b="1" dirty="0"/>
              </a:p>
            </p:txBody>
          </p:sp>
        </mc:Choice>
        <mc:Fallback xmlns="">
          <p:sp>
            <p:nvSpPr>
              <p:cNvPr id="25" name="TextBox 24">
                <a:extLst>
                  <a:ext uri="{FF2B5EF4-FFF2-40B4-BE49-F238E27FC236}">
                    <a16:creationId xmlns:a16="http://schemas.microsoft.com/office/drawing/2014/main" id="{51ACE9EA-8E18-BBFD-4E89-65F10CF674A0}"/>
                  </a:ext>
                </a:extLst>
              </p:cNvPr>
              <p:cNvSpPr txBox="1">
                <a:spLocks noRot="1" noChangeAspect="1" noMove="1" noResize="1" noEditPoints="1" noAdjustHandles="1" noChangeArrowheads="1" noChangeShapeType="1" noTextEdit="1"/>
              </p:cNvSpPr>
              <p:nvPr/>
            </p:nvSpPr>
            <p:spPr>
              <a:xfrm>
                <a:off x="5541298" y="1256071"/>
                <a:ext cx="442749" cy="461665"/>
              </a:xfrm>
              <a:prstGeom prst="rect">
                <a:avLst/>
              </a:prstGeom>
              <a:blipFill>
                <a:blip r:embed="rId11"/>
                <a:stretch>
                  <a:fillRect l="-411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BE5A0B1-AD43-F1AA-3B32-F36DE0ACDC70}"/>
                  </a:ext>
                </a:extLst>
              </p:cNvPr>
              <p:cNvSpPr txBox="1"/>
              <p:nvPr/>
            </p:nvSpPr>
            <p:spPr>
              <a:xfrm>
                <a:off x="1846163" y="186168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5" name="TextBox 4">
                <a:extLst>
                  <a:ext uri="{FF2B5EF4-FFF2-40B4-BE49-F238E27FC236}">
                    <a16:creationId xmlns:a16="http://schemas.microsoft.com/office/drawing/2014/main" id="{4BE5A0B1-AD43-F1AA-3B32-F36DE0ACDC70}"/>
                  </a:ext>
                </a:extLst>
              </p:cNvPr>
              <p:cNvSpPr txBox="1">
                <a:spLocks noRot="1" noChangeAspect="1" noMove="1" noResize="1" noEditPoints="1" noAdjustHandles="1" noChangeArrowheads="1" noChangeShapeType="1" noTextEdit="1"/>
              </p:cNvSpPr>
              <p:nvPr/>
            </p:nvSpPr>
            <p:spPr>
              <a:xfrm>
                <a:off x="1846163" y="1861686"/>
                <a:ext cx="425116" cy="461665"/>
              </a:xfrm>
              <a:prstGeom prst="rect">
                <a:avLst/>
              </a:prstGeom>
              <a:blipFill>
                <a:blip r:embed="rId12"/>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0BEC36-5789-28C4-76F5-23E3616E76C7}"/>
                  </a:ext>
                </a:extLst>
              </p:cNvPr>
              <p:cNvSpPr txBox="1"/>
              <p:nvPr/>
            </p:nvSpPr>
            <p:spPr>
              <a:xfrm>
                <a:off x="2617582" y="186168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0" name="TextBox 9">
                <a:extLst>
                  <a:ext uri="{FF2B5EF4-FFF2-40B4-BE49-F238E27FC236}">
                    <a16:creationId xmlns:a16="http://schemas.microsoft.com/office/drawing/2014/main" id="{A10BEC36-5789-28C4-76F5-23E3616E76C7}"/>
                  </a:ext>
                </a:extLst>
              </p:cNvPr>
              <p:cNvSpPr txBox="1">
                <a:spLocks noRot="1" noChangeAspect="1" noMove="1" noResize="1" noEditPoints="1" noAdjustHandles="1" noChangeArrowheads="1" noChangeShapeType="1" noTextEdit="1"/>
              </p:cNvSpPr>
              <p:nvPr/>
            </p:nvSpPr>
            <p:spPr>
              <a:xfrm>
                <a:off x="2617582" y="1861686"/>
                <a:ext cx="425116" cy="461665"/>
              </a:xfrm>
              <a:prstGeom prst="rect">
                <a:avLst/>
              </a:prstGeom>
              <a:blipFill>
                <a:blip r:embed="rId13"/>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0B175F-AC3F-DD02-CAA9-3BCA6B8697FD}"/>
                  </a:ext>
                </a:extLst>
              </p:cNvPr>
              <p:cNvSpPr txBox="1"/>
              <p:nvPr/>
            </p:nvSpPr>
            <p:spPr>
              <a:xfrm>
                <a:off x="4336268" y="1861686"/>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1/2</m:t>
                      </m:r>
                    </m:oMath>
                  </m:oMathPara>
                </a14:m>
                <a:endParaRPr lang="en-IN" sz="2400" dirty="0"/>
              </a:p>
            </p:txBody>
          </p:sp>
        </mc:Choice>
        <mc:Fallback xmlns="">
          <p:sp>
            <p:nvSpPr>
              <p:cNvPr id="12" name="TextBox 11">
                <a:extLst>
                  <a:ext uri="{FF2B5EF4-FFF2-40B4-BE49-F238E27FC236}">
                    <a16:creationId xmlns:a16="http://schemas.microsoft.com/office/drawing/2014/main" id="{650B175F-AC3F-DD02-CAA9-3BCA6B8697FD}"/>
                  </a:ext>
                </a:extLst>
              </p:cNvPr>
              <p:cNvSpPr txBox="1">
                <a:spLocks noRot="1" noChangeAspect="1" noMove="1" noResize="1" noEditPoints="1" noAdjustHandles="1" noChangeArrowheads="1" noChangeShapeType="1" noTextEdit="1"/>
              </p:cNvSpPr>
              <p:nvPr/>
            </p:nvSpPr>
            <p:spPr>
              <a:xfrm>
                <a:off x="4336268" y="1861686"/>
                <a:ext cx="745717" cy="461665"/>
              </a:xfrm>
              <a:prstGeom prst="rect">
                <a:avLst/>
              </a:prstGeom>
              <a:blipFill>
                <a:blip r:embed="rId14"/>
                <a:stretch>
                  <a:fillRect l="-1626"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D9D1C26-6EDC-67F9-AA47-913E46FC5E07}"/>
                  </a:ext>
                </a:extLst>
              </p:cNvPr>
              <p:cNvSpPr txBox="1"/>
              <p:nvPr/>
            </p:nvSpPr>
            <p:spPr>
              <a:xfrm>
                <a:off x="1846163" y="237982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26" name="TextBox 25">
                <a:extLst>
                  <a:ext uri="{FF2B5EF4-FFF2-40B4-BE49-F238E27FC236}">
                    <a16:creationId xmlns:a16="http://schemas.microsoft.com/office/drawing/2014/main" id="{3D9D1C26-6EDC-67F9-AA47-913E46FC5E07}"/>
                  </a:ext>
                </a:extLst>
              </p:cNvPr>
              <p:cNvSpPr txBox="1">
                <a:spLocks noRot="1" noChangeAspect="1" noMove="1" noResize="1" noEditPoints="1" noAdjustHandles="1" noChangeArrowheads="1" noChangeShapeType="1" noTextEdit="1"/>
              </p:cNvSpPr>
              <p:nvPr/>
            </p:nvSpPr>
            <p:spPr>
              <a:xfrm>
                <a:off x="1846163" y="2379826"/>
                <a:ext cx="425116" cy="461665"/>
              </a:xfrm>
              <a:prstGeom prst="rect">
                <a:avLst/>
              </a:prstGeom>
              <a:blipFill>
                <a:blip r:embed="rId1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2492974-68FF-EE70-24E1-DB0470AB4EE6}"/>
                  </a:ext>
                </a:extLst>
              </p:cNvPr>
              <p:cNvSpPr txBox="1"/>
              <p:nvPr/>
            </p:nvSpPr>
            <p:spPr>
              <a:xfrm>
                <a:off x="2617583" y="237982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27" name="TextBox 26">
                <a:extLst>
                  <a:ext uri="{FF2B5EF4-FFF2-40B4-BE49-F238E27FC236}">
                    <a16:creationId xmlns:a16="http://schemas.microsoft.com/office/drawing/2014/main" id="{D2492974-68FF-EE70-24E1-DB0470AB4EE6}"/>
                  </a:ext>
                </a:extLst>
              </p:cNvPr>
              <p:cNvSpPr txBox="1">
                <a:spLocks noRot="1" noChangeAspect="1" noMove="1" noResize="1" noEditPoints="1" noAdjustHandles="1" noChangeArrowheads="1" noChangeShapeType="1" noTextEdit="1"/>
              </p:cNvSpPr>
              <p:nvPr/>
            </p:nvSpPr>
            <p:spPr>
              <a:xfrm>
                <a:off x="2617583" y="2379826"/>
                <a:ext cx="425116" cy="461665"/>
              </a:xfrm>
              <a:prstGeom prst="rect">
                <a:avLst/>
              </a:prstGeom>
              <a:blipFill>
                <a:blip r:embed="rId1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EA0A8AD-7BF5-A1A4-D26C-18D4A651576F}"/>
                  </a:ext>
                </a:extLst>
              </p:cNvPr>
              <p:cNvSpPr txBox="1"/>
              <p:nvPr/>
            </p:nvSpPr>
            <p:spPr>
              <a:xfrm>
                <a:off x="4221653" y="2379826"/>
                <a:ext cx="97494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r>
                        <a:rPr lang="en-US" sz="2400" b="0" i="0" smtClean="0">
                          <a:latin typeface="Cambria Math" panose="02040503050406030204" pitchFamily="18" charset="0"/>
                        </a:rPr>
                        <m:t>8</m:t>
                      </m:r>
                    </m:oMath>
                  </m:oMathPara>
                </a14:m>
                <a:endParaRPr lang="en-IN" sz="2400" dirty="0"/>
              </a:p>
            </p:txBody>
          </p:sp>
        </mc:Choice>
        <mc:Fallback xmlns="">
          <p:sp>
            <p:nvSpPr>
              <p:cNvPr id="28" name="TextBox 27">
                <a:extLst>
                  <a:ext uri="{FF2B5EF4-FFF2-40B4-BE49-F238E27FC236}">
                    <a16:creationId xmlns:a16="http://schemas.microsoft.com/office/drawing/2014/main" id="{5EA0A8AD-7BF5-A1A4-D26C-18D4A651576F}"/>
                  </a:ext>
                </a:extLst>
              </p:cNvPr>
              <p:cNvSpPr txBox="1">
                <a:spLocks noRot="1" noChangeAspect="1" noMove="1" noResize="1" noEditPoints="1" noAdjustHandles="1" noChangeArrowheads="1" noChangeShapeType="1" noTextEdit="1"/>
              </p:cNvSpPr>
              <p:nvPr/>
            </p:nvSpPr>
            <p:spPr>
              <a:xfrm>
                <a:off x="4221653" y="2379826"/>
                <a:ext cx="974947" cy="461665"/>
              </a:xfrm>
              <a:prstGeom prst="rect">
                <a:avLst/>
              </a:prstGeom>
              <a:blipFill>
                <a:blip r:embed="rId17"/>
                <a:stretch>
                  <a:fillRect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31A20EE-A667-EE8D-C37E-140AEAC51F89}"/>
                  </a:ext>
                </a:extLst>
              </p:cNvPr>
              <p:cNvSpPr txBox="1"/>
              <p:nvPr/>
            </p:nvSpPr>
            <p:spPr>
              <a:xfrm>
                <a:off x="5465154" y="1861686"/>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15</m:t>
                      </m:r>
                    </m:oMath>
                  </m:oMathPara>
                </a14:m>
                <a:endParaRPr lang="en-IN" sz="2400" dirty="0"/>
              </a:p>
            </p:txBody>
          </p:sp>
        </mc:Choice>
        <mc:Fallback xmlns="">
          <p:sp>
            <p:nvSpPr>
              <p:cNvPr id="30" name="TextBox 29">
                <a:extLst>
                  <a:ext uri="{FF2B5EF4-FFF2-40B4-BE49-F238E27FC236}">
                    <a16:creationId xmlns:a16="http://schemas.microsoft.com/office/drawing/2014/main" id="{A31A20EE-A667-EE8D-C37E-140AEAC51F89}"/>
                  </a:ext>
                </a:extLst>
              </p:cNvPr>
              <p:cNvSpPr txBox="1">
                <a:spLocks noRot="1" noChangeAspect="1" noMove="1" noResize="1" noEditPoints="1" noAdjustHandles="1" noChangeArrowheads="1" noChangeShapeType="1" noTextEdit="1"/>
              </p:cNvSpPr>
              <p:nvPr/>
            </p:nvSpPr>
            <p:spPr>
              <a:xfrm>
                <a:off x="5465154" y="1861686"/>
                <a:ext cx="595035" cy="461665"/>
              </a:xfrm>
              <a:prstGeom prst="rect">
                <a:avLst/>
              </a:prstGeom>
              <a:blipFill>
                <a:blip r:embed="rId18"/>
                <a:stretch>
                  <a:fillRect l="-412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3FE892C-C1F3-497D-4C7D-B8550C7AE1EA}"/>
                  </a:ext>
                </a:extLst>
              </p:cNvPr>
              <p:cNvSpPr txBox="1"/>
              <p:nvPr/>
            </p:nvSpPr>
            <p:spPr>
              <a:xfrm>
                <a:off x="5389814" y="2379826"/>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5/4</m:t>
                      </m:r>
                    </m:oMath>
                  </m:oMathPara>
                </a14:m>
                <a:endParaRPr lang="en-IN" sz="2400" dirty="0"/>
              </a:p>
            </p:txBody>
          </p:sp>
        </mc:Choice>
        <mc:Fallback xmlns="">
          <p:sp>
            <p:nvSpPr>
              <p:cNvPr id="31" name="TextBox 30">
                <a:extLst>
                  <a:ext uri="{FF2B5EF4-FFF2-40B4-BE49-F238E27FC236}">
                    <a16:creationId xmlns:a16="http://schemas.microsoft.com/office/drawing/2014/main" id="{F3FE892C-C1F3-497D-4C7D-B8550C7AE1EA}"/>
                  </a:ext>
                </a:extLst>
              </p:cNvPr>
              <p:cNvSpPr txBox="1">
                <a:spLocks noRot="1" noChangeAspect="1" noMove="1" noResize="1" noEditPoints="1" noAdjustHandles="1" noChangeArrowheads="1" noChangeShapeType="1" noTextEdit="1"/>
              </p:cNvSpPr>
              <p:nvPr/>
            </p:nvSpPr>
            <p:spPr>
              <a:xfrm>
                <a:off x="5389814" y="2379826"/>
                <a:ext cx="745717" cy="461665"/>
              </a:xfrm>
              <a:prstGeom prst="rect">
                <a:avLst/>
              </a:prstGeom>
              <a:blipFill>
                <a:blip r:embed="rId19"/>
                <a:stretch>
                  <a:fillRect l="-245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C21B7B5-CCA2-8CF2-4725-1FA380CCB3D8}"/>
                  </a:ext>
                </a:extLst>
              </p:cNvPr>
              <p:cNvSpPr txBox="1"/>
              <p:nvPr/>
            </p:nvSpPr>
            <p:spPr>
              <a:xfrm>
                <a:off x="1761204" y="710243"/>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12</m:t>
                      </m:r>
                    </m:oMath>
                  </m:oMathPara>
                </a14:m>
                <a:endParaRPr lang="en-IN" sz="2400" dirty="0"/>
              </a:p>
            </p:txBody>
          </p:sp>
        </mc:Choice>
        <mc:Fallback xmlns="">
          <p:sp>
            <p:nvSpPr>
              <p:cNvPr id="53" name="TextBox 52">
                <a:extLst>
                  <a:ext uri="{FF2B5EF4-FFF2-40B4-BE49-F238E27FC236}">
                    <a16:creationId xmlns:a16="http://schemas.microsoft.com/office/drawing/2014/main" id="{FC21B7B5-CCA2-8CF2-4725-1FA380CCB3D8}"/>
                  </a:ext>
                </a:extLst>
              </p:cNvPr>
              <p:cNvSpPr txBox="1">
                <a:spLocks noRot="1" noChangeAspect="1" noMove="1" noResize="1" noEditPoints="1" noAdjustHandles="1" noChangeArrowheads="1" noChangeShapeType="1" noTextEdit="1"/>
              </p:cNvSpPr>
              <p:nvPr/>
            </p:nvSpPr>
            <p:spPr>
              <a:xfrm>
                <a:off x="1761204" y="710243"/>
                <a:ext cx="595035" cy="461665"/>
              </a:xfrm>
              <a:prstGeom prst="rect">
                <a:avLst/>
              </a:prstGeom>
              <a:blipFill>
                <a:blip r:embed="rId20"/>
                <a:stretch>
                  <a:fillRect l="-20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F981DB1-D9B6-1BC9-3219-EEC92E877115}"/>
                  </a:ext>
                </a:extLst>
              </p:cNvPr>
              <p:cNvSpPr txBox="1"/>
              <p:nvPr/>
            </p:nvSpPr>
            <p:spPr>
              <a:xfrm>
                <a:off x="2532624" y="710243"/>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20</m:t>
                      </m:r>
                    </m:oMath>
                  </m:oMathPara>
                </a14:m>
                <a:endParaRPr lang="en-IN" sz="2400" dirty="0"/>
              </a:p>
            </p:txBody>
          </p:sp>
        </mc:Choice>
        <mc:Fallback xmlns="">
          <p:sp>
            <p:nvSpPr>
              <p:cNvPr id="54" name="TextBox 53">
                <a:extLst>
                  <a:ext uri="{FF2B5EF4-FFF2-40B4-BE49-F238E27FC236}">
                    <a16:creationId xmlns:a16="http://schemas.microsoft.com/office/drawing/2014/main" id="{AF981DB1-D9B6-1BC9-3219-EEC92E877115}"/>
                  </a:ext>
                </a:extLst>
              </p:cNvPr>
              <p:cNvSpPr txBox="1">
                <a:spLocks noRot="1" noChangeAspect="1" noMove="1" noResize="1" noEditPoints="1" noAdjustHandles="1" noChangeArrowheads="1" noChangeShapeType="1" noTextEdit="1"/>
              </p:cNvSpPr>
              <p:nvPr/>
            </p:nvSpPr>
            <p:spPr>
              <a:xfrm>
                <a:off x="2532624" y="710243"/>
                <a:ext cx="595035" cy="461665"/>
              </a:xfrm>
              <a:prstGeom prst="rect">
                <a:avLst/>
              </a:prstGeom>
              <a:blipFill>
                <a:blip r:embed="rId21"/>
                <a:stretch>
                  <a:fillRect l="-20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DB15342-9C54-0C90-0E86-47CB433B83B7}"/>
                  </a:ext>
                </a:extLst>
              </p:cNvPr>
              <p:cNvSpPr txBox="1"/>
              <p:nvPr/>
            </p:nvSpPr>
            <p:spPr>
              <a:xfrm>
                <a:off x="4496568" y="710243"/>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55" name="TextBox 54">
                <a:extLst>
                  <a:ext uri="{FF2B5EF4-FFF2-40B4-BE49-F238E27FC236}">
                    <a16:creationId xmlns:a16="http://schemas.microsoft.com/office/drawing/2014/main" id="{8DB15342-9C54-0C90-0E86-47CB433B83B7}"/>
                  </a:ext>
                </a:extLst>
              </p:cNvPr>
              <p:cNvSpPr txBox="1">
                <a:spLocks noRot="1" noChangeAspect="1" noMove="1" noResize="1" noEditPoints="1" noAdjustHandles="1" noChangeArrowheads="1" noChangeShapeType="1" noTextEdit="1"/>
              </p:cNvSpPr>
              <p:nvPr/>
            </p:nvSpPr>
            <p:spPr>
              <a:xfrm>
                <a:off x="4496568" y="710243"/>
                <a:ext cx="425116" cy="461665"/>
              </a:xfrm>
              <a:prstGeom prst="rect">
                <a:avLst/>
              </a:prstGeom>
              <a:blipFill>
                <a:blip r:embed="rId22"/>
                <a:stretch>
                  <a:fillRect l="-4348"/>
                </a:stretch>
              </a:blipFill>
            </p:spPr>
            <p:txBody>
              <a:bodyPr/>
              <a:lstStyle/>
              <a:p>
                <a:r>
                  <a:rPr lang="en-IN">
                    <a:noFill/>
                  </a:rPr>
                  <a:t> </a:t>
                </a:r>
              </a:p>
            </p:txBody>
          </p:sp>
        </mc:Fallback>
      </mc:AlternateContent>
      <p:cxnSp>
        <p:nvCxnSpPr>
          <p:cNvPr id="59" name="Straight Connector 58">
            <a:extLst>
              <a:ext uri="{FF2B5EF4-FFF2-40B4-BE49-F238E27FC236}">
                <a16:creationId xmlns:a16="http://schemas.microsoft.com/office/drawing/2014/main" id="{0308D6F4-FC08-115E-455D-21CA7DDF22AB}"/>
              </a:ext>
            </a:extLst>
          </p:cNvPr>
          <p:cNvCxnSpPr>
            <a:cxnSpLocks/>
          </p:cNvCxnSpPr>
          <p:nvPr/>
        </p:nvCxnSpPr>
        <p:spPr>
          <a:xfrm>
            <a:off x="125840" y="2875151"/>
            <a:ext cx="658368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B9A9D33-1292-7C95-7736-1689474B5CD8}"/>
                  </a:ext>
                </a:extLst>
              </p:cNvPr>
              <p:cNvSpPr txBox="1"/>
              <p:nvPr/>
            </p:nvSpPr>
            <p:spPr>
              <a:xfrm>
                <a:off x="880294" y="2930330"/>
                <a:ext cx="550087"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𝒁</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60" name="TextBox 59">
                <a:extLst>
                  <a:ext uri="{FF2B5EF4-FFF2-40B4-BE49-F238E27FC236}">
                    <a16:creationId xmlns:a16="http://schemas.microsoft.com/office/drawing/2014/main" id="{7B9A9D33-1292-7C95-7736-1689474B5CD8}"/>
                  </a:ext>
                </a:extLst>
              </p:cNvPr>
              <p:cNvSpPr txBox="1">
                <a:spLocks noRot="1" noChangeAspect="1" noMove="1" noResize="1" noEditPoints="1" noAdjustHandles="1" noChangeArrowheads="1" noChangeShapeType="1" noTextEdit="1"/>
              </p:cNvSpPr>
              <p:nvPr/>
            </p:nvSpPr>
            <p:spPr>
              <a:xfrm>
                <a:off x="880294" y="2930330"/>
                <a:ext cx="550087" cy="496674"/>
              </a:xfrm>
              <a:prstGeom prst="rect">
                <a:avLst/>
              </a:prstGeom>
              <a:blipFill>
                <a:blip r:embed="rId23"/>
                <a:stretch>
                  <a:fillRect l="-2198"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A357D63-3C2D-8D73-BE20-F3B06B65B976}"/>
                  </a:ext>
                </a:extLst>
              </p:cNvPr>
              <p:cNvSpPr txBox="1"/>
              <p:nvPr/>
            </p:nvSpPr>
            <p:spPr>
              <a:xfrm>
                <a:off x="1761204" y="2947835"/>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dirty="0" smtClean="0">
                          <a:latin typeface="Cambria Math" panose="02040503050406030204" pitchFamily="18" charset="0"/>
                        </a:rPr>
                        <m:t>1</m:t>
                      </m:r>
                      <m:r>
                        <a:rPr lang="en-US" sz="2400" b="0" i="1" dirty="0" smtClean="0">
                          <a:latin typeface="Cambria Math" panose="02040503050406030204" pitchFamily="18" charset="0"/>
                        </a:rPr>
                        <m:t>2</m:t>
                      </m:r>
                    </m:oMath>
                  </m:oMathPara>
                </a14:m>
                <a:endParaRPr lang="en-IN" sz="2800" dirty="0"/>
              </a:p>
            </p:txBody>
          </p:sp>
        </mc:Choice>
        <mc:Fallback xmlns="">
          <p:sp>
            <p:nvSpPr>
              <p:cNvPr id="61" name="TextBox 60">
                <a:extLst>
                  <a:ext uri="{FF2B5EF4-FFF2-40B4-BE49-F238E27FC236}">
                    <a16:creationId xmlns:a16="http://schemas.microsoft.com/office/drawing/2014/main" id="{8A357D63-3C2D-8D73-BE20-F3B06B65B976}"/>
                  </a:ext>
                </a:extLst>
              </p:cNvPr>
              <p:cNvSpPr txBox="1">
                <a:spLocks noRot="1" noChangeAspect="1" noMove="1" noResize="1" noEditPoints="1" noAdjustHandles="1" noChangeArrowheads="1" noChangeShapeType="1" noTextEdit="1"/>
              </p:cNvSpPr>
              <p:nvPr/>
            </p:nvSpPr>
            <p:spPr>
              <a:xfrm>
                <a:off x="1761204" y="2947835"/>
                <a:ext cx="595035" cy="461665"/>
              </a:xfrm>
              <a:prstGeom prst="rect">
                <a:avLst/>
              </a:prstGeom>
              <a:blipFill>
                <a:blip r:embed="rId24"/>
                <a:stretch>
                  <a:fillRect l="-20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9E452A4-A736-3146-3F40-78B1C6273F2C}"/>
                  </a:ext>
                </a:extLst>
              </p:cNvPr>
              <p:cNvSpPr txBox="1"/>
              <p:nvPr/>
            </p:nvSpPr>
            <p:spPr>
              <a:xfrm>
                <a:off x="2532623" y="2947835"/>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20</m:t>
                      </m:r>
                    </m:oMath>
                  </m:oMathPara>
                </a14:m>
                <a:endParaRPr lang="en-IN" sz="2400" dirty="0"/>
              </a:p>
            </p:txBody>
          </p:sp>
        </mc:Choice>
        <mc:Fallback xmlns="">
          <p:sp>
            <p:nvSpPr>
              <p:cNvPr id="62" name="TextBox 61">
                <a:extLst>
                  <a:ext uri="{FF2B5EF4-FFF2-40B4-BE49-F238E27FC236}">
                    <a16:creationId xmlns:a16="http://schemas.microsoft.com/office/drawing/2014/main" id="{79E452A4-A736-3146-3F40-78B1C6273F2C}"/>
                  </a:ext>
                </a:extLst>
              </p:cNvPr>
              <p:cNvSpPr txBox="1">
                <a:spLocks noRot="1" noChangeAspect="1" noMove="1" noResize="1" noEditPoints="1" noAdjustHandles="1" noChangeArrowheads="1" noChangeShapeType="1" noTextEdit="1"/>
              </p:cNvSpPr>
              <p:nvPr/>
            </p:nvSpPr>
            <p:spPr>
              <a:xfrm>
                <a:off x="2532623" y="2947835"/>
                <a:ext cx="595035" cy="461665"/>
              </a:xfrm>
              <a:prstGeom prst="rect">
                <a:avLst/>
              </a:prstGeom>
              <a:blipFill>
                <a:blip r:embed="rId25"/>
                <a:stretch>
                  <a:fillRect l="-20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02FE1A1-064F-76DE-F354-46DBCA617A3F}"/>
                  </a:ext>
                </a:extLst>
              </p:cNvPr>
              <p:cNvSpPr txBox="1"/>
              <p:nvPr/>
            </p:nvSpPr>
            <p:spPr>
              <a:xfrm>
                <a:off x="4221653" y="2947835"/>
                <a:ext cx="97494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3/2</m:t>
                      </m:r>
                    </m:oMath>
                  </m:oMathPara>
                </a14:m>
                <a:endParaRPr lang="en-IN" sz="2400" dirty="0"/>
              </a:p>
            </p:txBody>
          </p:sp>
        </mc:Choice>
        <mc:Fallback xmlns="">
          <p:sp>
            <p:nvSpPr>
              <p:cNvPr id="63" name="TextBox 62">
                <a:extLst>
                  <a:ext uri="{FF2B5EF4-FFF2-40B4-BE49-F238E27FC236}">
                    <a16:creationId xmlns:a16="http://schemas.microsoft.com/office/drawing/2014/main" id="{402FE1A1-064F-76DE-F354-46DBCA617A3F}"/>
                  </a:ext>
                </a:extLst>
              </p:cNvPr>
              <p:cNvSpPr txBox="1">
                <a:spLocks noRot="1" noChangeAspect="1" noMove="1" noResize="1" noEditPoints="1" noAdjustHandles="1" noChangeArrowheads="1" noChangeShapeType="1" noTextEdit="1"/>
              </p:cNvSpPr>
              <p:nvPr/>
            </p:nvSpPr>
            <p:spPr>
              <a:xfrm>
                <a:off x="4221653" y="2947835"/>
                <a:ext cx="974947" cy="461665"/>
              </a:xfrm>
              <a:prstGeom prst="rect">
                <a:avLst/>
              </a:prstGeom>
              <a:blipFill>
                <a:blip r:embed="rId26"/>
                <a:stretch>
                  <a:fillRect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AA694E58-434F-C53A-87F0-E925784FD2AB}"/>
                  </a:ext>
                </a:extLst>
              </p:cNvPr>
              <p:cNvSpPr txBox="1"/>
              <p:nvPr/>
            </p:nvSpPr>
            <p:spPr>
              <a:xfrm>
                <a:off x="5358553" y="2947835"/>
                <a:ext cx="8082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1" i="0" smtClean="0">
                          <a:solidFill>
                            <a:srgbClr val="C00000"/>
                          </a:solidFill>
                          <a:effectLst/>
                          <a:latin typeface="Cambria Math" panose="02040503050406030204" pitchFamily="18" charset="0"/>
                        </a:rPr>
                        <m:t>𝟐𝟎𝟓</m:t>
                      </m:r>
                    </m:oMath>
                  </m:oMathPara>
                </a14:m>
                <a:endParaRPr lang="en-IN" sz="2400" b="1" dirty="0">
                  <a:solidFill>
                    <a:srgbClr val="C00000"/>
                  </a:solidFill>
                  <a:effectLst/>
                </a:endParaRPr>
              </a:p>
            </p:txBody>
          </p:sp>
        </mc:Choice>
        <mc:Fallback xmlns="">
          <p:sp>
            <p:nvSpPr>
              <p:cNvPr id="65" name="TextBox 64">
                <a:extLst>
                  <a:ext uri="{FF2B5EF4-FFF2-40B4-BE49-F238E27FC236}">
                    <a16:creationId xmlns:a16="http://schemas.microsoft.com/office/drawing/2014/main" id="{AA694E58-434F-C53A-87F0-E925784FD2AB}"/>
                  </a:ext>
                </a:extLst>
              </p:cNvPr>
              <p:cNvSpPr txBox="1">
                <a:spLocks noRot="1" noChangeAspect="1" noMove="1" noResize="1" noEditPoints="1" noAdjustHandles="1" noChangeArrowheads="1" noChangeShapeType="1" noTextEdit="1"/>
              </p:cNvSpPr>
              <p:nvPr/>
            </p:nvSpPr>
            <p:spPr>
              <a:xfrm>
                <a:off x="5358553" y="2947835"/>
                <a:ext cx="808235" cy="461665"/>
              </a:xfrm>
              <a:prstGeom prst="rect">
                <a:avLst/>
              </a:prstGeom>
              <a:blipFill>
                <a:blip r:embed="rId27"/>
                <a:stretch>
                  <a:fillRect l="-225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E63DF19-3FB8-3DDC-67ED-00DC0B27EAE1}"/>
                  </a:ext>
                </a:extLst>
              </p:cNvPr>
              <p:cNvSpPr txBox="1"/>
              <p:nvPr/>
            </p:nvSpPr>
            <p:spPr>
              <a:xfrm>
                <a:off x="237875" y="3395910"/>
                <a:ext cx="1209434"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solidFill>
                                <a:srgbClr val="0070C0"/>
                              </a:solidFill>
                              <a:latin typeface="Cambria Math" panose="02040503050406030204" pitchFamily="18" charset="0"/>
                            </a:rPr>
                          </m:ctrlPr>
                        </m:sSubPr>
                        <m:e>
                          <m:sSub>
                            <m:sSubPr>
                              <m:ctrlPr>
                                <a:rPr lang="en-US" sz="2400" b="1" i="1" dirty="0" smtClean="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𝑪</m:t>
                              </m:r>
                            </m:e>
                            <m:sub>
                              <m:r>
                                <a:rPr lang="en-US" sz="2400" b="1" i="1" dirty="0" smtClean="0">
                                  <a:solidFill>
                                    <a:srgbClr val="0070C0"/>
                                  </a:solidFill>
                                  <a:latin typeface="Cambria Math" panose="02040503050406030204" pitchFamily="18" charset="0"/>
                                </a:rPr>
                                <m:t>𝒋</m:t>
                              </m:r>
                            </m:sub>
                          </m:sSub>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𝒋</m:t>
                          </m:r>
                        </m:sub>
                      </m:sSub>
                    </m:oMath>
                  </m:oMathPara>
                </a14:m>
                <a:endParaRPr lang="en-US" b="1" dirty="0"/>
              </a:p>
            </p:txBody>
          </p:sp>
        </mc:Choice>
        <mc:Fallback xmlns="">
          <p:sp>
            <p:nvSpPr>
              <p:cNvPr id="67" name="TextBox 66">
                <a:extLst>
                  <a:ext uri="{FF2B5EF4-FFF2-40B4-BE49-F238E27FC236}">
                    <a16:creationId xmlns:a16="http://schemas.microsoft.com/office/drawing/2014/main" id="{2E63DF19-3FB8-3DDC-67ED-00DC0B27EAE1}"/>
                  </a:ext>
                </a:extLst>
              </p:cNvPr>
              <p:cNvSpPr txBox="1">
                <a:spLocks noRot="1" noChangeAspect="1" noMove="1" noResize="1" noEditPoints="1" noAdjustHandles="1" noChangeArrowheads="1" noChangeShapeType="1" noTextEdit="1"/>
              </p:cNvSpPr>
              <p:nvPr/>
            </p:nvSpPr>
            <p:spPr>
              <a:xfrm>
                <a:off x="237875" y="3395910"/>
                <a:ext cx="1209434" cy="496674"/>
              </a:xfrm>
              <a:prstGeom prst="rect">
                <a:avLst/>
              </a:prstGeom>
              <a:blipFill>
                <a:blip r:embed="rId28"/>
                <a:stretch>
                  <a:fillRect l="-505"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4A7F244-DA76-0E33-8C64-D285000E7C96}"/>
                  </a:ext>
                </a:extLst>
              </p:cNvPr>
              <p:cNvSpPr txBox="1"/>
              <p:nvPr/>
            </p:nvSpPr>
            <p:spPr>
              <a:xfrm>
                <a:off x="1846163" y="3413415"/>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smtClean="0">
                          <a:solidFill>
                            <a:srgbClr val="0070C0"/>
                          </a:solidFill>
                          <a:latin typeface="Cambria Math" panose="02040503050406030204" pitchFamily="18" charset="0"/>
                        </a:rPr>
                        <m:t>0</m:t>
                      </m:r>
                    </m:oMath>
                  </m:oMathPara>
                </a14:m>
                <a:endParaRPr lang="en-IN" sz="2800" dirty="0">
                  <a:solidFill>
                    <a:srgbClr val="0070C0"/>
                  </a:solidFill>
                </a:endParaRPr>
              </a:p>
            </p:txBody>
          </p:sp>
        </mc:Choice>
        <mc:Fallback xmlns="">
          <p:sp>
            <p:nvSpPr>
              <p:cNvPr id="72" name="TextBox 71">
                <a:extLst>
                  <a:ext uri="{FF2B5EF4-FFF2-40B4-BE49-F238E27FC236}">
                    <a16:creationId xmlns:a16="http://schemas.microsoft.com/office/drawing/2014/main" id="{04A7F244-DA76-0E33-8C64-D285000E7C96}"/>
                  </a:ext>
                </a:extLst>
              </p:cNvPr>
              <p:cNvSpPr txBox="1">
                <a:spLocks noRot="1" noChangeAspect="1" noMove="1" noResize="1" noEditPoints="1" noAdjustHandles="1" noChangeArrowheads="1" noChangeShapeType="1" noTextEdit="1"/>
              </p:cNvSpPr>
              <p:nvPr/>
            </p:nvSpPr>
            <p:spPr>
              <a:xfrm>
                <a:off x="1846163" y="3413415"/>
                <a:ext cx="425116" cy="461665"/>
              </a:xfrm>
              <a:prstGeom prst="rect">
                <a:avLst/>
              </a:prstGeom>
              <a:blipFill>
                <a:blip r:embed="rId29"/>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701657E-D915-E3EC-620E-3DAC57AF1AA2}"/>
                  </a:ext>
                </a:extLst>
              </p:cNvPr>
              <p:cNvSpPr txBox="1"/>
              <p:nvPr/>
            </p:nvSpPr>
            <p:spPr>
              <a:xfrm>
                <a:off x="2617583" y="3413415"/>
                <a:ext cx="425116"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i="1" dirty="0"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73" name="TextBox 72">
                <a:extLst>
                  <a:ext uri="{FF2B5EF4-FFF2-40B4-BE49-F238E27FC236}">
                    <a16:creationId xmlns:a16="http://schemas.microsoft.com/office/drawing/2014/main" id="{8701657E-D915-E3EC-620E-3DAC57AF1AA2}"/>
                  </a:ext>
                </a:extLst>
              </p:cNvPr>
              <p:cNvSpPr txBox="1">
                <a:spLocks noRot="1" noChangeAspect="1" noMove="1" noResize="1" noEditPoints="1" noAdjustHandles="1" noChangeArrowheads="1" noChangeShapeType="1" noTextEdit="1"/>
              </p:cNvSpPr>
              <p:nvPr/>
            </p:nvSpPr>
            <p:spPr>
              <a:xfrm>
                <a:off x="2617583" y="3413415"/>
                <a:ext cx="425116" cy="461665"/>
              </a:xfrm>
              <a:prstGeom prst="rect">
                <a:avLst/>
              </a:prstGeom>
              <a:blipFill>
                <a:blip r:embed="rId3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151AF403-FB1A-D0A8-E75E-7CFF51FF2CE3}"/>
                  </a:ext>
                </a:extLst>
              </p:cNvPr>
              <p:cNvSpPr txBox="1"/>
              <p:nvPr/>
            </p:nvSpPr>
            <p:spPr>
              <a:xfrm>
                <a:off x="4337871" y="3413415"/>
                <a:ext cx="74251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smtClean="0">
                          <a:solidFill>
                            <a:srgbClr val="0070C0"/>
                          </a:solidFill>
                          <a:latin typeface="Cambria Math" panose="02040503050406030204" pitchFamily="18" charset="0"/>
                        </a:rPr>
                        <m:t>3</m:t>
                      </m:r>
                      <m:r>
                        <a:rPr lang="en-US" sz="2400" b="0" i="1" smtClean="0">
                          <a:solidFill>
                            <a:srgbClr val="0070C0"/>
                          </a:solidFill>
                          <a:latin typeface="Cambria Math" panose="02040503050406030204" pitchFamily="18" charset="0"/>
                        </a:rPr>
                        <m:t>/2</m:t>
                      </m:r>
                    </m:oMath>
                  </m:oMathPara>
                </a14:m>
                <a:endParaRPr lang="en-IN" sz="2400" i="1" dirty="0">
                  <a:solidFill>
                    <a:srgbClr val="0070C0"/>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151AF403-FB1A-D0A8-E75E-7CFF51FF2CE3}"/>
                  </a:ext>
                </a:extLst>
              </p:cNvPr>
              <p:cNvSpPr txBox="1">
                <a:spLocks noRot="1" noChangeAspect="1" noMove="1" noResize="1" noEditPoints="1" noAdjustHandles="1" noChangeArrowheads="1" noChangeShapeType="1" noTextEdit="1"/>
              </p:cNvSpPr>
              <p:nvPr/>
            </p:nvSpPr>
            <p:spPr>
              <a:xfrm>
                <a:off x="4337871" y="3413415"/>
                <a:ext cx="742511" cy="461665"/>
              </a:xfrm>
              <a:prstGeom prst="rect">
                <a:avLst/>
              </a:prstGeom>
              <a:blipFill>
                <a:blip r:embed="rId31"/>
                <a:stretch>
                  <a:fillRect l="-1653" b="-1973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D396324-924C-A55B-4169-4FBEE3DD6117}"/>
                  </a:ext>
                </a:extLst>
              </p:cNvPr>
              <p:cNvSpPr txBox="1"/>
              <p:nvPr/>
            </p:nvSpPr>
            <p:spPr>
              <a:xfrm>
                <a:off x="3357207" y="1227284"/>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42" name="TextBox 41">
                <a:extLst>
                  <a:ext uri="{FF2B5EF4-FFF2-40B4-BE49-F238E27FC236}">
                    <a16:creationId xmlns:a16="http://schemas.microsoft.com/office/drawing/2014/main" id="{AD396324-924C-A55B-4169-4FBEE3DD6117}"/>
                  </a:ext>
                </a:extLst>
              </p:cNvPr>
              <p:cNvSpPr txBox="1">
                <a:spLocks noRot="1" noChangeAspect="1" noMove="1" noResize="1" noEditPoints="1" noAdjustHandles="1" noChangeArrowheads="1" noChangeShapeType="1" noTextEdit="1"/>
              </p:cNvSpPr>
              <p:nvPr/>
            </p:nvSpPr>
            <p:spPr>
              <a:xfrm>
                <a:off x="3357207" y="1227284"/>
                <a:ext cx="540661" cy="461665"/>
              </a:xfrm>
              <a:prstGeom prst="rect">
                <a:avLst/>
              </a:prstGeom>
              <a:blipFill>
                <a:blip r:embed="rId32"/>
                <a:stretch>
                  <a:fillRect l="-2273"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B727E10-E236-F5A8-41F5-7ECB62293668}"/>
                  </a:ext>
                </a:extLst>
              </p:cNvPr>
              <p:cNvSpPr txBox="1"/>
              <p:nvPr/>
            </p:nvSpPr>
            <p:spPr>
              <a:xfrm>
                <a:off x="3140064" y="1858442"/>
                <a:ext cx="97494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−3/4</m:t>
                      </m:r>
                    </m:oMath>
                  </m:oMathPara>
                </a14:m>
                <a:endParaRPr lang="en-IN" sz="2400" dirty="0"/>
              </a:p>
            </p:txBody>
          </p:sp>
        </mc:Choice>
        <mc:Fallback xmlns="">
          <p:sp>
            <p:nvSpPr>
              <p:cNvPr id="51" name="TextBox 50">
                <a:extLst>
                  <a:ext uri="{FF2B5EF4-FFF2-40B4-BE49-F238E27FC236}">
                    <a16:creationId xmlns:a16="http://schemas.microsoft.com/office/drawing/2014/main" id="{4B727E10-E236-F5A8-41F5-7ECB62293668}"/>
                  </a:ext>
                </a:extLst>
              </p:cNvPr>
              <p:cNvSpPr txBox="1">
                <a:spLocks noRot="1" noChangeAspect="1" noMove="1" noResize="1" noEditPoints="1" noAdjustHandles="1" noChangeArrowheads="1" noChangeShapeType="1" noTextEdit="1"/>
              </p:cNvSpPr>
              <p:nvPr/>
            </p:nvSpPr>
            <p:spPr>
              <a:xfrm>
                <a:off x="3140064" y="1858442"/>
                <a:ext cx="974947" cy="461665"/>
              </a:xfrm>
              <a:prstGeom prst="rect">
                <a:avLst/>
              </a:prstGeom>
              <a:blipFill>
                <a:blip r:embed="rId33"/>
                <a:stretch>
                  <a:fillRect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6522C17-BFF9-1716-9BB8-A2B44CDFFAD2}"/>
                  </a:ext>
                </a:extLst>
              </p:cNvPr>
              <p:cNvSpPr txBox="1"/>
              <p:nvPr/>
            </p:nvSpPr>
            <p:spPr>
              <a:xfrm>
                <a:off x="3169720" y="2376582"/>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7/16</m:t>
                      </m:r>
                    </m:oMath>
                  </m:oMathPara>
                </a14:m>
                <a:endParaRPr lang="en-IN" sz="2400" dirty="0"/>
              </a:p>
            </p:txBody>
          </p:sp>
        </mc:Choice>
        <mc:Fallback xmlns="">
          <p:sp>
            <p:nvSpPr>
              <p:cNvPr id="52" name="TextBox 51">
                <a:extLst>
                  <a:ext uri="{FF2B5EF4-FFF2-40B4-BE49-F238E27FC236}">
                    <a16:creationId xmlns:a16="http://schemas.microsoft.com/office/drawing/2014/main" id="{26522C17-BFF9-1716-9BB8-A2B44CDFFAD2}"/>
                  </a:ext>
                </a:extLst>
              </p:cNvPr>
              <p:cNvSpPr txBox="1">
                <a:spLocks noRot="1" noChangeAspect="1" noMove="1" noResize="1" noEditPoints="1" noAdjustHandles="1" noChangeArrowheads="1" noChangeShapeType="1" noTextEdit="1"/>
              </p:cNvSpPr>
              <p:nvPr/>
            </p:nvSpPr>
            <p:spPr>
              <a:xfrm>
                <a:off x="3169720" y="2376582"/>
                <a:ext cx="915635" cy="461665"/>
              </a:xfrm>
              <a:prstGeom prst="rect">
                <a:avLst/>
              </a:prstGeom>
              <a:blipFill>
                <a:blip r:embed="rId34"/>
                <a:stretch>
                  <a:fillRect l="-1333"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89403D5-7B88-9FC5-0413-A836FD270777}"/>
                  </a:ext>
                </a:extLst>
              </p:cNvPr>
              <p:cNvSpPr txBox="1"/>
              <p:nvPr/>
            </p:nvSpPr>
            <p:spPr>
              <a:xfrm>
                <a:off x="3414979" y="706999"/>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68" name="TextBox 67">
                <a:extLst>
                  <a:ext uri="{FF2B5EF4-FFF2-40B4-BE49-F238E27FC236}">
                    <a16:creationId xmlns:a16="http://schemas.microsoft.com/office/drawing/2014/main" id="{489403D5-7B88-9FC5-0413-A836FD270777}"/>
                  </a:ext>
                </a:extLst>
              </p:cNvPr>
              <p:cNvSpPr txBox="1">
                <a:spLocks noRot="1" noChangeAspect="1" noMove="1" noResize="1" noEditPoints="1" noAdjustHandles="1" noChangeArrowheads="1" noChangeShapeType="1" noTextEdit="1"/>
              </p:cNvSpPr>
              <p:nvPr/>
            </p:nvSpPr>
            <p:spPr>
              <a:xfrm>
                <a:off x="3414979" y="706999"/>
                <a:ext cx="425116" cy="461665"/>
              </a:xfrm>
              <a:prstGeom prst="rect">
                <a:avLst/>
              </a:prstGeom>
              <a:blipFill>
                <a:blip r:embed="rId35"/>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84720A4-16B8-08FC-22B9-C35FA53878A3}"/>
                  </a:ext>
                </a:extLst>
              </p:cNvPr>
              <p:cNvSpPr txBox="1"/>
              <p:nvPr/>
            </p:nvSpPr>
            <p:spPr>
              <a:xfrm>
                <a:off x="3140065" y="2947835"/>
                <a:ext cx="97494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−1/4</m:t>
                      </m:r>
                    </m:oMath>
                  </m:oMathPara>
                </a14:m>
                <a:endParaRPr lang="en-IN" sz="2400" dirty="0"/>
              </a:p>
            </p:txBody>
          </p:sp>
        </mc:Choice>
        <mc:Fallback xmlns="">
          <p:sp>
            <p:nvSpPr>
              <p:cNvPr id="69" name="TextBox 68">
                <a:extLst>
                  <a:ext uri="{FF2B5EF4-FFF2-40B4-BE49-F238E27FC236}">
                    <a16:creationId xmlns:a16="http://schemas.microsoft.com/office/drawing/2014/main" id="{284720A4-16B8-08FC-22B9-C35FA53878A3}"/>
                  </a:ext>
                </a:extLst>
              </p:cNvPr>
              <p:cNvSpPr txBox="1">
                <a:spLocks noRot="1" noChangeAspect="1" noMove="1" noResize="1" noEditPoints="1" noAdjustHandles="1" noChangeArrowheads="1" noChangeShapeType="1" noTextEdit="1"/>
              </p:cNvSpPr>
              <p:nvPr/>
            </p:nvSpPr>
            <p:spPr>
              <a:xfrm>
                <a:off x="3140065" y="2947835"/>
                <a:ext cx="974946" cy="461665"/>
              </a:xfrm>
              <a:prstGeom prst="rect">
                <a:avLst/>
              </a:prstGeom>
              <a:blipFill>
                <a:blip r:embed="rId36"/>
                <a:stretch>
                  <a:fillRect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E4E2A130-3AA2-7D2C-9E46-FE88F9F7DA4D}"/>
                  </a:ext>
                </a:extLst>
              </p:cNvPr>
              <p:cNvSpPr txBox="1"/>
              <p:nvPr/>
            </p:nvSpPr>
            <p:spPr>
              <a:xfrm>
                <a:off x="3254678" y="3413415"/>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1/4</m:t>
                      </m:r>
                    </m:oMath>
                  </m:oMathPara>
                </a14:m>
                <a:endParaRPr lang="en-IN" sz="2400" dirty="0">
                  <a:solidFill>
                    <a:srgbClr val="0070C0"/>
                  </a:solidFill>
                </a:endParaRPr>
              </a:p>
            </p:txBody>
          </p:sp>
        </mc:Choice>
        <mc:Fallback xmlns="">
          <p:sp>
            <p:nvSpPr>
              <p:cNvPr id="70" name="TextBox 69">
                <a:extLst>
                  <a:ext uri="{FF2B5EF4-FFF2-40B4-BE49-F238E27FC236}">
                    <a16:creationId xmlns:a16="http://schemas.microsoft.com/office/drawing/2014/main" id="{E4E2A130-3AA2-7D2C-9E46-FE88F9F7DA4D}"/>
                  </a:ext>
                </a:extLst>
              </p:cNvPr>
              <p:cNvSpPr txBox="1">
                <a:spLocks noRot="1" noChangeAspect="1" noMove="1" noResize="1" noEditPoints="1" noAdjustHandles="1" noChangeArrowheads="1" noChangeShapeType="1" noTextEdit="1"/>
              </p:cNvSpPr>
              <p:nvPr/>
            </p:nvSpPr>
            <p:spPr>
              <a:xfrm>
                <a:off x="3254678" y="3413415"/>
                <a:ext cx="745717" cy="461665"/>
              </a:xfrm>
              <a:prstGeom prst="rect">
                <a:avLst/>
              </a:prstGeom>
              <a:blipFill>
                <a:blip r:embed="rId37"/>
                <a:stretch>
                  <a:fillRect l="-163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C614EAF-5EE1-4B3E-6166-62F3C7C77817}"/>
                  </a:ext>
                </a:extLst>
              </p:cNvPr>
              <p:cNvSpPr txBox="1">
                <a:spLocks/>
              </p:cNvSpPr>
              <p:nvPr/>
            </p:nvSpPr>
            <p:spPr>
              <a:xfrm>
                <a:off x="125840" y="3996709"/>
                <a:ext cx="6040948" cy="2632413"/>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dirty="0"/>
                  <a:t>Make key element 1 by multiplying entire row with 3/4.</a:t>
                </a:r>
              </a:p>
              <a:p>
                <a:pPr>
                  <a:spcBef>
                    <a:spcPts val="600"/>
                  </a:spcBef>
                </a:pPr>
                <a:r>
                  <a:rPr lang="en-US" dirty="0"/>
                  <a:t>Use key element to make other element of key column zero.</a:t>
                </a:r>
              </a:p>
              <a:p>
                <a:pPr>
                  <a:spcBef>
                    <a:spcPts val="600"/>
                  </a:spcBef>
                </a:pPr>
                <a:r>
                  <a:rPr lang="en-IN" b="1" dirty="0">
                    <a:solidFill>
                      <a:srgbClr val="0070C0"/>
                    </a:solidFill>
                  </a:rPr>
                  <a:t>For Minimization problem, if the element in the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𝑪</m:t>
                        </m:r>
                      </m:e>
                      <m:sub>
                        <m:r>
                          <a:rPr lang="en-US" b="1" i="1">
                            <a:solidFill>
                              <a:srgbClr val="0070C0"/>
                            </a:solidFill>
                            <a:latin typeface="Cambria Math" panose="02040503050406030204" pitchFamily="18" charset="0"/>
                          </a:rPr>
                          <m:t>𝒋</m:t>
                        </m:r>
                      </m:sub>
                    </m:sSub>
                    <m:r>
                      <a:rPr lang="en-US" b="1" i="1">
                        <a:solidFill>
                          <a:srgbClr val="0070C0"/>
                        </a:solidFill>
                        <a:latin typeface="Cambria Math" panose="02040503050406030204" pitchFamily="18" charset="0"/>
                      </a:rPr>
                      <m: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𝒁</m:t>
                        </m:r>
                      </m:e>
                      <m:sub>
                        <m:r>
                          <a:rPr lang="en-US" b="1" i="1">
                            <a:solidFill>
                              <a:srgbClr val="0070C0"/>
                            </a:solidFill>
                            <a:latin typeface="Cambria Math" panose="02040503050406030204" pitchFamily="18" charset="0"/>
                          </a:rPr>
                          <m:t>𝒋</m:t>
                        </m:r>
                      </m:sub>
                    </m:sSub>
                  </m:oMath>
                </a14:m>
                <a:r>
                  <a:rPr lang="en-IN" b="1" dirty="0">
                    <a:solidFill>
                      <a:srgbClr val="0070C0"/>
                    </a:solidFill>
                  </a:rPr>
                  <a:t> row are zero or positive, the current solution is optimal.</a:t>
                </a:r>
                <a:endParaRPr lang="en-US" dirty="0"/>
              </a:p>
            </p:txBody>
          </p:sp>
        </mc:Choice>
        <mc:Fallback xmlns="">
          <p:sp>
            <p:nvSpPr>
              <p:cNvPr id="7" name="Content Placeholder 2">
                <a:extLst>
                  <a:ext uri="{FF2B5EF4-FFF2-40B4-BE49-F238E27FC236}">
                    <a16:creationId xmlns:a16="http://schemas.microsoft.com/office/drawing/2014/main" id="{6C614EAF-5EE1-4B3E-6166-62F3C7C77817}"/>
                  </a:ext>
                </a:extLst>
              </p:cNvPr>
              <p:cNvSpPr txBox="1">
                <a:spLocks noRot="1" noChangeAspect="1" noMove="1" noResize="1" noEditPoints="1" noAdjustHandles="1" noChangeArrowheads="1" noChangeShapeType="1" noTextEdit="1"/>
              </p:cNvSpPr>
              <p:nvPr/>
            </p:nvSpPr>
            <p:spPr>
              <a:xfrm>
                <a:off x="125840" y="3996709"/>
                <a:ext cx="6040948" cy="2632413"/>
              </a:xfrm>
              <a:prstGeom prst="rect">
                <a:avLst/>
              </a:prstGeom>
              <a:blipFill>
                <a:blip r:embed="rId38"/>
                <a:stretch>
                  <a:fillRect l="-1413" t="-3016" r="-1514" b="-3712"/>
                </a:stretch>
              </a:blipFill>
            </p:spPr>
            <p:txBody>
              <a:bodyPr/>
              <a:lstStyle/>
              <a:p>
                <a:r>
                  <a:rPr lang="en-IN">
                    <a:noFill/>
                  </a:rPr>
                  <a:t> </a:t>
                </a:r>
              </a:p>
            </p:txBody>
          </p:sp>
        </mc:Fallback>
      </mc:AlternateContent>
      <p:cxnSp>
        <p:nvCxnSpPr>
          <p:cNvPr id="47" name="Straight Connector 46">
            <a:extLst>
              <a:ext uri="{FF2B5EF4-FFF2-40B4-BE49-F238E27FC236}">
                <a16:creationId xmlns:a16="http://schemas.microsoft.com/office/drawing/2014/main" id="{C7F7C1BC-E3DC-C27B-7DB9-19B22425FBB7}"/>
              </a:ext>
            </a:extLst>
          </p:cNvPr>
          <p:cNvCxnSpPr/>
          <p:nvPr/>
        </p:nvCxnSpPr>
        <p:spPr>
          <a:xfrm>
            <a:off x="10296939" y="4097413"/>
            <a:ext cx="0" cy="230287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4" name="Picture 113">
            <a:extLst>
              <a:ext uri="{FF2B5EF4-FFF2-40B4-BE49-F238E27FC236}">
                <a16:creationId xmlns:a16="http://schemas.microsoft.com/office/drawing/2014/main" id="{0AE556E1-43D8-DA58-80F3-13D65D0A74EC}"/>
              </a:ext>
            </a:extLst>
          </p:cNvPr>
          <p:cNvPicPr>
            <a:picLocks noChangeAspect="1"/>
          </p:cNvPicPr>
          <p:nvPr/>
        </p:nvPicPr>
        <p:blipFill>
          <a:blip r:embed="rId39"/>
          <a:srcRect r="6672"/>
          <a:stretch>
            <a:fillRect/>
          </a:stretch>
        </p:blipFill>
        <p:spPr>
          <a:xfrm>
            <a:off x="6366601" y="3873291"/>
            <a:ext cx="5758720" cy="2632419"/>
          </a:xfrm>
          <a:prstGeom prst="rect">
            <a:avLst/>
          </a:prstGeom>
          <a:ln>
            <a:solidFill>
              <a:schemeClr val="accent6"/>
            </a:solidFill>
          </a:ln>
        </p:spPr>
      </p:pic>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BB7B573B-45C9-BAA7-C7A2-3756C6054C33}"/>
                  </a:ext>
                </a:extLst>
              </p:cNvPr>
              <p:cNvSpPr txBox="1"/>
              <p:nvPr/>
            </p:nvSpPr>
            <p:spPr>
              <a:xfrm>
                <a:off x="9402644" y="968762"/>
                <a:ext cx="2426242" cy="7848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7</m:t>
                          </m:r>
                        </m:num>
                        <m:den>
                          <m:r>
                            <a:rPr lang="en-US" sz="2400" b="0" i="1" smtClean="0">
                              <a:latin typeface="Cambria Math" panose="02040503050406030204" pitchFamily="18" charset="0"/>
                            </a:rPr>
                            <m:t>12</m:t>
                          </m:r>
                        </m:den>
                      </m:f>
                      <m:r>
                        <a:rPr lang="en-US" sz="2400" b="0" i="1" smtClean="0">
                          <a:latin typeface="Cambria Math" panose="02040503050406030204" pitchFamily="18" charset="0"/>
                        </a:rPr>
                        <m:t>−</m:t>
                      </m:r>
                      <m:f>
                        <m:fPr>
                          <m:ctrlPr>
                            <a:rPr lang="en-US" sz="2400" b="1" i="1" smtClean="0">
                              <a:solidFill>
                                <a:schemeClr val="accent6"/>
                              </a:solidFill>
                              <a:latin typeface="Cambria Math" panose="02040503050406030204" pitchFamily="18" charset="0"/>
                            </a:rPr>
                          </m:ctrlPr>
                        </m:fPr>
                        <m:num>
                          <m:r>
                            <a:rPr lang="en-US" sz="2400" b="1" i="1" smtClean="0">
                              <a:solidFill>
                                <a:schemeClr val="accent6"/>
                              </a:solidFill>
                              <a:latin typeface="Cambria Math" panose="02040503050406030204" pitchFamily="18" charset="0"/>
                            </a:rPr>
                            <m:t>𝟕</m:t>
                          </m:r>
                        </m:num>
                        <m:den>
                          <m:r>
                            <a:rPr lang="en-US" sz="2400" b="1" i="1" smtClean="0">
                              <a:solidFill>
                                <a:schemeClr val="accent6"/>
                              </a:solidFill>
                              <a:latin typeface="Cambria Math" panose="02040503050406030204" pitchFamily="18" charset="0"/>
                            </a:rPr>
                            <m:t>𝟏𝟔</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4</m:t>
                          </m:r>
                        </m:num>
                        <m:den>
                          <m:r>
                            <a:rPr lang="en-US" sz="2400" b="0" i="1" smtClean="0">
                              <a:latin typeface="Cambria Math" panose="02040503050406030204" pitchFamily="18" charset="0"/>
                              <a:ea typeface="Cambria Math" panose="02040503050406030204" pitchFamily="18" charset="0"/>
                            </a:rPr>
                            <m:t>3</m:t>
                          </m:r>
                        </m:den>
                      </m:f>
                      <m:r>
                        <a:rPr lang="en-US" sz="2400" b="0" i="1" smtClean="0">
                          <a:latin typeface="Cambria Math" panose="02040503050406030204" pitchFamily="18" charset="0"/>
                          <a:ea typeface="Cambria Math" panose="02040503050406030204" pitchFamily="18" charset="0"/>
                        </a:rPr>
                        <m:t>=0</m:t>
                      </m:r>
                    </m:oMath>
                  </m:oMathPara>
                </a14:m>
                <a:endParaRPr lang="en-IN" sz="2400" dirty="0"/>
              </a:p>
            </p:txBody>
          </p:sp>
        </mc:Choice>
        <mc:Fallback xmlns="">
          <p:sp>
            <p:nvSpPr>
              <p:cNvPr id="115" name="TextBox 114">
                <a:extLst>
                  <a:ext uri="{FF2B5EF4-FFF2-40B4-BE49-F238E27FC236}">
                    <a16:creationId xmlns:a16="http://schemas.microsoft.com/office/drawing/2014/main" id="{BB7B573B-45C9-BAA7-C7A2-3756C6054C33}"/>
                  </a:ext>
                </a:extLst>
              </p:cNvPr>
              <p:cNvSpPr txBox="1">
                <a:spLocks noRot="1" noChangeAspect="1" noMove="1" noResize="1" noEditPoints="1" noAdjustHandles="1" noChangeArrowheads="1" noChangeShapeType="1" noTextEdit="1"/>
              </p:cNvSpPr>
              <p:nvPr/>
            </p:nvSpPr>
            <p:spPr>
              <a:xfrm>
                <a:off x="9402644" y="968762"/>
                <a:ext cx="2426242" cy="784830"/>
              </a:xfrm>
              <a:prstGeom prst="rect">
                <a:avLst/>
              </a:prstGeom>
              <a:blipFill>
                <a:blip r:embed="rId4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723B5DE4-9977-E365-BD96-E080CE5DFBBC}"/>
                  </a:ext>
                </a:extLst>
              </p:cNvPr>
              <p:cNvSpPr txBox="1"/>
              <p:nvPr/>
            </p:nvSpPr>
            <p:spPr>
              <a:xfrm>
                <a:off x="9057120" y="1858442"/>
                <a:ext cx="2911951" cy="7837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f>
                        <m:fPr>
                          <m:ctrlPr>
                            <a:rPr lang="en-US" sz="2400" b="1" i="1" smtClean="0">
                              <a:solidFill>
                                <a:schemeClr val="accent6"/>
                              </a:solidFill>
                              <a:latin typeface="Cambria Math" panose="02040503050406030204" pitchFamily="18" charset="0"/>
                            </a:rPr>
                          </m:ctrlPr>
                        </m:fPr>
                        <m:num>
                          <m:r>
                            <a:rPr lang="en-US" sz="2400" b="1" i="1" smtClean="0">
                              <a:solidFill>
                                <a:schemeClr val="accent6"/>
                              </a:solidFill>
                              <a:latin typeface="Cambria Math" panose="02040503050406030204" pitchFamily="18" charset="0"/>
                            </a:rPr>
                            <m:t>𝟕</m:t>
                          </m:r>
                        </m:num>
                        <m:den>
                          <m:r>
                            <a:rPr lang="en-US" sz="2400" b="1" i="1" smtClean="0">
                              <a:solidFill>
                                <a:schemeClr val="accent6"/>
                              </a:solidFill>
                              <a:latin typeface="Cambria Math" panose="02040503050406030204" pitchFamily="18" charset="0"/>
                            </a:rPr>
                            <m:t>𝟏𝟔</m:t>
                          </m:r>
                        </m:den>
                      </m:f>
                      <m:r>
                        <a:rPr lang="en-US" sz="2400" b="0" i="1" smtClean="0">
                          <a:latin typeface="Cambria Math" panose="02040503050406030204" pitchFamily="18" charset="0"/>
                          <a:ea typeface="Cambria Math" panose="02040503050406030204" pitchFamily="18" charset="0"/>
                        </a:rPr>
                        <m:t>×(−1)=</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7</m:t>
                          </m:r>
                        </m:num>
                        <m:den>
                          <m:r>
                            <a:rPr lang="en-US" sz="2400" b="0" i="1" smtClean="0">
                              <a:latin typeface="Cambria Math" panose="02040503050406030204" pitchFamily="18" charset="0"/>
                              <a:ea typeface="Cambria Math" panose="02040503050406030204" pitchFamily="18" charset="0"/>
                            </a:rPr>
                            <m:t>16</m:t>
                          </m:r>
                        </m:den>
                      </m:f>
                    </m:oMath>
                  </m:oMathPara>
                </a14:m>
                <a:endParaRPr lang="en-IN" sz="2400" dirty="0"/>
              </a:p>
            </p:txBody>
          </p:sp>
        </mc:Choice>
        <mc:Fallback xmlns="">
          <p:sp>
            <p:nvSpPr>
              <p:cNvPr id="116" name="TextBox 115">
                <a:extLst>
                  <a:ext uri="{FF2B5EF4-FFF2-40B4-BE49-F238E27FC236}">
                    <a16:creationId xmlns:a16="http://schemas.microsoft.com/office/drawing/2014/main" id="{723B5DE4-9977-E365-BD96-E080CE5DFBBC}"/>
                  </a:ext>
                </a:extLst>
              </p:cNvPr>
              <p:cNvSpPr txBox="1">
                <a:spLocks noRot="1" noChangeAspect="1" noMove="1" noResize="1" noEditPoints="1" noAdjustHandles="1" noChangeArrowheads="1" noChangeShapeType="1" noTextEdit="1"/>
              </p:cNvSpPr>
              <p:nvPr/>
            </p:nvSpPr>
            <p:spPr>
              <a:xfrm>
                <a:off x="9057120" y="1858442"/>
                <a:ext cx="2911951" cy="783741"/>
              </a:xfrm>
              <a:prstGeom prst="rect">
                <a:avLst/>
              </a:prstGeom>
              <a:blipFill>
                <a:blip r:embed="rId4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7177039D-5EB5-3875-7951-C1AECBE28803}"/>
                  </a:ext>
                </a:extLst>
              </p:cNvPr>
              <p:cNvSpPr txBox="1"/>
              <p:nvPr/>
            </p:nvSpPr>
            <p:spPr>
              <a:xfrm>
                <a:off x="8580358" y="2717579"/>
                <a:ext cx="3407791" cy="922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12</m:t>
                              </m:r>
                            </m:den>
                          </m:f>
                        </m:e>
                      </m:d>
                      <m:r>
                        <a:rPr lang="en-US" sz="2400" b="0" i="1" smtClean="0">
                          <a:latin typeface="Cambria Math" panose="02040503050406030204" pitchFamily="18" charset="0"/>
                        </a:rPr>
                        <m:t> −</m:t>
                      </m:r>
                      <m:f>
                        <m:fPr>
                          <m:ctrlPr>
                            <a:rPr lang="en-US" sz="2400" b="1" i="1" smtClean="0">
                              <a:solidFill>
                                <a:schemeClr val="accent6"/>
                              </a:solidFill>
                              <a:latin typeface="Cambria Math" panose="02040503050406030204" pitchFamily="18" charset="0"/>
                            </a:rPr>
                          </m:ctrlPr>
                        </m:fPr>
                        <m:num>
                          <m:r>
                            <a:rPr lang="en-US" sz="2400" b="1" i="1" smtClean="0">
                              <a:solidFill>
                                <a:schemeClr val="accent6"/>
                              </a:solidFill>
                              <a:latin typeface="Cambria Math" panose="02040503050406030204" pitchFamily="18" charset="0"/>
                            </a:rPr>
                            <m:t>𝟕</m:t>
                          </m:r>
                        </m:num>
                        <m:den>
                          <m:r>
                            <a:rPr lang="en-US" sz="2400" b="1" i="1" smtClean="0">
                              <a:solidFill>
                                <a:schemeClr val="accent6"/>
                              </a:solidFill>
                              <a:latin typeface="Cambria Math" panose="02040503050406030204" pitchFamily="18" charset="0"/>
                            </a:rPr>
                            <m:t>𝟏𝟔</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2</m:t>
                          </m:r>
                        </m:num>
                        <m:den>
                          <m:r>
                            <a:rPr lang="en-US" sz="2400" b="0" i="1" smtClean="0">
                              <a:latin typeface="Cambria Math" panose="02040503050406030204" pitchFamily="18" charset="0"/>
                              <a:ea typeface="Cambria Math" panose="02040503050406030204" pitchFamily="18" charset="0"/>
                            </a:rPr>
                            <m:t>3</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3</m:t>
                          </m:r>
                        </m:num>
                        <m:den>
                          <m:r>
                            <a:rPr lang="en-US" sz="2400" b="0" i="1" smtClean="0">
                              <a:latin typeface="Cambria Math" panose="02040503050406030204" pitchFamily="18" charset="0"/>
                              <a:ea typeface="Cambria Math" panose="02040503050406030204" pitchFamily="18" charset="0"/>
                            </a:rPr>
                            <m:t>8</m:t>
                          </m:r>
                        </m:den>
                      </m:f>
                    </m:oMath>
                  </m:oMathPara>
                </a14:m>
                <a:endParaRPr lang="en-IN" sz="2400" dirty="0"/>
              </a:p>
            </p:txBody>
          </p:sp>
        </mc:Choice>
        <mc:Fallback xmlns="">
          <p:sp>
            <p:nvSpPr>
              <p:cNvPr id="117" name="TextBox 116">
                <a:extLst>
                  <a:ext uri="{FF2B5EF4-FFF2-40B4-BE49-F238E27FC236}">
                    <a16:creationId xmlns:a16="http://schemas.microsoft.com/office/drawing/2014/main" id="{7177039D-5EB5-3875-7951-C1AECBE28803}"/>
                  </a:ext>
                </a:extLst>
              </p:cNvPr>
              <p:cNvSpPr txBox="1">
                <a:spLocks noRot="1" noChangeAspect="1" noMove="1" noResize="1" noEditPoints="1" noAdjustHandles="1" noChangeArrowheads="1" noChangeShapeType="1" noTextEdit="1"/>
              </p:cNvSpPr>
              <p:nvPr/>
            </p:nvSpPr>
            <p:spPr>
              <a:xfrm>
                <a:off x="8580358" y="2717579"/>
                <a:ext cx="3407791" cy="922176"/>
              </a:xfrm>
              <a:prstGeom prst="rect">
                <a:avLst/>
              </a:prstGeom>
              <a:blipFill>
                <a:blip r:embed="rId4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94056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up)">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childTnLst>
                          </p:cTn>
                        </p:par>
                        <p:par>
                          <p:cTn id="65" fill="hold">
                            <p:stCondLst>
                              <p:cond delay="2000"/>
                            </p:stCondLst>
                            <p:childTnLst>
                              <p:par>
                                <p:cTn id="66" presetID="10" presetClass="entr" presetSubtype="0" fill="hold" grpId="0" nodeType="afterEffect">
                                  <p:stCondLst>
                                    <p:cond delay="0"/>
                                  </p:stCondLst>
                                  <p:childTnLst>
                                    <p:set>
                                      <p:cBhvr>
                                        <p:cTn id="67" dur="1" fill="hold">
                                          <p:stCondLst>
                                            <p:cond delay="0"/>
                                          </p:stCondLst>
                                        </p:cTn>
                                        <p:tgtEl>
                                          <p:spTgt spid="68"/>
                                        </p:tgtEl>
                                        <p:attrNameLst>
                                          <p:attrName>style.visibility</p:attrName>
                                        </p:attrNameLst>
                                      </p:cBhvr>
                                      <p:to>
                                        <p:strVal val="visible"/>
                                      </p:to>
                                    </p:set>
                                    <p:animEffect transition="in" filter="fade">
                                      <p:cBhvr>
                                        <p:cTn id="68" dur="500"/>
                                        <p:tgtEl>
                                          <p:spTgt spid="68"/>
                                        </p:tgtEl>
                                      </p:cBhvr>
                                    </p:animEffect>
                                  </p:childTnLst>
                                </p:cTn>
                              </p:par>
                            </p:childTnLst>
                          </p:cTn>
                        </p:par>
                        <p:par>
                          <p:cTn id="69" fill="hold">
                            <p:stCondLst>
                              <p:cond delay="2500"/>
                            </p:stCondLst>
                            <p:childTnLst>
                              <p:par>
                                <p:cTn id="70" presetID="10" presetClass="entr" presetSubtype="0" fill="hold" grpId="0" nodeType="after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500"/>
                                        <p:tgtEl>
                                          <p:spTgt spid="16"/>
                                        </p:tgtEl>
                                      </p:cBhvr>
                                    </p:animEffec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childTnLst>
                          </p:cTn>
                        </p:par>
                        <p:par>
                          <p:cTn id="92" fill="hold">
                            <p:stCondLst>
                              <p:cond delay="1000"/>
                            </p:stCondLst>
                            <p:childTnLst>
                              <p:par>
                                <p:cTn id="93" presetID="10" presetClass="entr" presetSubtype="0" fill="hold" grpId="0" nodeType="after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fade">
                                      <p:cBhvr>
                                        <p:cTn id="95" dur="500"/>
                                        <p:tgtEl>
                                          <p:spTgt spid="18"/>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7">
                                            <p:txEl>
                                              <p:pRg st="0" end="0"/>
                                            </p:txEl>
                                          </p:spTgt>
                                        </p:tgtEl>
                                        <p:attrNameLst>
                                          <p:attrName>style.visibility</p:attrName>
                                        </p:attrNameLst>
                                      </p:cBhvr>
                                      <p:to>
                                        <p:strVal val="visible"/>
                                      </p:to>
                                    </p:set>
                                    <p:animEffect transition="in" filter="fade">
                                      <p:cBhvr>
                                        <p:cTn id="100" dur="500"/>
                                        <p:tgtEl>
                                          <p:spTgt spid="7">
                                            <p:txEl>
                                              <p:pRg st="0" end="0"/>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5"/>
                                        </p:tgtEl>
                                        <p:attrNameLst>
                                          <p:attrName>style.visibility</p:attrName>
                                        </p:attrNameLst>
                                      </p:cBhvr>
                                      <p:to>
                                        <p:strVal val="visible"/>
                                      </p:to>
                                    </p:set>
                                    <p:animEffect transition="in" filter="fade">
                                      <p:cBhvr>
                                        <p:cTn id="105" dur="500"/>
                                        <p:tgtEl>
                                          <p:spTgt spid="5"/>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10"/>
                                        </p:tgtEl>
                                        <p:attrNameLst>
                                          <p:attrName>style.visibility</p:attrName>
                                        </p:attrNameLst>
                                      </p:cBhvr>
                                      <p:to>
                                        <p:strVal val="visible"/>
                                      </p:to>
                                    </p:set>
                                    <p:animEffect transition="in" filter="fade">
                                      <p:cBhvr>
                                        <p:cTn id="110" dur="500"/>
                                        <p:tgtEl>
                                          <p:spTgt spid="10"/>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fade">
                                      <p:cBhvr>
                                        <p:cTn id="115" dur="500"/>
                                        <p:tgtEl>
                                          <p:spTgt spid="51"/>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2"/>
                                        </p:tgtEl>
                                        <p:attrNameLst>
                                          <p:attrName>style.visibility</p:attrName>
                                        </p:attrNameLst>
                                      </p:cBhvr>
                                      <p:to>
                                        <p:strVal val="visible"/>
                                      </p:to>
                                    </p:set>
                                    <p:animEffect transition="in" filter="fade">
                                      <p:cBhvr>
                                        <p:cTn id="120" dur="500"/>
                                        <p:tgtEl>
                                          <p:spTgt spid="12"/>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30"/>
                                        </p:tgtEl>
                                        <p:attrNameLst>
                                          <p:attrName>style.visibility</p:attrName>
                                        </p:attrNameLst>
                                      </p:cBhvr>
                                      <p:to>
                                        <p:strVal val="visible"/>
                                      </p:to>
                                    </p:set>
                                    <p:animEffect transition="in" filter="fade">
                                      <p:cBhvr>
                                        <p:cTn id="125" dur="500"/>
                                        <p:tgtEl>
                                          <p:spTgt spid="30"/>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7">
                                            <p:txEl>
                                              <p:pRg st="1" end="1"/>
                                            </p:txEl>
                                          </p:spTgt>
                                        </p:tgtEl>
                                        <p:attrNameLst>
                                          <p:attrName>style.visibility</p:attrName>
                                        </p:attrNameLst>
                                      </p:cBhvr>
                                      <p:to>
                                        <p:strVal val="visible"/>
                                      </p:to>
                                    </p:set>
                                    <p:animEffect transition="in" filter="fade">
                                      <p:cBhvr>
                                        <p:cTn id="130" dur="500"/>
                                        <p:tgtEl>
                                          <p:spTgt spid="7">
                                            <p:txEl>
                                              <p:pRg st="1" end="1"/>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115"/>
                                        </p:tgtEl>
                                        <p:attrNameLst>
                                          <p:attrName>style.visibility</p:attrName>
                                        </p:attrNameLst>
                                      </p:cBhvr>
                                      <p:to>
                                        <p:strVal val="visible"/>
                                      </p:to>
                                    </p:set>
                                    <p:animEffect transition="in" filter="fade">
                                      <p:cBhvr>
                                        <p:cTn id="135" dur="500"/>
                                        <p:tgtEl>
                                          <p:spTgt spid="115"/>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26"/>
                                        </p:tgtEl>
                                        <p:attrNameLst>
                                          <p:attrName>style.visibility</p:attrName>
                                        </p:attrNameLst>
                                      </p:cBhvr>
                                      <p:to>
                                        <p:strVal val="visible"/>
                                      </p:to>
                                    </p:set>
                                    <p:animEffect transition="in" filter="fade">
                                      <p:cBhvr>
                                        <p:cTn id="140" dur="500"/>
                                        <p:tgtEl>
                                          <p:spTgt spid="26"/>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116"/>
                                        </p:tgtEl>
                                        <p:attrNameLst>
                                          <p:attrName>style.visibility</p:attrName>
                                        </p:attrNameLst>
                                      </p:cBhvr>
                                      <p:to>
                                        <p:strVal val="visible"/>
                                      </p:to>
                                    </p:set>
                                    <p:animEffect transition="in" filter="fade">
                                      <p:cBhvr>
                                        <p:cTn id="145" dur="500"/>
                                        <p:tgtEl>
                                          <p:spTgt spid="116"/>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27"/>
                                        </p:tgtEl>
                                        <p:attrNameLst>
                                          <p:attrName>style.visibility</p:attrName>
                                        </p:attrNameLst>
                                      </p:cBhvr>
                                      <p:to>
                                        <p:strVal val="visible"/>
                                      </p:to>
                                    </p:set>
                                    <p:animEffect transition="in" filter="fade">
                                      <p:cBhvr>
                                        <p:cTn id="150" dur="500"/>
                                        <p:tgtEl>
                                          <p:spTgt spid="27"/>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52"/>
                                        </p:tgtEl>
                                        <p:attrNameLst>
                                          <p:attrName>style.visibility</p:attrName>
                                        </p:attrNameLst>
                                      </p:cBhvr>
                                      <p:to>
                                        <p:strVal val="visible"/>
                                      </p:to>
                                    </p:set>
                                    <p:animEffect transition="in" filter="fade">
                                      <p:cBhvr>
                                        <p:cTn id="155" dur="500"/>
                                        <p:tgtEl>
                                          <p:spTgt spid="52"/>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117"/>
                                        </p:tgtEl>
                                        <p:attrNameLst>
                                          <p:attrName>style.visibility</p:attrName>
                                        </p:attrNameLst>
                                      </p:cBhvr>
                                      <p:to>
                                        <p:strVal val="visible"/>
                                      </p:to>
                                    </p:set>
                                    <p:animEffect transition="in" filter="fade">
                                      <p:cBhvr>
                                        <p:cTn id="160" dur="500"/>
                                        <p:tgtEl>
                                          <p:spTgt spid="117"/>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28"/>
                                        </p:tgtEl>
                                        <p:attrNameLst>
                                          <p:attrName>style.visibility</p:attrName>
                                        </p:attrNameLst>
                                      </p:cBhvr>
                                      <p:to>
                                        <p:strVal val="visible"/>
                                      </p:to>
                                    </p:set>
                                    <p:animEffect transition="in" filter="fade">
                                      <p:cBhvr>
                                        <p:cTn id="165" dur="500"/>
                                        <p:tgtEl>
                                          <p:spTgt spid="28"/>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31"/>
                                        </p:tgtEl>
                                        <p:attrNameLst>
                                          <p:attrName>style.visibility</p:attrName>
                                        </p:attrNameLst>
                                      </p:cBhvr>
                                      <p:to>
                                        <p:strVal val="visible"/>
                                      </p:to>
                                    </p:set>
                                    <p:animEffect transition="in" filter="fade">
                                      <p:cBhvr>
                                        <p:cTn id="170" dur="500"/>
                                        <p:tgtEl>
                                          <p:spTgt spid="31"/>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nodeType="clickEffect">
                                  <p:stCondLst>
                                    <p:cond delay="0"/>
                                  </p:stCondLst>
                                  <p:childTnLst>
                                    <p:set>
                                      <p:cBhvr>
                                        <p:cTn id="174" dur="1" fill="hold">
                                          <p:stCondLst>
                                            <p:cond delay="0"/>
                                          </p:stCondLst>
                                        </p:cTn>
                                        <p:tgtEl>
                                          <p:spTgt spid="59"/>
                                        </p:tgtEl>
                                        <p:attrNameLst>
                                          <p:attrName>style.visibility</p:attrName>
                                        </p:attrNameLst>
                                      </p:cBhvr>
                                      <p:to>
                                        <p:strVal val="visible"/>
                                      </p:to>
                                    </p:set>
                                    <p:animEffect transition="in" filter="wipe(left)">
                                      <p:cBhvr>
                                        <p:cTn id="175" dur="500"/>
                                        <p:tgtEl>
                                          <p:spTgt spid="59"/>
                                        </p:tgtEl>
                                      </p:cBhvr>
                                    </p:animEffect>
                                  </p:childTnLst>
                                </p:cTn>
                              </p:par>
                            </p:childTnLst>
                          </p:cTn>
                        </p:par>
                        <p:par>
                          <p:cTn id="176" fill="hold">
                            <p:stCondLst>
                              <p:cond delay="500"/>
                            </p:stCondLst>
                            <p:childTnLst>
                              <p:par>
                                <p:cTn id="177" presetID="10" presetClass="entr" presetSubtype="0" fill="hold" grpId="0" nodeType="afterEffect">
                                  <p:stCondLst>
                                    <p:cond delay="0"/>
                                  </p:stCondLst>
                                  <p:childTnLst>
                                    <p:set>
                                      <p:cBhvr>
                                        <p:cTn id="178" dur="1" fill="hold">
                                          <p:stCondLst>
                                            <p:cond delay="0"/>
                                          </p:stCondLst>
                                        </p:cTn>
                                        <p:tgtEl>
                                          <p:spTgt spid="60"/>
                                        </p:tgtEl>
                                        <p:attrNameLst>
                                          <p:attrName>style.visibility</p:attrName>
                                        </p:attrNameLst>
                                      </p:cBhvr>
                                      <p:to>
                                        <p:strVal val="visible"/>
                                      </p:to>
                                    </p:set>
                                    <p:animEffect transition="in" filter="fade">
                                      <p:cBhvr>
                                        <p:cTn id="179" dur="500"/>
                                        <p:tgtEl>
                                          <p:spTgt spid="60"/>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grpId="0" nodeType="clickEffect">
                                  <p:stCondLst>
                                    <p:cond delay="0"/>
                                  </p:stCondLst>
                                  <p:childTnLst>
                                    <p:set>
                                      <p:cBhvr>
                                        <p:cTn id="183" dur="1" fill="hold">
                                          <p:stCondLst>
                                            <p:cond delay="0"/>
                                          </p:stCondLst>
                                        </p:cTn>
                                        <p:tgtEl>
                                          <p:spTgt spid="61"/>
                                        </p:tgtEl>
                                        <p:attrNameLst>
                                          <p:attrName>style.visibility</p:attrName>
                                        </p:attrNameLst>
                                      </p:cBhvr>
                                      <p:to>
                                        <p:strVal val="visible"/>
                                      </p:to>
                                    </p:set>
                                    <p:animEffect transition="in" filter="fade">
                                      <p:cBhvr>
                                        <p:cTn id="184" dur="500"/>
                                        <p:tgtEl>
                                          <p:spTgt spid="61"/>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grpId="0" nodeType="clickEffect">
                                  <p:stCondLst>
                                    <p:cond delay="0"/>
                                  </p:stCondLst>
                                  <p:childTnLst>
                                    <p:set>
                                      <p:cBhvr>
                                        <p:cTn id="188" dur="1" fill="hold">
                                          <p:stCondLst>
                                            <p:cond delay="0"/>
                                          </p:stCondLst>
                                        </p:cTn>
                                        <p:tgtEl>
                                          <p:spTgt spid="62"/>
                                        </p:tgtEl>
                                        <p:attrNameLst>
                                          <p:attrName>style.visibility</p:attrName>
                                        </p:attrNameLst>
                                      </p:cBhvr>
                                      <p:to>
                                        <p:strVal val="visible"/>
                                      </p:to>
                                    </p:set>
                                    <p:animEffect transition="in" filter="fade">
                                      <p:cBhvr>
                                        <p:cTn id="189" dur="500"/>
                                        <p:tgtEl>
                                          <p:spTgt spid="62"/>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grpId="0" nodeType="clickEffect">
                                  <p:stCondLst>
                                    <p:cond delay="0"/>
                                  </p:stCondLst>
                                  <p:childTnLst>
                                    <p:set>
                                      <p:cBhvr>
                                        <p:cTn id="193" dur="1" fill="hold">
                                          <p:stCondLst>
                                            <p:cond delay="0"/>
                                          </p:stCondLst>
                                        </p:cTn>
                                        <p:tgtEl>
                                          <p:spTgt spid="69"/>
                                        </p:tgtEl>
                                        <p:attrNameLst>
                                          <p:attrName>style.visibility</p:attrName>
                                        </p:attrNameLst>
                                      </p:cBhvr>
                                      <p:to>
                                        <p:strVal val="visible"/>
                                      </p:to>
                                    </p:set>
                                    <p:animEffect transition="in" filter="fade">
                                      <p:cBhvr>
                                        <p:cTn id="194" dur="500"/>
                                        <p:tgtEl>
                                          <p:spTgt spid="69"/>
                                        </p:tgtEl>
                                      </p:cBhvr>
                                    </p:animEffect>
                                  </p:childTnLst>
                                </p:cTn>
                              </p:par>
                            </p:childTnLst>
                          </p:cTn>
                        </p:par>
                      </p:childTnLst>
                    </p:cTn>
                  </p:par>
                  <p:par>
                    <p:cTn id="195" fill="hold">
                      <p:stCondLst>
                        <p:cond delay="indefinite"/>
                      </p:stCondLst>
                      <p:childTnLst>
                        <p:par>
                          <p:cTn id="196" fill="hold">
                            <p:stCondLst>
                              <p:cond delay="0"/>
                            </p:stCondLst>
                            <p:childTnLst>
                              <p:par>
                                <p:cTn id="197" presetID="10" presetClass="entr" presetSubtype="0" fill="hold" grpId="0" nodeType="clickEffect">
                                  <p:stCondLst>
                                    <p:cond delay="0"/>
                                  </p:stCondLst>
                                  <p:childTnLst>
                                    <p:set>
                                      <p:cBhvr>
                                        <p:cTn id="198" dur="1" fill="hold">
                                          <p:stCondLst>
                                            <p:cond delay="0"/>
                                          </p:stCondLst>
                                        </p:cTn>
                                        <p:tgtEl>
                                          <p:spTgt spid="63"/>
                                        </p:tgtEl>
                                        <p:attrNameLst>
                                          <p:attrName>style.visibility</p:attrName>
                                        </p:attrNameLst>
                                      </p:cBhvr>
                                      <p:to>
                                        <p:strVal val="visible"/>
                                      </p:to>
                                    </p:set>
                                    <p:animEffect transition="in" filter="fade">
                                      <p:cBhvr>
                                        <p:cTn id="199" dur="500"/>
                                        <p:tgtEl>
                                          <p:spTgt spid="63"/>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grpId="0" nodeType="clickEffect">
                                  <p:stCondLst>
                                    <p:cond delay="0"/>
                                  </p:stCondLst>
                                  <p:childTnLst>
                                    <p:set>
                                      <p:cBhvr>
                                        <p:cTn id="203" dur="1" fill="hold">
                                          <p:stCondLst>
                                            <p:cond delay="0"/>
                                          </p:stCondLst>
                                        </p:cTn>
                                        <p:tgtEl>
                                          <p:spTgt spid="65"/>
                                        </p:tgtEl>
                                        <p:attrNameLst>
                                          <p:attrName>style.visibility</p:attrName>
                                        </p:attrNameLst>
                                      </p:cBhvr>
                                      <p:to>
                                        <p:strVal val="visible"/>
                                      </p:to>
                                    </p:set>
                                    <p:animEffect transition="in" filter="fade">
                                      <p:cBhvr>
                                        <p:cTn id="204" dur="500"/>
                                        <p:tgtEl>
                                          <p:spTgt spid="65"/>
                                        </p:tgtEl>
                                      </p:cBhvr>
                                    </p:animEffect>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grpId="0" nodeType="clickEffect">
                                  <p:stCondLst>
                                    <p:cond delay="0"/>
                                  </p:stCondLst>
                                  <p:childTnLst>
                                    <p:set>
                                      <p:cBhvr>
                                        <p:cTn id="208" dur="1" fill="hold">
                                          <p:stCondLst>
                                            <p:cond delay="0"/>
                                          </p:stCondLst>
                                        </p:cTn>
                                        <p:tgtEl>
                                          <p:spTgt spid="67"/>
                                        </p:tgtEl>
                                        <p:attrNameLst>
                                          <p:attrName>style.visibility</p:attrName>
                                        </p:attrNameLst>
                                      </p:cBhvr>
                                      <p:to>
                                        <p:strVal val="visible"/>
                                      </p:to>
                                    </p:set>
                                    <p:animEffect transition="in" filter="fade">
                                      <p:cBhvr>
                                        <p:cTn id="209" dur="500"/>
                                        <p:tgtEl>
                                          <p:spTgt spid="67"/>
                                        </p:tgtEl>
                                      </p:cBhvr>
                                    </p:animEffect>
                                  </p:childTnLst>
                                </p:cTn>
                              </p:par>
                            </p:childTnLst>
                          </p:cTn>
                        </p:par>
                      </p:childTnLst>
                    </p:cTn>
                  </p:par>
                  <p:par>
                    <p:cTn id="210" fill="hold">
                      <p:stCondLst>
                        <p:cond delay="indefinite"/>
                      </p:stCondLst>
                      <p:childTnLst>
                        <p:par>
                          <p:cTn id="211" fill="hold">
                            <p:stCondLst>
                              <p:cond delay="0"/>
                            </p:stCondLst>
                            <p:childTnLst>
                              <p:par>
                                <p:cTn id="212" presetID="10" presetClass="entr" presetSubtype="0" fill="hold" grpId="0" nodeType="clickEffect">
                                  <p:stCondLst>
                                    <p:cond delay="0"/>
                                  </p:stCondLst>
                                  <p:childTnLst>
                                    <p:set>
                                      <p:cBhvr>
                                        <p:cTn id="213" dur="1" fill="hold">
                                          <p:stCondLst>
                                            <p:cond delay="0"/>
                                          </p:stCondLst>
                                        </p:cTn>
                                        <p:tgtEl>
                                          <p:spTgt spid="72"/>
                                        </p:tgtEl>
                                        <p:attrNameLst>
                                          <p:attrName>style.visibility</p:attrName>
                                        </p:attrNameLst>
                                      </p:cBhvr>
                                      <p:to>
                                        <p:strVal val="visible"/>
                                      </p:to>
                                    </p:set>
                                    <p:animEffect transition="in" filter="fade">
                                      <p:cBhvr>
                                        <p:cTn id="214" dur="500"/>
                                        <p:tgtEl>
                                          <p:spTgt spid="72"/>
                                        </p:tgtEl>
                                      </p:cBhvr>
                                    </p:animEffect>
                                  </p:childTnLst>
                                </p:cTn>
                              </p:par>
                            </p:childTnLst>
                          </p:cTn>
                        </p:par>
                      </p:childTnLst>
                    </p:cTn>
                  </p:par>
                  <p:par>
                    <p:cTn id="215" fill="hold">
                      <p:stCondLst>
                        <p:cond delay="indefinite"/>
                      </p:stCondLst>
                      <p:childTnLst>
                        <p:par>
                          <p:cTn id="216" fill="hold">
                            <p:stCondLst>
                              <p:cond delay="0"/>
                            </p:stCondLst>
                            <p:childTnLst>
                              <p:par>
                                <p:cTn id="217" presetID="10" presetClass="entr" presetSubtype="0" fill="hold" grpId="0" nodeType="clickEffect">
                                  <p:stCondLst>
                                    <p:cond delay="0"/>
                                  </p:stCondLst>
                                  <p:childTnLst>
                                    <p:set>
                                      <p:cBhvr>
                                        <p:cTn id="218" dur="1" fill="hold">
                                          <p:stCondLst>
                                            <p:cond delay="0"/>
                                          </p:stCondLst>
                                        </p:cTn>
                                        <p:tgtEl>
                                          <p:spTgt spid="73"/>
                                        </p:tgtEl>
                                        <p:attrNameLst>
                                          <p:attrName>style.visibility</p:attrName>
                                        </p:attrNameLst>
                                      </p:cBhvr>
                                      <p:to>
                                        <p:strVal val="visible"/>
                                      </p:to>
                                    </p:set>
                                    <p:animEffect transition="in" filter="fade">
                                      <p:cBhvr>
                                        <p:cTn id="219" dur="500"/>
                                        <p:tgtEl>
                                          <p:spTgt spid="73"/>
                                        </p:tgtEl>
                                      </p:cBhvr>
                                    </p:animEffect>
                                  </p:childTnLst>
                                </p:cTn>
                              </p:par>
                            </p:childTnLst>
                          </p:cTn>
                        </p:par>
                      </p:childTnLst>
                    </p:cTn>
                  </p:par>
                  <p:par>
                    <p:cTn id="220" fill="hold">
                      <p:stCondLst>
                        <p:cond delay="indefinite"/>
                      </p:stCondLst>
                      <p:childTnLst>
                        <p:par>
                          <p:cTn id="221" fill="hold">
                            <p:stCondLst>
                              <p:cond delay="0"/>
                            </p:stCondLst>
                            <p:childTnLst>
                              <p:par>
                                <p:cTn id="222" presetID="10" presetClass="entr" presetSubtype="0" fill="hold" grpId="0" nodeType="clickEffect">
                                  <p:stCondLst>
                                    <p:cond delay="0"/>
                                  </p:stCondLst>
                                  <p:childTnLst>
                                    <p:set>
                                      <p:cBhvr>
                                        <p:cTn id="223" dur="1" fill="hold">
                                          <p:stCondLst>
                                            <p:cond delay="0"/>
                                          </p:stCondLst>
                                        </p:cTn>
                                        <p:tgtEl>
                                          <p:spTgt spid="70"/>
                                        </p:tgtEl>
                                        <p:attrNameLst>
                                          <p:attrName>style.visibility</p:attrName>
                                        </p:attrNameLst>
                                      </p:cBhvr>
                                      <p:to>
                                        <p:strVal val="visible"/>
                                      </p:to>
                                    </p:set>
                                    <p:animEffect transition="in" filter="fade">
                                      <p:cBhvr>
                                        <p:cTn id="224" dur="500"/>
                                        <p:tgtEl>
                                          <p:spTgt spid="70"/>
                                        </p:tgtEl>
                                      </p:cBhvr>
                                    </p:animEffect>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grpId="0" nodeType="clickEffect">
                                  <p:stCondLst>
                                    <p:cond delay="0"/>
                                  </p:stCondLst>
                                  <p:childTnLst>
                                    <p:set>
                                      <p:cBhvr>
                                        <p:cTn id="228" dur="1" fill="hold">
                                          <p:stCondLst>
                                            <p:cond delay="0"/>
                                          </p:stCondLst>
                                        </p:cTn>
                                        <p:tgtEl>
                                          <p:spTgt spid="74"/>
                                        </p:tgtEl>
                                        <p:attrNameLst>
                                          <p:attrName>style.visibility</p:attrName>
                                        </p:attrNameLst>
                                      </p:cBhvr>
                                      <p:to>
                                        <p:strVal val="visible"/>
                                      </p:to>
                                    </p:set>
                                    <p:animEffect transition="in" filter="fade">
                                      <p:cBhvr>
                                        <p:cTn id="229" dur="500"/>
                                        <p:tgtEl>
                                          <p:spTgt spid="74"/>
                                        </p:tgtEl>
                                      </p:cBhvr>
                                    </p:animEffect>
                                  </p:childTnLst>
                                </p:cTn>
                              </p:par>
                            </p:childTnLst>
                          </p:cTn>
                        </p:par>
                      </p:childTnLst>
                    </p:cTn>
                  </p:par>
                  <p:par>
                    <p:cTn id="230" fill="hold">
                      <p:stCondLst>
                        <p:cond delay="indefinite"/>
                      </p:stCondLst>
                      <p:childTnLst>
                        <p:par>
                          <p:cTn id="231" fill="hold">
                            <p:stCondLst>
                              <p:cond delay="0"/>
                            </p:stCondLst>
                            <p:childTnLst>
                              <p:par>
                                <p:cTn id="232" presetID="10" presetClass="entr" presetSubtype="0" fill="hold" nodeType="clickEffect">
                                  <p:stCondLst>
                                    <p:cond delay="0"/>
                                  </p:stCondLst>
                                  <p:childTnLst>
                                    <p:set>
                                      <p:cBhvr>
                                        <p:cTn id="233" dur="1" fill="hold">
                                          <p:stCondLst>
                                            <p:cond delay="0"/>
                                          </p:stCondLst>
                                        </p:cTn>
                                        <p:tgtEl>
                                          <p:spTgt spid="7">
                                            <p:txEl>
                                              <p:pRg st="2" end="2"/>
                                            </p:txEl>
                                          </p:spTgt>
                                        </p:tgtEl>
                                        <p:attrNameLst>
                                          <p:attrName>style.visibility</p:attrName>
                                        </p:attrNameLst>
                                      </p:cBhvr>
                                      <p:to>
                                        <p:strVal val="visible"/>
                                      </p:to>
                                    </p:set>
                                    <p:animEffect transition="in" filter="fade">
                                      <p:cBhvr>
                                        <p:cTn id="234"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P spid="14" grpId="0"/>
      <p:bldP spid="15" grpId="0"/>
      <p:bldP spid="16" grpId="0"/>
      <p:bldP spid="17" grpId="0"/>
      <p:bldP spid="18" grpId="0"/>
      <p:bldP spid="19" grpId="0"/>
      <p:bldP spid="20" grpId="0"/>
      <p:bldP spid="21" grpId="0"/>
      <p:bldP spid="22" grpId="0"/>
      <p:bldP spid="25" grpId="0"/>
      <p:bldP spid="5" grpId="0"/>
      <p:bldP spid="10" grpId="0"/>
      <p:bldP spid="12" grpId="0"/>
      <p:bldP spid="26" grpId="0"/>
      <p:bldP spid="27" grpId="0"/>
      <p:bldP spid="28" grpId="0"/>
      <p:bldP spid="30" grpId="0"/>
      <p:bldP spid="31" grpId="0"/>
      <p:bldP spid="53" grpId="0"/>
      <p:bldP spid="54" grpId="0"/>
      <p:bldP spid="55" grpId="0"/>
      <p:bldP spid="60" grpId="0"/>
      <p:bldP spid="61" grpId="0"/>
      <p:bldP spid="62" grpId="0"/>
      <p:bldP spid="63" grpId="0"/>
      <p:bldP spid="65" grpId="0"/>
      <p:bldP spid="67" grpId="0"/>
      <p:bldP spid="72" grpId="0"/>
      <p:bldP spid="73" grpId="0"/>
      <p:bldP spid="74" grpId="0"/>
      <p:bldP spid="42" grpId="0"/>
      <p:bldP spid="51" grpId="0"/>
      <p:bldP spid="52" grpId="0"/>
      <p:bldP spid="68" grpId="0"/>
      <p:bldP spid="69" grpId="0"/>
      <p:bldP spid="70" grpId="0"/>
      <p:bldP spid="115" grpId="0"/>
      <p:bldP spid="116" grpId="0"/>
      <p:bldP spid="1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0B232-C25B-3400-F77A-30641CEC07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EB4FEA-CAB2-F21C-BA5F-F94FA5C76415}"/>
              </a:ext>
            </a:extLst>
          </p:cNvPr>
          <p:cNvSpPr>
            <a:spLocks noGrp="1"/>
          </p:cNvSpPr>
          <p:nvPr>
            <p:ph type="title"/>
          </p:nvPr>
        </p:nvSpPr>
        <p:spPr/>
        <p:txBody>
          <a:bodyPr/>
          <a:lstStyle/>
          <a:p>
            <a:r>
              <a:rPr lang="en-US" dirty="0"/>
              <a:t>Problem – 8 </a:t>
            </a:r>
            <a:r>
              <a:rPr lang="en-US" dirty="0">
                <a:solidFill>
                  <a:schemeClr val="accent6"/>
                </a:solidFill>
              </a:rPr>
              <a:t>Big-M Method</a:t>
            </a:r>
            <a:r>
              <a:rPr lang="en-US" dirty="0"/>
              <a:t> </a:t>
            </a:r>
            <a:endParaRPr lang="en-IN" dirty="0"/>
          </a:p>
        </p:txBody>
      </p:sp>
      <mc:AlternateContent xmlns:mc="http://schemas.openxmlformats.org/markup-compatibility/2006" xmlns:a14="http://schemas.microsoft.com/office/drawing/2010/main">
        <mc:Choice Requires="a14">
          <p:sp>
            <p:nvSpPr>
              <p:cNvPr id="32" name="Content Placeholder 2">
                <a:extLst>
                  <a:ext uri="{FF2B5EF4-FFF2-40B4-BE49-F238E27FC236}">
                    <a16:creationId xmlns:a16="http://schemas.microsoft.com/office/drawing/2014/main" id="{17FD505D-2CEA-056D-0802-B8B7B63685F1}"/>
                  </a:ext>
                </a:extLst>
              </p:cNvPr>
              <p:cNvSpPr txBox="1">
                <a:spLocks/>
              </p:cNvSpPr>
              <p:nvPr/>
            </p:nvSpPr>
            <p:spPr>
              <a:xfrm>
                <a:off x="7074210" y="1039206"/>
                <a:ext cx="5082404" cy="5284217"/>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Hence, the </a:t>
                </a:r>
                <a:r>
                  <a:rPr lang="en-US" b="1" dirty="0"/>
                  <a:t>Optimal Solution </a:t>
                </a:r>
                <a:r>
                  <a:rPr lang="en-US" dirty="0"/>
                  <a:t>is: </a:t>
                </a: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=15</m:t>
                      </m:r>
                    </m:oMath>
                  </m:oMathPara>
                </a14:m>
                <a:endParaRPr lang="en-IN" dirty="0">
                  <a:solidFill>
                    <a:schemeClr val="tx1"/>
                  </a:solidFill>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=5/8</m:t>
                      </m:r>
                    </m:oMath>
                  </m:oMathPara>
                </a14:m>
                <a:endParaRPr lang="en-IN" dirty="0">
                  <a:solidFill>
                    <a:schemeClr val="tx1"/>
                  </a:solidFill>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=0</m:t>
                      </m:r>
                    </m:oMath>
                  </m:oMathPara>
                </a14:m>
                <a:endParaRPr lang="en-IN" dirty="0">
                  <a:solidFill>
                    <a:schemeClr val="tx1"/>
                  </a:solidFill>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=0</m:t>
                      </m:r>
                    </m:oMath>
                  </m:oMathPara>
                </a14:m>
                <a:endParaRPr lang="en-US" dirty="0">
                  <a:solidFill>
                    <a:schemeClr val="tx1"/>
                  </a:solidFill>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𝑚𝑖𝑛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12</m:t>
                          </m:r>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+20</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+0</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m:oMathPara>
                </a14:m>
                <a:endParaRPr lang="en-IN" dirty="0"/>
              </a:p>
              <a:p>
                <a:pPr marL="0" indent="0">
                  <a:lnSpc>
                    <a:spcPct val="120000"/>
                  </a:lnSpc>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a:latin typeface="Cambria Math" panose="02040503050406030204" pitchFamily="18" charset="0"/>
                            </a:rPr>
                            <m:t>𝒎</m:t>
                          </m:r>
                          <m:r>
                            <a:rPr lang="en-US" b="1" i="1" smtClean="0">
                              <a:latin typeface="Cambria Math" panose="02040503050406030204" pitchFamily="18" charset="0"/>
                            </a:rPr>
                            <m:t>𝒊𝒏</m:t>
                          </m:r>
                        </m:sub>
                      </m:sSub>
                      <m:r>
                        <a:rPr lang="en-US" b="1" i="1">
                          <a:latin typeface="Cambria Math" panose="02040503050406030204" pitchFamily="18" charset="0"/>
                        </a:rPr>
                        <m:t>=</m:t>
                      </m:r>
                      <m:r>
                        <a:rPr lang="en-US" b="1" i="0" smtClean="0">
                          <a:latin typeface="Cambria Math" panose="02040503050406030204" pitchFamily="18" charset="0"/>
                        </a:rPr>
                        <m:t>𝟐𝟎𝟓</m:t>
                      </m:r>
                      <m:r>
                        <a:rPr lang="en-US" b="1" i="0" smtClean="0">
                          <a:latin typeface="Cambria Math" panose="02040503050406030204" pitchFamily="18" charset="0"/>
                        </a:rPr>
                        <m:t> </m:t>
                      </m:r>
                      <m:r>
                        <a:rPr lang="en-US" b="1" i="0" smtClean="0">
                          <a:latin typeface="Cambria Math" panose="02040503050406030204" pitchFamily="18" charset="0"/>
                        </a:rPr>
                        <m:t>𝐏𝐚𝐢𝐬𝐞</m:t>
                      </m:r>
                    </m:oMath>
                  </m:oMathPara>
                </a14:m>
                <a:endParaRPr lang="en-IN" b="1" dirty="0">
                  <a:solidFill>
                    <a:srgbClr val="0070C0"/>
                  </a:solidFill>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𝒁</m:t>
                          </m:r>
                        </m:e>
                        <m:sub>
                          <m:r>
                            <a:rPr lang="en-US" b="1" i="1">
                              <a:latin typeface="Cambria Math" panose="02040503050406030204" pitchFamily="18" charset="0"/>
                            </a:rPr>
                            <m:t>𝒎𝒊𝒏</m:t>
                          </m:r>
                        </m:sub>
                      </m:sSub>
                      <m:r>
                        <a:rPr lang="en-US" b="1" i="1">
                          <a:latin typeface="Cambria Math" panose="02040503050406030204" pitchFamily="18" charset="0"/>
                        </a:rPr>
                        <m:t>=</m:t>
                      </m:r>
                      <m:r>
                        <a:rPr lang="en-US" b="1">
                          <a:latin typeface="Cambria Math" panose="02040503050406030204" pitchFamily="18" charset="0"/>
                        </a:rPr>
                        <m:t>𝟐</m:t>
                      </m:r>
                      <m:r>
                        <a:rPr lang="en-US" b="1" i="0" smtClean="0">
                          <a:latin typeface="Cambria Math" panose="02040503050406030204" pitchFamily="18" charset="0"/>
                        </a:rPr>
                        <m:t>.</m:t>
                      </m:r>
                      <m:r>
                        <a:rPr lang="en-US" b="1">
                          <a:latin typeface="Cambria Math" panose="02040503050406030204" pitchFamily="18" charset="0"/>
                        </a:rPr>
                        <m:t>𝟎𝟓</m:t>
                      </m:r>
                      <m:r>
                        <a:rPr lang="en-US" b="1">
                          <a:latin typeface="Cambria Math" panose="02040503050406030204" pitchFamily="18" charset="0"/>
                        </a:rPr>
                        <m:t> </m:t>
                      </m:r>
                      <m:r>
                        <a:rPr lang="en-US" b="1" i="0" smtClean="0">
                          <a:latin typeface="Cambria Math" panose="02040503050406030204" pitchFamily="18" charset="0"/>
                        </a:rPr>
                        <m:t>𝐑𝐬</m:t>
                      </m:r>
                      <m:r>
                        <a:rPr lang="en-US" b="1" i="0" smtClean="0">
                          <a:latin typeface="Cambria Math" panose="02040503050406030204" pitchFamily="18" charset="0"/>
                        </a:rPr>
                        <m:t>.</m:t>
                      </m:r>
                    </m:oMath>
                  </m:oMathPara>
                </a14:m>
                <a:endParaRPr lang="en-IN" b="1" dirty="0">
                  <a:solidFill>
                    <a:srgbClr val="0070C0"/>
                  </a:solidFill>
                </a:endParaRPr>
              </a:p>
              <a:p>
                <a:pPr marL="0" indent="0">
                  <a:lnSpc>
                    <a:spcPct val="120000"/>
                  </a:lnSpc>
                  <a:buNone/>
                </a:pPr>
                <a:endParaRPr lang="en-IN" b="1" dirty="0">
                  <a:solidFill>
                    <a:srgbClr val="0070C0"/>
                  </a:solidFill>
                </a:endParaRPr>
              </a:p>
            </p:txBody>
          </p:sp>
        </mc:Choice>
        <mc:Fallback xmlns="">
          <p:sp>
            <p:nvSpPr>
              <p:cNvPr id="32" name="Content Placeholder 2">
                <a:extLst>
                  <a:ext uri="{FF2B5EF4-FFF2-40B4-BE49-F238E27FC236}">
                    <a16:creationId xmlns:a16="http://schemas.microsoft.com/office/drawing/2014/main" id="{17FD505D-2CEA-056D-0802-B8B7B63685F1}"/>
                  </a:ext>
                </a:extLst>
              </p:cNvPr>
              <p:cNvSpPr txBox="1">
                <a:spLocks noRot="1" noChangeAspect="1" noMove="1" noResize="1" noEditPoints="1" noAdjustHandles="1" noChangeArrowheads="1" noChangeShapeType="1" noTextEdit="1"/>
              </p:cNvSpPr>
              <p:nvPr/>
            </p:nvSpPr>
            <p:spPr>
              <a:xfrm>
                <a:off x="7074210" y="1039206"/>
                <a:ext cx="5082404" cy="5284217"/>
              </a:xfrm>
              <a:prstGeom prst="rect">
                <a:avLst/>
              </a:prstGeom>
              <a:blipFill>
                <a:blip r:embed="rId2"/>
                <a:stretch>
                  <a:fillRect l="-1679" t="-1499"/>
                </a:stretch>
              </a:blipFill>
            </p:spPr>
            <p:txBody>
              <a:bodyPr/>
              <a:lstStyle/>
              <a:p>
                <a:r>
                  <a:rPr lang="en-IN">
                    <a:noFill/>
                  </a:rPr>
                  <a:t> </a:t>
                </a:r>
              </a:p>
            </p:txBody>
          </p:sp>
        </mc:Fallback>
      </mc:AlternateContent>
      <p:cxnSp>
        <p:nvCxnSpPr>
          <p:cNvPr id="4" name="Straight Connector 3">
            <a:extLst>
              <a:ext uri="{FF2B5EF4-FFF2-40B4-BE49-F238E27FC236}">
                <a16:creationId xmlns:a16="http://schemas.microsoft.com/office/drawing/2014/main" id="{C8D36300-1E72-6755-0DDC-BB11890F47E4}"/>
              </a:ext>
            </a:extLst>
          </p:cNvPr>
          <p:cNvCxnSpPr>
            <a:cxnSpLocks/>
          </p:cNvCxnSpPr>
          <p:nvPr/>
        </p:nvCxnSpPr>
        <p:spPr>
          <a:xfrm>
            <a:off x="201359" y="1598080"/>
            <a:ext cx="649224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39D502-EE49-1326-D0BC-4C33CE2B0BDF}"/>
              </a:ext>
            </a:extLst>
          </p:cNvPr>
          <p:cNvSpPr txBox="1"/>
          <p:nvPr/>
        </p:nvSpPr>
        <p:spPr>
          <a:xfrm>
            <a:off x="764976" y="1638821"/>
            <a:ext cx="857927" cy="461665"/>
          </a:xfrm>
          <a:prstGeom prst="rect">
            <a:avLst/>
          </a:prstGeom>
          <a:noFill/>
        </p:spPr>
        <p:txBody>
          <a:bodyPr wrap="none" rtlCol="0">
            <a:spAutoFit/>
          </a:bodyPr>
          <a:lstStyle/>
          <a:p>
            <a:pPr algn="ctr"/>
            <a:r>
              <a:rPr lang="en-US" sz="2400" b="1" dirty="0"/>
              <a:t>Basis</a:t>
            </a:r>
            <a:endParaRPr lang="en-US" b="1" dirty="0"/>
          </a:p>
        </p:txBody>
      </p:sp>
      <p:cxnSp>
        <p:nvCxnSpPr>
          <p:cNvPr id="7" name="Straight Connector 6">
            <a:extLst>
              <a:ext uri="{FF2B5EF4-FFF2-40B4-BE49-F238E27FC236}">
                <a16:creationId xmlns:a16="http://schemas.microsoft.com/office/drawing/2014/main" id="{C24F7476-5E74-5E33-A5E3-A6705C620213}"/>
              </a:ext>
            </a:extLst>
          </p:cNvPr>
          <p:cNvCxnSpPr>
            <a:cxnSpLocks/>
          </p:cNvCxnSpPr>
          <p:nvPr/>
        </p:nvCxnSpPr>
        <p:spPr>
          <a:xfrm>
            <a:off x="201359" y="2131275"/>
            <a:ext cx="658368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0CFF955-51CA-83ED-F836-38144AEAC070}"/>
                  </a:ext>
                </a:extLst>
              </p:cNvPr>
              <p:cNvSpPr txBox="1"/>
              <p:nvPr/>
            </p:nvSpPr>
            <p:spPr>
              <a:xfrm>
                <a:off x="918351" y="2239369"/>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33" name="TextBox 32">
                <a:extLst>
                  <a:ext uri="{FF2B5EF4-FFF2-40B4-BE49-F238E27FC236}">
                    <a16:creationId xmlns:a16="http://schemas.microsoft.com/office/drawing/2014/main" id="{E0CFF955-51CA-83ED-F836-38144AEAC070}"/>
                  </a:ext>
                </a:extLst>
              </p:cNvPr>
              <p:cNvSpPr txBox="1">
                <a:spLocks noRot="1" noChangeAspect="1" noMove="1" noResize="1" noEditPoints="1" noAdjustHandles="1" noChangeArrowheads="1" noChangeShapeType="1" noTextEdit="1"/>
              </p:cNvSpPr>
              <p:nvPr/>
            </p:nvSpPr>
            <p:spPr>
              <a:xfrm>
                <a:off x="918351" y="2239369"/>
                <a:ext cx="551177" cy="461665"/>
              </a:xfrm>
              <a:prstGeom prst="rect">
                <a:avLst/>
              </a:prstGeom>
              <a:blipFill>
                <a:blip r:embed="rId3"/>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B8A51E3-965A-5098-0D6C-F7D38A4EFF74}"/>
                  </a:ext>
                </a:extLst>
              </p:cNvPr>
              <p:cNvSpPr txBox="1"/>
              <p:nvPr/>
            </p:nvSpPr>
            <p:spPr>
              <a:xfrm>
                <a:off x="914793" y="2757509"/>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34" name="TextBox 33">
                <a:extLst>
                  <a:ext uri="{FF2B5EF4-FFF2-40B4-BE49-F238E27FC236}">
                    <a16:creationId xmlns:a16="http://schemas.microsoft.com/office/drawing/2014/main" id="{FB8A51E3-965A-5098-0D6C-F7D38A4EFF74}"/>
                  </a:ext>
                </a:extLst>
              </p:cNvPr>
              <p:cNvSpPr txBox="1">
                <a:spLocks noRot="1" noChangeAspect="1" noMove="1" noResize="1" noEditPoints="1" noAdjustHandles="1" noChangeArrowheads="1" noChangeShapeType="1" noTextEdit="1"/>
              </p:cNvSpPr>
              <p:nvPr/>
            </p:nvSpPr>
            <p:spPr>
              <a:xfrm>
                <a:off x="914793" y="2757509"/>
                <a:ext cx="558293" cy="461665"/>
              </a:xfrm>
              <a:prstGeom prst="rect">
                <a:avLst/>
              </a:prstGeom>
              <a:blipFill>
                <a:blip r:embed="rId4"/>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F751BB7-F168-84DF-0CDB-7DFDCC3B1D84}"/>
                  </a:ext>
                </a:extLst>
              </p:cNvPr>
              <p:cNvSpPr txBox="1"/>
              <p:nvPr/>
            </p:nvSpPr>
            <p:spPr>
              <a:xfrm>
                <a:off x="214029" y="1608211"/>
                <a:ext cx="622222"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𝑩</m:t>
                          </m:r>
                        </m:sub>
                      </m:sSub>
                    </m:oMath>
                  </m:oMathPara>
                </a14:m>
                <a:endParaRPr lang="en-US" b="1" dirty="0"/>
              </a:p>
            </p:txBody>
          </p:sp>
        </mc:Choice>
        <mc:Fallback xmlns="">
          <p:sp>
            <p:nvSpPr>
              <p:cNvPr id="35" name="TextBox 34">
                <a:extLst>
                  <a:ext uri="{FF2B5EF4-FFF2-40B4-BE49-F238E27FC236}">
                    <a16:creationId xmlns:a16="http://schemas.microsoft.com/office/drawing/2014/main" id="{EF751BB7-F168-84DF-0CDB-7DFDCC3B1D84}"/>
                  </a:ext>
                </a:extLst>
              </p:cNvPr>
              <p:cNvSpPr txBox="1">
                <a:spLocks noRot="1" noChangeAspect="1" noMove="1" noResize="1" noEditPoints="1" noAdjustHandles="1" noChangeArrowheads="1" noChangeShapeType="1" noTextEdit="1"/>
              </p:cNvSpPr>
              <p:nvPr/>
            </p:nvSpPr>
            <p:spPr>
              <a:xfrm>
                <a:off x="214029" y="1608211"/>
                <a:ext cx="622222" cy="461665"/>
              </a:xfrm>
              <a:prstGeom prst="rect">
                <a:avLst/>
              </a:prstGeom>
              <a:blipFill>
                <a:blip r:embed="rId5"/>
                <a:stretch>
                  <a:fillRect l="-1961"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5478D92-77B3-CDFE-6D2D-36DCD1B65330}"/>
                  </a:ext>
                </a:extLst>
              </p:cNvPr>
              <p:cNvSpPr txBox="1"/>
              <p:nvPr/>
            </p:nvSpPr>
            <p:spPr>
              <a:xfrm>
                <a:off x="227622" y="2239369"/>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12</m:t>
                      </m:r>
                    </m:oMath>
                  </m:oMathPara>
                </a14:m>
                <a:endParaRPr lang="en-IN" sz="2400" dirty="0"/>
              </a:p>
            </p:txBody>
          </p:sp>
        </mc:Choice>
        <mc:Fallback xmlns="">
          <p:sp>
            <p:nvSpPr>
              <p:cNvPr id="37" name="TextBox 36">
                <a:extLst>
                  <a:ext uri="{FF2B5EF4-FFF2-40B4-BE49-F238E27FC236}">
                    <a16:creationId xmlns:a16="http://schemas.microsoft.com/office/drawing/2014/main" id="{B5478D92-77B3-CDFE-6D2D-36DCD1B65330}"/>
                  </a:ext>
                </a:extLst>
              </p:cNvPr>
              <p:cNvSpPr txBox="1">
                <a:spLocks noRot="1" noChangeAspect="1" noMove="1" noResize="1" noEditPoints="1" noAdjustHandles="1" noChangeArrowheads="1" noChangeShapeType="1" noTextEdit="1"/>
              </p:cNvSpPr>
              <p:nvPr/>
            </p:nvSpPr>
            <p:spPr>
              <a:xfrm>
                <a:off x="227622" y="2239369"/>
                <a:ext cx="595035" cy="461665"/>
              </a:xfrm>
              <a:prstGeom prst="rect">
                <a:avLst/>
              </a:prstGeom>
              <a:blipFill>
                <a:blip r:embed="rId6"/>
                <a:stretch>
                  <a:fillRect l="-20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94885C2-1DD4-C52D-9A02-663F2AC48C6B}"/>
                  </a:ext>
                </a:extLst>
              </p:cNvPr>
              <p:cNvSpPr txBox="1"/>
              <p:nvPr/>
            </p:nvSpPr>
            <p:spPr>
              <a:xfrm>
                <a:off x="227622" y="2757509"/>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20</m:t>
                      </m:r>
                    </m:oMath>
                  </m:oMathPara>
                </a14:m>
                <a:endParaRPr lang="en-IN" sz="2400" dirty="0"/>
              </a:p>
            </p:txBody>
          </p:sp>
        </mc:Choice>
        <mc:Fallback xmlns="">
          <p:sp>
            <p:nvSpPr>
              <p:cNvPr id="38" name="TextBox 37">
                <a:extLst>
                  <a:ext uri="{FF2B5EF4-FFF2-40B4-BE49-F238E27FC236}">
                    <a16:creationId xmlns:a16="http://schemas.microsoft.com/office/drawing/2014/main" id="{394885C2-1DD4-C52D-9A02-663F2AC48C6B}"/>
                  </a:ext>
                </a:extLst>
              </p:cNvPr>
              <p:cNvSpPr txBox="1">
                <a:spLocks noRot="1" noChangeAspect="1" noMove="1" noResize="1" noEditPoints="1" noAdjustHandles="1" noChangeArrowheads="1" noChangeShapeType="1" noTextEdit="1"/>
              </p:cNvSpPr>
              <p:nvPr/>
            </p:nvSpPr>
            <p:spPr>
              <a:xfrm>
                <a:off x="227622" y="2757509"/>
                <a:ext cx="595035" cy="461665"/>
              </a:xfrm>
              <a:prstGeom prst="rect">
                <a:avLst/>
              </a:prstGeom>
              <a:blipFill>
                <a:blip r:embed="rId7"/>
                <a:stretch>
                  <a:fillRect l="-20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3C649F3-5F0E-5081-C1CC-2256A1647284}"/>
                  </a:ext>
                </a:extLst>
              </p:cNvPr>
              <p:cNvSpPr txBox="1"/>
              <p:nvPr/>
            </p:nvSpPr>
            <p:spPr>
              <a:xfrm>
                <a:off x="919698" y="1070421"/>
                <a:ext cx="548483"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𝑪</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39" name="TextBox 38">
                <a:extLst>
                  <a:ext uri="{FF2B5EF4-FFF2-40B4-BE49-F238E27FC236}">
                    <a16:creationId xmlns:a16="http://schemas.microsoft.com/office/drawing/2014/main" id="{63C649F3-5F0E-5081-C1CC-2256A1647284}"/>
                  </a:ext>
                </a:extLst>
              </p:cNvPr>
              <p:cNvSpPr txBox="1">
                <a:spLocks noRot="1" noChangeAspect="1" noMove="1" noResize="1" noEditPoints="1" noAdjustHandles="1" noChangeArrowheads="1" noChangeShapeType="1" noTextEdit="1"/>
              </p:cNvSpPr>
              <p:nvPr/>
            </p:nvSpPr>
            <p:spPr>
              <a:xfrm>
                <a:off x="919698" y="1070421"/>
                <a:ext cx="548483" cy="496674"/>
              </a:xfrm>
              <a:prstGeom prst="rect">
                <a:avLst/>
              </a:prstGeom>
              <a:blipFill>
                <a:blip r:embed="rId8"/>
                <a:stretch>
                  <a:fillRect l="-2222"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43FD46F-6661-717C-16E7-71BEC42A0F93}"/>
                  </a:ext>
                </a:extLst>
              </p:cNvPr>
              <p:cNvSpPr txBox="1"/>
              <p:nvPr/>
            </p:nvSpPr>
            <p:spPr>
              <a:xfrm>
                <a:off x="1822889" y="1608211"/>
                <a:ext cx="55117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IN" sz="2400" dirty="0"/>
              </a:p>
            </p:txBody>
          </p:sp>
        </mc:Choice>
        <mc:Fallback xmlns="">
          <p:sp>
            <p:nvSpPr>
              <p:cNvPr id="40" name="TextBox 39">
                <a:extLst>
                  <a:ext uri="{FF2B5EF4-FFF2-40B4-BE49-F238E27FC236}">
                    <a16:creationId xmlns:a16="http://schemas.microsoft.com/office/drawing/2014/main" id="{143FD46F-6661-717C-16E7-71BEC42A0F93}"/>
                  </a:ext>
                </a:extLst>
              </p:cNvPr>
              <p:cNvSpPr txBox="1">
                <a:spLocks noRot="1" noChangeAspect="1" noMove="1" noResize="1" noEditPoints="1" noAdjustHandles="1" noChangeArrowheads="1" noChangeShapeType="1" noTextEdit="1"/>
              </p:cNvSpPr>
              <p:nvPr/>
            </p:nvSpPr>
            <p:spPr>
              <a:xfrm>
                <a:off x="1822889" y="1608211"/>
                <a:ext cx="551177" cy="461665"/>
              </a:xfrm>
              <a:prstGeom prst="rect">
                <a:avLst/>
              </a:prstGeom>
              <a:blipFill>
                <a:blip r:embed="rId9"/>
                <a:stretch>
                  <a:fillRect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A52FC8E-0DEB-1F40-380E-CCFE1F7D4256}"/>
                  </a:ext>
                </a:extLst>
              </p:cNvPr>
              <p:cNvSpPr txBox="1"/>
              <p:nvPr/>
            </p:nvSpPr>
            <p:spPr>
              <a:xfrm>
                <a:off x="2590751" y="1610956"/>
                <a:ext cx="558293"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IN" sz="2400" dirty="0"/>
              </a:p>
            </p:txBody>
          </p:sp>
        </mc:Choice>
        <mc:Fallback xmlns="">
          <p:sp>
            <p:nvSpPr>
              <p:cNvPr id="41" name="TextBox 40">
                <a:extLst>
                  <a:ext uri="{FF2B5EF4-FFF2-40B4-BE49-F238E27FC236}">
                    <a16:creationId xmlns:a16="http://schemas.microsoft.com/office/drawing/2014/main" id="{2A52FC8E-0DEB-1F40-380E-CCFE1F7D4256}"/>
                  </a:ext>
                </a:extLst>
              </p:cNvPr>
              <p:cNvSpPr txBox="1">
                <a:spLocks noRot="1" noChangeAspect="1" noMove="1" noResize="1" noEditPoints="1" noAdjustHandles="1" noChangeArrowheads="1" noChangeShapeType="1" noTextEdit="1"/>
              </p:cNvSpPr>
              <p:nvPr/>
            </p:nvSpPr>
            <p:spPr>
              <a:xfrm>
                <a:off x="2590751" y="1610956"/>
                <a:ext cx="558293" cy="461665"/>
              </a:xfrm>
              <a:prstGeom prst="rect">
                <a:avLst/>
              </a:prstGeom>
              <a:blipFill>
                <a:blip r:embed="rId10"/>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4652A62-7EBA-7BD0-E92E-5379328C99EF}"/>
                  </a:ext>
                </a:extLst>
              </p:cNvPr>
              <p:cNvSpPr txBox="1"/>
              <p:nvPr/>
            </p:nvSpPr>
            <p:spPr>
              <a:xfrm>
                <a:off x="4474993" y="1608211"/>
                <a:ext cx="547778"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oMath>
                  </m:oMathPara>
                </a14:m>
                <a:endParaRPr lang="en-IN" sz="2400" dirty="0"/>
              </a:p>
            </p:txBody>
          </p:sp>
        </mc:Choice>
        <mc:Fallback xmlns="">
          <p:sp>
            <p:nvSpPr>
              <p:cNvPr id="71" name="TextBox 70">
                <a:extLst>
                  <a:ext uri="{FF2B5EF4-FFF2-40B4-BE49-F238E27FC236}">
                    <a16:creationId xmlns:a16="http://schemas.microsoft.com/office/drawing/2014/main" id="{84652A62-7EBA-7BD0-E92E-5379328C99EF}"/>
                  </a:ext>
                </a:extLst>
              </p:cNvPr>
              <p:cNvSpPr txBox="1">
                <a:spLocks noRot="1" noChangeAspect="1" noMove="1" noResize="1" noEditPoints="1" noAdjustHandles="1" noChangeArrowheads="1" noChangeShapeType="1" noTextEdit="1"/>
              </p:cNvSpPr>
              <p:nvPr/>
            </p:nvSpPr>
            <p:spPr>
              <a:xfrm>
                <a:off x="4474993" y="1608211"/>
                <a:ext cx="547778" cy="461665"/>
              </a:xfrm>
              <a:prstGeom prst="rect">
                <a:avLst/>
              </a:prstGeom>
              <a:blipFill>
                <a:blip r:embed="rId11"/>
                <a:stretch>
                  <a:fillRect l="-2222" b="-1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E9245F9-8479-F180-1571-6225C0E1ED3A}"/>
                  </a:ext>
                </a:extLst>
              </p:cNvPr>
              <p:cNvSpPr txBox="1"/>
              <p:nvPr/>
            </p:nvSpPr>
            <p:spPr>
              <a:xfrm>
                <a:off x="5581054" y="1633754"/>
                <a:ext cx="442749"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𝒃</m:t>
                      </m:r>
                    </m:oMath>
                  </m:oMathPara>
                </a14:m>
                <a:endParaRPr lang="en-US" b="1" dirty="0"/>
              </a:p>
            </p:txBody>
          </p:sp>
        </mc:Choice>
        <mc:Fallback xmlns="">
          <p:sp>
            <p:nvSpPr>
              <p:cNvPr id="77" name="TextBox 76">
                <a:extLst>
                  <a:ext uri="{FF2B5EF4-FFF2-40B4-BE49-F238E27FC236}">
                    <a16:creationId xmlns:a16="http://schemas.microsoft.com/office/drawing/2014/main" id="{CE9245F9-8479-F180-1571-6225C0E1ED3A}"/>
                  </a:ext>
                </a:extLst>
              </p:cNvPr>
              <p:cNvSpPr txBox="1">
                <a:spLocks noRot="1" noChangeAspect="1" noMove="1" noResize="1" noEditPoints="1" noAdjustHandles="1" noChangeArrowheads="1" noChangeShapeType="1" noTextEdit="1"/>
              </p:cNvSpPr>
              <p:nvPr/>
            </p:nvSpPr>
            <p:spPr>
              <a:xfrm>
                <a:off x="5581054" y="1633754"/>
                <a:ext cx="442749" cy="461665"/>
              </a:xfrm>
              <a:prstGeom prst="rect">
                <a:avLst/>
              </a:prstGeom>
              <a:blipFill>
                <a:blip r:embed="rId12"/>
                <a:stretch>
                  <a:fillRect l="-555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64CF20AA-8C06-28B8-2FE4-71E0C58F613B}"/>
                  </a:ext>
                </a:extLst>
              </p:cNvPr>
              <p:cNvSpPr txBox="1"/>
              <p:nvPr/>
            </p:nvSpPr>
            <p:spPr>
              <a:xfrm>
                <a:off x="1885919" y="2239369"/>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78" name="TextBox 77">
                <a:extLst>
                  <a:ext uri="{FF2B5EF4-FFF2-40B4-BE49-F238E27FC236}">
                    <a16:creationId xmlns:a16="http://schemas.microsoft.com/office/drawing/2014/main" id="{64CF20AA-8C06-28B8-2FE4-71E0C58F613B}"/>
                  </a:ext>
                </a:extLst>
              </p:cNvPr>
              <p:cNvSpPr txBox="1">
                <a:spLocks noRot="1" noChangeAspect="1" noMove="1" noResize="1" noEditPoints="1" noAdjustHandles="1" noChangeArrowheads="1" noChangeShapeType="1" noTextEdit="1"/>
              </p:cNvSpPr>
              <p:nvPr/>
            </p:nvSpPr>
            <p:spPr>
              <a:xfrm>
                <a:off x="1885919" y="2239369"/>
                <a:ext cx="425116" cy="461665"/>
              </a:xfrm>
              <a:prstGeom prst="rect">
                <a:avLst/>
              </a:prstGeom>
              <a:blipFill>
                <a:blip r:embed="rId13"/>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21FD329-356D-0452-8C75-D48C50E4B3E9}"/>
                  </a:ext>
                </a:extLst>
              </p:cNvPr>
              <p:cNvSpPr txBox="1"/>
              <p:nvPr/>
            </p:nvSpPr>
            <p:spPr>
              <a:xfrm>
                <a:off x="2657338" y="2239369"/>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79" name="TextBox 78">
                <a:extLst>
                  <a:ext uri="{FF2B5EF4-FFF2-40B4-BE49-F238E27FC236}">
                    <a16:creationId xmlns:a16="http://schemas.microsoft.com/office/drawing/2014/main" id="{521FD329-356D-0452-8C75-D48C50E4B3E9}"/>
                  </a:ext>
                </a:extLst>
              </p:cNvPr>
              <p:cNvSpPr txBox="1">
                <a:spLocks noRot="1" noChangeAspect="1" noMove="1" noResize="1" noEditPoints="1" noAdjustHandles="1" noChangeArrowheads="1" noChangeShapeType="1" noTextEdit="1"/>
              </p:cNvSpPr>
              <p:nvPr/>
            </p:nvSpPr>
            <p:spPr>
              <a:xfrm>
                <a:off x="2657338" y="2239369"/>
                <a:ext cx="425116" cy="461665"/>
              </a:xfrm>
              <a:prstGeom prst="rect">
                <a:avLst/>
              </a:prstGeom>
              <a:blipFill>
                <a:blip r:embed="rId14"/>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B226DDF7-AA29-1159-F0B7-D6EB2D62E7AC}"/>
                  </a:ext>
                </a:extLst>
              </p:cNvPr>
              <p:cNvSpPr txBox="1"/>
              <p:nvPr/>
            </p:nvSpPr>
            <p:spPr>
              <a:xfrm>
                <a:off x="4376024" y="2239369"/>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1/2</m:t>
                      </m:r>
                    </m:oMath>
                  </m:oMathPara>
                </a14:m>
                <a:endParaRPr lang="en-IN" sz="2400" dirty="0"/>
              </a:p>
            </p:txBody>
          </p:sp>
        </mc:Choice>
        <mc:Fallback xmlns="">
          <p:sp>
            <p:nvSpPr>
              <p:cNvPr id="80" name="TextBox 79">
                <a:extLst>
                  <a:ext uri="{FF2B5EF4-FFF2-40B4-BE49-F238E27FC236}">
                    <a16:creationId xmlns:a16="http://schemas.microsoft.com/office/drawing/2014/main" id="{B226DDF7-AA29-1159-F0B7-D6EB2D62E7AC}"/>
                  </a:ext>
                </a:extLst>
              </p:cNvPr>
              <p:cNvSpPr txBox="1">
                <a:spLocks noRot="1" noChangeAspect="1" noMove="1" noResize="1" noEditPoints="1" noAdjustHandles="1" noChangeArrowheads="1" noChangeShapeType="1" noTextEdit="1"/>
              </p:cNvSpPr>
              <p:nvPr/>
            </p:nvSpPr>
            <p:spPr>
              <a:xfrm>
                <a:off x="4376024" y="2239369"/>
                <a:ext cx="745717" cy="461665"/>
              </a:xfrm>
              <a:prstGeom prst="rect">
                <a:avLst/>
              </a:prstGeom>
              <a:blipFill>
                <a:blip r:embed="rId15"/>
                <a:stretch>
                  <a:fillRect l="-163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C19EE5CA-C09A-2901-49CD-6EEC0B223FD0}"/>
                  </a:ext>
                </a:extLst>
              </p:cNvPr>
              <p:cNvSpPr txBox="1"/>
              <p:nvPr/>
            </p:nvSpPr>
            <p:spPr>
              <a:xfrm>
                <a:off x="1885919" y="2757509"/>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81" name="TextBox 80">
                <a:extLst>
                  <a:ext uri="{FF2B5EF4-FFF2-40B4-BE49-F238E27FC236}">
                    <a16:creationId xmlns:a16="http://schemas.microsoft.com/office/drawing/2014/main" id="{C19EE5CA-C09A-2901-49CD-6EEC0B223FD0}"/>
                  </a:ext>
                </a:extLst>
              </p:cNvPr>
              <p:cNvSpPr txBox="1">
                <a:spLocks noRot="1" noChangeAspect="1" noMove="1" noResize="1" noEditPoints="1" noAdjustHandles="1" noChangeArrowheads="1" noChangeShapeType="1" noTextEdit="1"/>
              </p:cNvSpPr>
              <p:nvPr/>
            </p:nvSpPr>
            <p:spPr>
              <a:xfrm>
                <a:off x="1885919" y="2757509"/>
                <a:ext cx="425116" cy="461665"/>
              </a:xfrm>
              <a:prstGeom prst="rect">
                <a:avLst/>
              </a:prstGeom>
              <a:blipFill>
                <a:blip r:embed="rId16"/>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B26F2844-284D-6B45-95F1-D97B7D28FAA4}"/>
                  </a:ext>
                </a:extLst>
              </p:cNvPr>
              <p:cNvSpPr txBox="1"/>
              <p:nvPr/>
            </p:nvSpPr>
            <p:spPr>
              <a:xfrm>
                <a:off x="2657339" y="2757509"/>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82" name="TextBox 81">
                <a:extLst>
                  <a:ext uri="{FF2B5EF4-FFF2-40B4-BE49-F238E27FC236}">
                    <a16:creationId xmlns:a16="http://schemas.microsoft.com/office/drawing/2014/main" id="{B26F2844-284D-6B45-95F1-D97B7D28FAA4}"/>
                  </a:ext>
                </a:extLst>
              </p:cNvPr>
              <p:cNvSpPr txBox="1">
                <a:spLocks noRot="1" noChangeAspect="1" noMove="1" noResize="1" noEditPoints="1" noAdjustHandles="1" noChangeArrowheads="1" noChangeShapeType="1" noTextEdit="1"/>
              </p:cNvSpPr>
              <p:nvPr/>
            </p:nvSpPr>
            <p:spPr>
              <a:xfrm>
                <a:off x="2657339" y="2757509"/>
                <a:ext cx="425116" cy="461665"/>
              </a:xfrm>
              <a:prstGeom prst="rect">
                <a:avLst/>
              </a:prstGeom>
              <a:blipFill>
                <a:blip r:embed="rId17"/>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715CE1CF-33BC-E6D4-08B4-C11728FF63D1}"/>
                  </a:ext>
                </a:extLst>
              </p:cNvPr>
              <p:cNvSpPr txBox="1"/>
              <p:nvPr/>
            </p:nvSpPr>
            <p:spPr>
              <a:xfrm>
                <a:off x="4261409" y="2757509"/>
                <a:ext cx="97494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m:t>
                      </m:r>
                      <m:r>
                        <a:rPr lang="en-US" sz="2400" b="0" i="0" smtClean="0">
                          <a:latin typeface="Cambria Math" panose="02040503050406030204" pitchFamily="18" charset="0"/>
                        </a:rPr>
                        <m:t>8</m:t>
                      </m:r>
                    </m:oMath>
                  </m:oMathPara>
                </a14:m>
                <a:endParaRPr lang="en-IN" sz="2400" dirty="0"/>
              </a:p>
            </p:txBody>
          </p:sp>
        </mc:Choice>
        <mc:Fallback xmlns="">
          <p:sp>
            <p:nvSpPr>
              <p:cNvPr id="83" name="TextBox 82">
                <a:extLst>
                  <a:ext uri="{FF2B5EF4-FFF2-40B4-BE49-F238E27FC236}">
                    <a16:creationId xmlns:a16="http://schemas.microsoft.com/office/drawing/2014/main" id="{715CE1CF-33BC-E6D4-08B4-C11728FF63D1}"/>
                  </a:ext>
                </a:extLst>
              </p:cNvPr>
              <p:cNvSpPr txBox="1">
                <a:spLocks noRot="1" noChangeAspect="1" noMove="1" noResize="1" noEditPoints="1" noAdjustHandles="1" noChangeArrowheads="1" noChangeShapeType="1" noTextEdit="1"/>
              </p:cNvSpPr>
              <p:nvPr/>
            </p:nvSpPr>
            <p:spPr>
              <a:xfrm>
                <a:off x="4261409" y="2757509"/>
                <a:ext cx="974947" cy="461665"/>
              </a:xfrm>
              <a:prstGeom prst="rect">
                <a:avLst/>
              </a:prstGeom>
              <a:blipFill>
                <a:blip r:embed="rId18"/>
                <a:stretch>
                  <a:fillRect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EA7C211F-54AA-0173-2A3D-563E639C5FF9}"/>
                  </a:ext>
                </a:extLst>
              </p:cNvPr>
              <p:cNvSpPr txBox="1"/>
              <p:nvPr/>
            </p:nvSpPr>
            <p:spPr>
              <a:xfrm>
                <a:off x="5504910" y="2239369"/>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15</m:t>
                      </m:r>
                    </m:oMath>
                  </m:oMathPara>
                </a14:m>
                <a:endParaRPr lang="en-IN" sz="2400" dirty="0"/>
              </a:p>
            </p:txBody>
          </p:sp>
        </mc:Choice>
        <mc:Fallback xmlns="">
          <p:sp>
            <p:nvSpPr>
              <p:cNvPr id="84" name="TextBox 83">
                <a:extLst>
                  <a:ext uri="{FF2B5EF4-FFF2-40B4-BE49-F238E27FC236}">
                    <a16:creationId xmlns:a16="http://schemas.microsoft.com/office/drawing/2014/main" id="{EA7C211F-54AA-0173-2A3D-563E639C5FF9}"/>
                  </a:ext>
                </a:extLst>
              </p:cNvPr>
              <p:cNvSpPr txBox="1">
                <a:spLocks noRot="1" noChangeAspect="1" noMove="1" noResize="1" noEditPoints="1" noAdjustHandles="1" noChangeArrowheads="1" noChangeShapeType="1" noTextEdit="1"/>
              </p:cNvSpPr>
              <p:nvPr/>
            </p:nvSpPr>
            <p:spPr>
              <a:xfrm>
                <a:off x="5504910" y="2239369"/>
                <a:ext cx="595035" cy="461665"/>
              </a:xfrm>
              <a:prstGeom prst="rect">
                <a:avLst/>
              </a:prstGeom>
              <a:blipFill>
                <a:blip r:embed="rId19"/>
                <a:stretch>
                  <a:fillRect l="-306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C7196C78-B8F9-C20D-B86D-DF73BB6B92A5}"/>
                  </a:ext>
                </a:extLst>
              </p:cNvPr>
              <p:cNvSpPr txBox="1"/>
              <p:nvPr/>
            </p:nvSpPr>
            <p:spPr>
              <a:xfrm>
                <a:off x="5429570" y="2757509"/>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5/4</m:t>
                      </m:r>
                    </m:oMath>
                  </m:oMathPara>
                </a14:m>
                <a:endParaRPr lang="en-IN" sz="2400" dirty="0"/>
              </a:p>
            </p:txBody>
          </p:sp>
        </mc:Choice>
        <mc:Fallback xmlns="">
          <p:sp>
            <p:nvSpPr>
              <p:cNvPr id="85" name="TextBox 84">
                <a:extLst>
                  <a:ext uri="{FF2B5EF4-FFF2-40B4-BE49-F238E27FC236}">
                    <a16:creationId xmlns:a16="http://schemas.microsoft.com/office/drawing/2014/main" id="{C7196C78-B8F9-C20D-B86D-DF73BB6B92A5}"/>
                  </a:ext>
                </a:extLst>
              </p:cNvPr>
              <p:cNvSpPr txBox="1">
                <a:spLocks noRot="1" noChangeAspect="1" noMove="1" noResize="1" noEditPoints="1" noAdjustHandles="1" noChangeArrowheads="1" noChangeShapeType="1" noTextEdit="1"/>
              </p:cNvSpPr>
              <p:nvPr/>
            </p:nvSpPr>
            <p:spPr>
              <a:xfrm>
                <a:off x="5429570" y="2757509"/>
                <a:ext cx="745717" cy="461665"/>
              </a:xfrm>
              <a:prstGeom prst="rect">
                <a:avLst/>
              </a:prstGeom>
              <a:blipFill>
                <a:blip r:embed="rId20"/>
                <a:stretch>
                  <a:fillRect l="-2459"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0F84595-872A-6C2F-AAD6-24C32B5506AC}"/>
                  </a:ext>
                </a:extLst>
              </p:cNvPr>
              <p:cNvSpPr txBox="1"/>
              <p:nvPr/>
            </p:nvSpPr>
            <p:spPr>
              <a:xfrm>
                <a:off x="1800960" y="1087926"/>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12</m:t>
                      </m:r>
                    </m:oMath>
                  </m:oMathPara>
                </a14:m>
                <a:endParaRPr lang="en-IN" sz="2400" dirty="0"/>
              </a:p>
            </p:txBody>
          </p:sp>
        </mc:Choice>
        <mc:Fallback xmlns="">
          <p:sp>
            <p:nvSpPr>
              <p:cNvPr id="86" name="TextBox 85">
                <a:extLst>
                  <a:ext uri="{FF2B5EF4-FFF2-40B4-BE49-F238E27FC236}">
                    <a16:creationId xmlns:a16="http://schemas.microsoft.com/office/drawing/2014/main" id="{B0F84595-872A-6C2F-AAD6-24C32B5506AC}"/>
                  </a:ext>
                </a:extLst>
              </p:cNvPr>
              <p:cNvSpPr txBox="1">
                <a:spLocks noRot="1" noChangeAspect="1" noMove="1" noResize="1" noEditPoints="1" noAdjustHandles="1" noChangeArrowheads="1" noChangeShapeType="1" noTextEdit="1"/>
              </p:cNvSpPr>
              <p:nvPr/>
            </p:nvSpPr>
            <p:spPr>
              <a:xfrm>
                <a:off x="1800960" y="1087926"/>
                <a:ext cx="595035" cy="461665"/>
              </a:xfrm>
              <a:prstGeom prst="rect">
                <a:avLst/>
              </a:prstGeom>
              <a:blipFill>
                <a:blip r:embed="rId21"/>
                <a:stretch>
                  <a:fillRect l="-20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FBD6AE6F-90C0-C7A9-A058-09C3285AE3ED}"/>
                  </a:ext>
                </a:extLst>
              </p:cNvPr>
              <p:cNvSpPr txBox="1"/>
              <p:nvPr/>
            </p:nvSpPr>
            <p:spPr>
              <a:xfrm>
                <a:off x="2572380" y="1087926"/>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20</m:t>
                      </m:r>
                    </m:oMath>
                  </m:oMathPara>
                </a14:m>
                <a:endParaRPr lang="en-IN" sz="2400" dirty="0"/>
              </a:p>
            </p:txBody>
          </p:sp>
        </mc:Choice>
        <mc:Fallback xmlns="">
          <p:sp>
            <p:nvSpPr>
              <p:cNvPr id="87" name="TextBox 86">
                <a:extLst>
                  <a:ext uri="{FF2B5EF4-FFF2-40B4-BE49-F238E27FC236}">
                    <a16:creationId xmlns:a16="http://schemas.microsoft.com/office/drawing/2014/main" id="{FBD6AE6F-90C0-C7A9-A058-09C3285AE3ED}"/>
                  </a:ext>
                </a:extLst>
              </p:cNvPr>
              <p:cNvSpPr txBox="1">
                <a:spLocks noRot="1" noChangeAspect="1" noMove="1" noResize="1" noEditPoints="1" noAdjustHandles="1" noChangeArrowheads="1" noChangeShapeType="1" noTextEdit="1"/>
              </p:cNvSpPr>
              <p:nvPr/>
            </p:nvSpPr>
            <p:spPr>
              <a:xfrm>
                <a:off x="2572380" y="1087926"/>
                <a:ext cx="595035" cy="461665"/>
              </a:xfrm>
              <a:prstGeom prst="rect">
                <a:avLst/>
              </a:prstGeom>
              <a:blipFill>
                <a:blip r:embed="rId22"/>
                <a:stretch>
                  <a:fillRect l="-20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EA0F747E-5493-7F16-1C7C-B5F4913A1EE5}"/>
                  </a:ext>
                </a:extLst>
              </p:cNvPr>
              <p:cNvSpPr txBox="1"/>
              <p:nvPr/>
            </p:nvSpPr>
            <p:spPr>
              <a:xfrm>
                <a:off x="4536324" y="1087926"/>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88" name="TextBox 87">
                <a:extLst>
                  <a:ext uri="{FF2B5EF4-FFF2-40B4-BE49-F238E27FC236}">
                    <a16:creationId xmlns:a16="http://schemas.microsoft.com/office/drawing/2014/main" id="{EA0F747E-5493-7F16-1C7C-B5F4913A1EE5}"/>
                  </a:ext>
                </a:extLst>
              </p:cNvPr>
              <p:cNvSpPr txBox="1">
                <a:spLocks noRot="1" noChangeAspect="1" noMove="1" noResize="1" noEditPoints="1" noAdjustHandles="1" noChangeArrowheads="1" noChangeShapeType="1" noTextEdit="1"/>
              </p:cNvSpPr>
              <p:nvPr/>
            </p:nvSpPr>
            <p:spPr>
              <a:xfrm>
                <a:off x="4536324" y="1087926"/>
                <a:ext cx="425116" cy="461665"/>
              </a:xfrm>
              <a:prstGeom prst="rect">
                <a:avLst/>
              </a:prstGeom>
              <a:blipFill>
                <a:blip r:embed="rId23"/>
                <a:stretch>
                  <a:fillRect l="-2857"/>
                </a:stretch>
              </a:blipFill>
            </p:spPr>
            <p:txBody>
              <a:bodyPr/>
              <a:lstStyle/>
              <a:p>
                <a:r>
                  <a:rPr lang="en-IN">
                    <a:noFill/>
                  </a:rPr>
                  <a:t> </a:t>
                </a:r>
              </a:p>
            </p:txBody>
          </p:sp>
        </mc:Fallback>
      </mc:AlternateContent>
      <p:cxnSp>
        <p:nvCxnSpPr>
          <p:cNvPr id="89" name="Straight Connector 88">
            <a:extLst>
              <a:ext uri="{FF2B5EF4-FFF2-40B4-BE49-F238E27FC236}">
                <a16:creationId xmlns:a16="http://schemas.microsoft.com/office/drawing/2014/main" id="{5E6877CF-490E-C154-8892-78AE0C0152D9}"/>
              </a:ext>
            </a:extLst>
          </p:cNvPr>
          <p:cNvCxnSpPr>
            <a:cxnSpLocks/>
          </p:cNvCxnSpPr>
          <p:nvPr/>
        </p:nvCxnSpPr>
        <p:spPr>
          <a:xfrm>
            <a:off x="165596" y="3252834"/>
            <a:ext cx="6583680"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34EB23E7-90E0-C1B0-DCC4-9EE9B315727E}"/>
                  </a:ext>
                </a:extLst>
              </p:cNvPr>
              <p:cNvSpPr txBox="1"/>
              <p:nvPr/>
            </p:nvSpPr>
            <p:spPr>
              <a:xfrm>
                <a:off x="920050" y="3308013"/>
                <a:ext cx="550087"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𝒁</m:t>
                          </m:r>
                        </m:e>
                        <m:sub>
                          <m:r>
                            <a:rPr lang="en-US" sz="2400" b="1" i="1" dirty="0" smtClean="0">
                              <a:latin typeface="Cambria Math" panose="02040503050406030204" pitchFamily="18" charset="0"/>
                            </a:rPr>
                            <m:t>𝒋</m:t>
                          </m:r>
                        </m:sub>
                      </m:sSub>
                    </m:oMath>
                  </m:oMathPara>
                </a14:m>
                <a:endParaRPr lang="en-US" b="1" dirty="0"/>
              </a:p>
            </p:txBody>
          </p:sp>
        </mc:Choice>
        <mc:Fallback xmlns="">
          <p:sp>
            <p:nvSpPr>
              <p:cNvPr id="90" name="TextBox 89">
                <a:extLst>
                  <a:ext uri="{FF2B5EF4-FFF2-40B4-BE49-F238E27FC236}">
                    <a16:creationId xmlns:a16="http://schemas.microsoft.com/office/drawing/2014/main" id="{34EB23E7-90E0-C1B0-DCC4-9EE9B315727E}"/>
                  </a:ext>
                </a:extLst>
              </p:cNvPr>
              <p:cNvSpPr txBox="1">
                <a:spLocks noRot="1" noChangeAspect="1" noMove="1" noResize="1" noEditPoints="1" noAdjustHandles="1" noChangeArrowheads="1" noChangeShapeType="1" noTextEdit="1"/>
              </p:cNvSpPr>
              <p:nvPr/>
            </p:nvSpPr>
            <p:spPr>
              <a:xfrm>
                <a:off x="920050" y="3308013"/>
                <a:ext cx="550087" cy="496674"/>
              </a:xfrm>
              <a:prstGeom prst="rect">
                <a:avLst/>
              </a:prstGeom>
              <a:blipFill>
                <a:blip r:embed="rId24"/>
                <a:stretch>
                  <a:fillRect l="-2222"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A9002EFA-52DF-E53D-E114-A3780E5F1702}"/>
                  </a:ext>
                </a:extLst>
              </p:cNvPr>
              <p:cNvSpPr txBox="1"/>
              <p:nvPr/>
            </p:nvSpPr>
            <p:spPr>
              <a:xfrm>
                <a:off x="1800960" y="3325518"/>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dirty="0" smtClean="0">
                          <a:latin typeface="Cambria Math" panose="02040503050406030204" pitchFamily="18" charset="0"/>
                        </a:rPr>
                        <m:t>1</m:t>
                      </m:r>
                      <m:r>
                        <a:rPr lang="en-US" sz="2400" b="0" i="1" dirty="0" smtClean="0">
                          <a:latin typeface="Cambria Math" panose="02040503050406030204" pitchFamily="18" charset="0"/>
                        </a:rPr>
                        <m:t>2</m:t>
                      </m:r>
                    </m:oMath>
                  </m:oMathPara>
                </a14:m>
                <a:endParaRPr lang="en-IN" sz="2800" dirty="0"/>
              </a:p>
            </p:txBody>
          </p:sp>
        </mc:Choice>
        <mc:Fallback xmlns="">
          <p:sp>
            <p:nvSpPr>
              <p:cNvPr id="91" name="TextBox 90">
                <a:extLst>
                  <a:ext uri="{FF2B5EF4-FFF2-40B4-BE49-F238E27FC236}">
                    <a16:creationId xmlns:a16="http://schemas.microsoft.com/office/drawing/2014/main" id="{A9002EFA-52DF-E53D-E114-A3780E5F1702}"/>
                  </a:ext>
                </a:extLst>
              </p:cNvPr>
              <p:cNvSpPr txBox="1">
                <a:spLocks noRot="1" noChangeAspect="1" noMove="1" noResize="1" noEditPoints="1" noAdjustHandles="1" noChangeArrowheads="1" noChangeShapeType="1" noTextEdit="1"/>
              </p:cNvSpPr>
              <p:nvPr/>
            </p:nvSpPr>
            <p:spPr>
              <a:xfrm>
                <a:off x="1800960" y="3325518"/>
                <a:ext cx="595035" cy="461665"/>
              </a:xfrm>
              <a:prstGeom prst="rect">
                <a:avLst/>
              </a:prstGeom>
              <a:blipFill>
                <a:blip r:embed="rId25"/>
                <a:stretch>
                  <a:fillRect l="-20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3D1F0FD7-874B-37F1-FFE6-9E0ABEDC6330}"/>
                  </a:ext>
                </a:extLst>
              </p:cNvPr>
              <p:cNvSpPr txBox="1"/>
              <p:nvPr/>
            </p:nvSpPr>
            <p:spPr>
              <a:xfrm>
                <a:off x="2572379" y="3325518"/>
                <a:ext cx="5950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20</m:t>
                      </m:r>
                    </m:oMath>
                  </m:oMathPara>
                </a14:m>
                <a:endParaRPr lang="en-IN" sz="2400" dirty="0"/>
              </a:p>
            </p:txBody>
          </p:sp>
        </mc:Choice>
        <mc:Fallback xmlns="">
          <p:sp>
            <p:nvSpPr>
              <p:cNvPr id="92" name="TextBox 91">
                <a:extLst>
                  <a:ext uri="{FF2B5EF4-FFF2-40B4-BE49-F238E27FC236}">
                    <a16:creationId xmlns:a16="http://schemas.microsoft.com/office/drawing/2014/main" id="{3D1F0FD7-874B-37F1-FFE6-9E0ABEDC6330}"/>
                  </a:ext>
                </a:extLst>
              </p:cNvPr>
              <p:cNvSpPr txBox="1">
                <a:spLocks noRot="1" noChangeAspect="1" noMove="1" noResize="1" noEditPoints="1" noAdjustHandles="1" noChangeArrowheads="1" noChangeShapeType="1" noTextEdit="1"/>
              </p:cNvSpPr>
              <p:nvPr/>
            </p:nvSpPr>
            <p:spPr>
              <a:xfrm>
                <a:off x="2572379" y="3325518"/>
                <a:ext cx="595035" cy="461665"/>
              </a:xfrm>
              <a:prstGeom prst="rect">
                <a:avLst/>
              </a:prstGeom>
              <a:blipFill>
                <a:blip r:embed="rId26"/>
                <a:stretch>
                  <a:fillRect l="-20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439C8AAB-7F65-DC3B-F7D4-0844790DE274}"/>
                  </a:ext>
                </a:extLst>
              </p:cNvPr>
              <p:cNvSpPr txBox="1"/>
              <p:nvPr/>
            </p:nvSpPr>
            <p:spPr>
              <a:xfrm>
                <a:off x="4261409" y="3325518"/>
                <a:ext cx="97494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smtClean="0">
                          <a:latin typeface="Cambria Math" panose="02040503050406030204" pitchFamily="18" charset="0"/>
                        </a:rPr>
                        <m:t>−</m:t>
                      </m:r>
                      <m:r>
                        <a:rPr lang="en-US" sz="2400" b="0" i="1" smtClean="0">
                          <a:latin typeface="Cambria Math" panose="02040503050406030204" pitchFamily="18" charset="0"/>
                        </a:rPr>
                        <m:t>3/2</m:t>
                      </m:r>
                    </m:oMath>
                  </m:oMathPara>
                </a14:m>
                <a:endParaRPr lang="en-IN" sz="2400" dirty="0"/>
              </a:p>
            </p:txBody>
          </p:sp>
        </mc:Choice>
        <mc:Fallback xmlns="">
          <p:sp>
            <p:nvSpPr>
              <p:cNvPr id="93" name="TextBox 92">
                <a:extLst>
                  <a:ext uri="{FF2B5EF4-FFF2-40B4-BE49-F238E27FC236}">
                    <a16:creationId xmlns:a16="http://schemas.microsoft.com/office/drawing/2014/main" id="{439C8AAB-7F65-DC3B-F7D4-0844790DE274}"/>
                  </a:ext>
                </a:extLst>
              </p:cNvPr>
              <p:cNvSpPr txBox="1">
                <a:spLocks noRot="1" noChangeAspect="1" noMove="1" noResize="1" noEditPoints="1" noAdjustHandles="1" noChangeArrowheads="1" noChangeShapeType="1" noTextEdit="1"/>
              </p:cNvSpPr>
              <p:nvPr/>
            </p:nvSpPr>
            <p:spPr>
              <a:xfrm>
                <a:off x="4261409" y="3325518"/>
                <a:ext cx="974947" cy="461665"/>
              </a:xfrm>
              <a:prstGeom prst="rect">
                <a:avLst/>
              </a:prstGeom>
              <a:blipFill>
                <a:blip r:embed="rId27"/>
                <a:stretch>
                  <a:fillRect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5FBB6754-638F-9FC9-968C-463C6EE1CABC}"/>
                  </a:ext>
                </a:extLst>
              </p:cNvPr>
              <p:cNvSpPr txBox="1"/>
              <p:nvPr/>
            </p:nvSpPr>
            <p:spPr>
              <a:xfrm>
                <a:off x="5398309" y="3325518"/>
                <a:ext cx="8082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1" i="0" smtClean="0">
                          <a:solidFill>
                            <a:srgbClr val="C00000"/>
                          </a:solidFill>
                          <a:effectLst/>
                          <a:latin typeface="Cambria Math" panose="02040503050406030204" pitchFamily="18" charset="0"/>
                        </a:rPr>
                        <m:t>𝟐𝟎𝟓</m:t>
                      </m:r>
                    </m:oMath>
                  </m:oMathPara>
                </a14:m>
                <a:endParaRPr lang="en-IN" sz="2400" b="1" dirty="0">
                  <a:solidFill>
                    <a:srgbClr val="C00000"/>
                  </a:solidFill>
                  <a:effectLst/>
                </a:endParaRPr>
              </a:p>
            </p:txBody>
          </p:sp>
        </mc:Choice>
        <mc:Fallback xmlns="">
          <p:sp>
            <p:nvSpPr>
              <p:cNvPr id="94" name="TextBox 93">
                <a:extLst>
                  <a:ext uri="{FF2B5EF4-FFF2-40B4-BE49-F238E27FC236}">
                    <a16:creationId xmlns:a16="http://schemas.microsoft.com/office/drawing/2014/main" id="{5FBB6754-638F-9FC9-968C-463C6EE1CABC}"/>
                  </a:ext>
                </a:extLst>
              </p:cNvPr>
              <p:cNvSpPr txBox="1">
                <a:spLocks noRot="1" noChangeAspect="1" noMove="1" noResize="1" noEditPoints="1" noAdjustHandles="1" noChangeArrowheads="1" noChangeShapeType="1" noTextEdit="1"/>
              </p:cNvSpPr>
              <p:nvPr/>
            </p:nvSpPr>
            <p:spPr>
              <a:xfrm>
                <a:off x="5398309" y="3325518"/>
                <a:ext cx="808235" cy="461665"/>
              </a:xfrm>
              <a:prstGeom prst="rect">
                <a:avLst/>
              </a:prstGeom>
              <a:blipFill>
                <a:blip r:embed="rId28"/>
                <a:stretch>
                  <a:fillRect l="-303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5301F97-C84A-A8F5-6D9A-814613662423}"/>
                  </a:ext>
                </a:extLst>
              </p:cNvPr>
              <p:cNvSpPr txBox="1"/>
              <p:nvPr/>
            </p:nvSpPr>
            <p:spPr>
              <a:xfrm>
                <a:off x="277631" y="3773593"/>
                <a:ext cx="1209434" cy="49667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smtClean="0">
                              <a:solidFill>
                                <a:srgbClr val="0070C0"/>
                              </a:solidFill>
                              <a:latin typeface="Cambria Math" panose="02040503050406030204" pitchFamily="18" charset="0"/>
                            </a:rPr>
                          </m:ctrlPr>
                        </m:sSubPr>
                        <m:e>
                          <m:sSub>
                            <m:sSubPr>
                              <m:ctrlPr>
                                <a:rPr lang="en-US" sz="2400" b="1" i="1" dirty="0" smtClean="0">
                                  <a:solidFill>
                                    <a:srgbClr val="0070C0"/>
                                  </a:solidFill>
                                  <a:latin typeface="Cambria Math" panose="02040503050406030204" pitchFamily="18" charset="0"/>
                                </a:rPr>
                              </m:ctrlPr>
                            </m:sSubPr>
                            <m:e>
                              <m:r>
                                <a:rPr lang="en-US" sz="2400" b="1" i="1" dirty="0" smtClean="0">
                                  <a:solidFill>
                                    <a:srgbClr val="0070C0"/>
                                  </a:solidFill>
                                  <a:latin typeface="Cambria Math" panose="02040503050406030204" pitchFamily="18" charset="0"/>
                                </a:rPr>
                                <m:t>𝑪</m:t>
                              </m:r>
                            </m:e>
                            <m:sub>
                              <m:r>
                                <a:rPr lang="en-US" sz="2400" b="1" i="1" dirty="0" smtClean="0">
                                  <a:solidFill>
                                    <a:srgbClr val="0070C0"/>
                                  </a:solidFill>
                                  <a:latin typeface="Cambria Math" panose="02040503050406030204" pitchFamily="18" charset="0"/>
                                </a:rPr>
                                <m:t>𝒋</m:t>
                              </m:r>
                            </m:sub>
                          </m:sSub>
                          <m:r>
                            <a:rPr lang="en-US" sz="2400" b="1" i="1" dirty="0" smtClean="0">
                              <a:solidFill>
                                <a:srgbClr val="0070C0"/>
                              </a:solidFill>
                              <a:latin typeface="Cambria Math" panose="02040503050406030204" pitchFamily="18" charset="0"/>
                            </a:rPr>
                            <m:t>−</m:t>
                          </m:r>
                          <m:r>
                            <a:rPr lang="en-US" sz="2400" b="1" i="1" dirty="0" smtClean="0">
                              <a:solidFill>
                                <a:srgbClr val="0070C0"/>
                              </a:solidFill>
                              <a:latin typeface="Cambria Math" panose="02040503050406030204" pitchFamily="18" charset="0"/>
                            </a:rPr>
                            <m:t>𝒁</m:t>
                          </m:r>
                        </m:e>
                        <m:sub>
                          <m:r>
                            <a:rPr lang="en-US" sz="2400" b="1" i="1" dirty="0" smtClean="0">
                              <a:solidFill>
                                <a:srgbClr val="0070C0"/>
                              </a:solidFill>
                              <a:latin typeface="Cambria Math" panose="02040503050406030204" pitchFamily="18" charset="0"/>
                            </a:rPr>
                            <m:t>𝒋</m:t>
                          </m:r>
                        </m:sub>
                      </m:sSub>
                    </m:oMath>
                  </m:oMathPara>
                </a14:m>
                <a:endParaRPr lang="en-US" b="1" dirty="0"/>
              </a:p>
            </p:txBody>
          </p:sp>
        </mc:Choice>
        <mc:Fallback xmlns="">
          <p:sp>
            <p:nvSpPr>
              <p:cNvPr id="95" name="TextBox 94">
                <a:extLst>
                  <a:ext uri="{FF2B5EF4-FFF2-40B4-BE49-F238E27FC236}">
                    <a16:creationId xmlns:a16="http://schemas.microsoft.com/office/drawing/2014/main" id="{F5301F97-C84A-A8F5-6D9A-814613662423}"/>
                  </a:ext>
                </a:extLst>
              </p:cNvPr>
              <p:cNvSpPr txBox="1">
                <a:spLocks noRot="1" noChangeAspect="1" noMove="1" noResize="1" noEditPoints="1" noAdjustHandles="1" noChangeArrowheads="1" noChangeShapeType="1" noTextEdit="1"/>
              </p:cNvSpPr>
              <p:nvPr/>
            </p:nvSpPr>
            <p:spPr>
              <a:xfrm>
                <a:off x="277631" y="3773593"/>
                <a:ext cx="1209434" cy="496674"/>
              </a:xfrm>
              <a:prstGeom prst="rect">
                <a:avLst/>
              </a:prstGeom>
              <a:blipFill>
                <a:blip r:embed="rId29"/>
                <a:stretch>
                  <a:fillRect l="-1010"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6DD1DD2-6F91-9EA5-74E0-544F830DD7AD}"/>
                  </a:ext>
                </a:extLst>
              </p:cNvPr>
              <p:cNvSpPr txBox="1"/>
              <p:nvPr/>
            </p:nvSpPr>
            <p:spPr>
              <a:xfrm>
                <a:off x="1885919" y="3791098"/>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smtClean="0">
                          <a:solidFill>
                            <a:srgbClr val="0070C0"/>
                          </a:solidFill>
                          <a:latin typeface="Cambria Math" panose="02040503050406030204" pitchFamily="18" charset="0"/>
                        </a:rPr>
                        <m:t>0</m:t>
                      </m:r>
                    </m:oMath>
                  </m:oMathPara>
                </a14:m>
                <a:endParaRPr lang="en-IN" sz="2800" dirty="0">
                  <a:solidFill>
                    <a:srgbClr val="0070C0"/>
                  </a:solidFill>
                </a:endParaRPr>
              </a:p>
            </p:txBody>
          </p:sp>
        </mc:Choice>
        <mc:Fallback xmlns="">
          <p:sp>
            <p:nvSpPr>
              <p:cNvPr id="96" name="TextBox 95">
                <a:extLst>
                  <a:ext uri="{FF2B5EF4-FFF2-40B4-BE49-F238E27FC236}">
                    <a16:creationId xmlns:a16="http://schemas.microsoft.com/office/drawing/2014/main" id="{46DD1DD2-6F91-9EA5-74E0-544F830DD7AD}"/>
                  </a:ext>
                </a:extLst>
              </p:cNvPr>
              <p:cNvSpPr txBox="1">
                <a:spLocks noRot="1" noChangeAspect="1" noMove="1" noResize="1" noEditPoints="1" noAdjustHandles="1" noChangeArrowheads="1" noChangeShapeType="1" noTextEdit="1"/>
              </p:cNvSpPr>
              <p:nvPr/>
            </p:nvSpPr>
            <p:spPr>
              <a:xfrm>
                <a:off x="1885919" y="3791098"/>
                <a:ext cx="425116" cy="461665"/>
              </a:xfrm>
              <a:prstGeom prst="rect">
                <a:avLst/>
              </a:prstGeom>
              <a:blipFill>
                <a:blip r:embed="rId30"/>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2D092EE1-ECD2-3D8C-C076-B20E932DBDF1}"/>
                  </a:ext>
                </a:extLst>
              </p:cNvPr>
              <p:cNvSpPr txBox="1"/>
              <p:nvPr/>
            </p:nvSpPr>
            <p:spPr>
              <a:xfrm>
                <a:off x="2657339" y="3791098"/>
                <a:ext cx="425116" cy="46166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400" i="1" dirty="0" smtClean="0">
                          <a:solidFill>
                            <a:srgbClr val="0070C0"/>
                          </a:solidFill>
                          <a:latin typeface="Cambria Math" panose="02040503050406030204" pitchFamily="18" charset="0"/>
                        </a:rPr>
                        <m:t>0</m:t>
                      </m:r>
                    </m:oMath>
                  </m:oMathPara>
                </a14:m>
                <a:endParaRPr lang="en-IN" sz="2400" dirty="0">
                  <a:solidFill>
                    <a:srgbClr val="0070C0"/>
                  </a:solidFill>
                </a:endParaRPr>
              </a:p>
            </p:txBody>
          </p:sp>
        </mc:Choice>
        <mc:Fallback xmlns="">
          <p:sp>
            <p:nvSpPr>
              <p:cNvPr id="97" name="TextBox 96">
                <a:extLst>
                  <a:ext uri="{FF2B5EF4-FFF2-40B4-BE49-F238E27FC236}">
                    <a16:creationId xmlns:a16="http://schemas.microsoft.com/office/drawing/2014/main" id="{2D092EE1-ECD2-3D8C-C076-B20E932DBDF1}"/>
                  </a:ext>
                </a:extLst>
              </p:cNvPr>
              <p:cNvSpPr txBox="1">
                <a:spLocks noRot="1" noChangeAspect="1" noMove="1" noResize="1" noEditPoints="1" noAdjustHandles="1" noChangeArrowheads="1" noChangeShapeType="1" noTextEdit="1"/>
              </p:cNvSpPr>
              <p:nvPr/>
            </p:nvSpPr>
            <p:spPr>
              <a:xfrm>
                <a:off x="2657339" y="3791098"/>
                <a:ext cx="425116" cy="461665"/>
              </a:xfrm>
              <a:prstGeom prst="rect">
                <a:avLst/>
              </a:prstGeom>
              <a:blipFill>
                <a:blip r:embed="rId31"/>
                <a:stretch>
                  <a:fillRect l="-28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4D4C265-DBF6-319A-9E55-9C355554CF05}"/>
                  </a:ext>
                </a:extLst>
              </p:cNvPr>
              <p:cNvSpPr txBox="1"/>
              <p:nvPr/>
            </p:nvSpPr>
            <p:spPr>
              <a:xfrm>
                <a:off x="4377627" y="3791098"/>
                <a:ext cx="74251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i="1" smtClean="0">
                          <a:solidFill>
                            <a:srgbClr val="0070C0"/>
                          </a:solidFill>
                          <a:latin typeface="Cambria Math" panose="02040503050406030204" pitchFamily="18" charset="0"/>
                        </a:rPr>
                        <m:t>3</m:t>
                      </m:r>
                      <m:r>
                        <a:rPr lang="en-US" sz="2400" b="0" i="1" smtClean="0">
                          <a:solidFill>
                            <a:srgbClr val="0070C0"/>
                          </a:solidFill>
                          <a:latin typeface="Cambria Math" panose="02040503050406030204" pitchFamily="18" charset="0"/>
                        </a:rPr>
                        <m:t>/2</m:t>
                      </m:r>
                    </m:oMath>
                  </m:oMathPara>
                </a14:m>
                <a:endParaRPr lang="en-IN" sz="2400" i="1" dirty="0">
                  <a:solidFill>
                    <a:srgbClr val="0070C0"/>
                  </a:solidFill>
                  <a:latin typeface="Cambria Math" panose="02040503050406030204" pitchFamily="18" charset="0"/>
                </a:endParaRPr>
              </a:p>
            </p:txBody>
          </p:sp>
        </mc:Choice>
        <mc:Fallback xmlns="">
          <p:sp>
            <p:nvSpPr>
              <p:cNvPr id="98" name="TextBox 97">
                <a:extLst>
                  <a:ext uri="{FF2B5EF4-FFF2-40B4-BE49-F238E27FC236}">
                    <a16:creationId xmlns:a16="http://schemas.microsoft.com/office/drawing/2014/main" id="{34D4C265-DBF6-319A-9E55-9C355554CF05}"/>
                  </a:ext>
                </a:extLst>
              </p:cNvPr>
              <p:cNvSpPr txBox="1">
                <a:spLocks noRot="1" noChangeAspect="1" noMove="1" noResize="1" noEditPoints="1" noAdjustHandles="1" noChangeArrowheads="1" noChangeShapeType="1" noTextEdit="1"/>
              </p:cNvSpPr>
              <p:nvPr/>
            </p:nvSpPr>
            <p:spPr>
              <a:xfrm>
                <a:off x="4377627" y="3791098"/>
                <a:ext cx="742511" cy="461665"/>
              </a:xfrm>
              <a:prstGeom prst="rect">
                <a:avLst/>
              </a:prstGeom>
              <a:blipFill>
                <a:blip r:embed="rId32"/>
                <a:stretch>
                  <a:fillRect l="-1639" b="-1973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42E87596-B71B-98D3-B3F7-9081271BA847}"/>
                  </a:ext>
                </a:extLst>
              </p:cNvPr>
              <p:cNvSpPr txBox="1"/>
              <p:nvPr/>
            </p:nvSpPr>
            <p:spPr>
              <a:xfrm>
                <a:off x="3396963" y="1604967"/>
                <a:ext cx="540661"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oMath>
                  </m:oMathPara>
                </a14:m>
                <a:endParaRPr lang="en-IN" sz="2400" dirty="0"/>
              </a:p>
            </p:txBody>
          </p:sp>
        </mc:Choice>
        <mc:Fallback xmlns="">
          <p:sp>
            <p:nvSpPr>
              <p:cNvPr id="99" name="TextBox 98">
                <a:extLst>
                  <a:ext uri="{FF2B5EF4-FFF2-40B4-BE49-F238E27FC236}">
                    <a16:creationId xmlns:a16="http://schemas.microsoft.com/office/drawing/2014/main" id="{42E87596-B71B-98D3-B3F7-9081271BA847}"/>
                  </a:ext>
                </a:extLst>
              </p:cNvPr>
              <p:cNvSpPr txBox="1">
                <a:spLocks noRot="1" noChangeAspect="1" noMove="1" noResize="1" noEditPoints="1" noAdjustHandles="1" noChangeArrowheads="1" noChangeShapeType="1" noTextEdit="1"/>
              </p:cNvSpPr>
              <p:nvPr/>
            </p:nvSpPr>
            <p:spPr>
              <a:xfrm>
                <a:off x="3396963" y="1604967"/>
                <a:ext cx="540661" cy="461665"/>
              </a:xfrm>
              <a:prstGeom prst="rect">
                <a:avLst/>
              </a:prstGeom>
              <a:blipFill>
                <a:blip r:embed="rId33"/>
                <a:stretch>
                  <a:fillRect l="-2247"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E21FDD45-0AA8-2CEC-CA3E-9E629B5AC684}"/>
                  </a:ext>
                </a:extLst>
              </p:cNvPr>
              <p:cNvSpPr txBox="1"/>
              <p:nvPr/>
            </p:nvSpPr>
            <p:spPr>
              <a:xfrm>
                <a:off x="3179820" y="2236125"/>
                <a:ext cx="97494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−3/4</m:t>
                      </m:r>
                    </m:oMath>
                  </m:oMathPara>
                </a14:m>
                <a:endParaRPr lang="en-IN" sz="2400" dirty="0"/>
              </a:p>
            </p:txBody>
          </p:sp>
        </mc:Choice>
        <mc:Fallback xmlns="">
          <p:sp>
            <p:nvSpPr>
              <p:cNvPr id="100" name="TextBox 99">
                <a:extLst>
                  <a:ext uri="{FF2B5EF4-FFF2-40B4-BE49-F238E27FC236}">
                    <a16:creationId xmlns:a16="http://schemas.microsoft.com/office/drawing/2014/main" id="{E21FDD45-0AA8-2CEC-CA3E-9E629B5AC684}"/>
                  </a:ext>
                </a:extLst>
              </p:cNvPr>
              <p:cNvSpPr txBox="1">
                <a:spLocks noRot="1" noChangeAspect="1" noMove="1" noResize="1" noEditPoints="1" noAdjustHandles="1" noChangeArrowheads="1" noChangeShapeType="1" noTextEdit="1"/>
              </p:cNvSpPr>
              <p:nvPr/>
            </p:nvSpPr>
            <p:spPr>
              <a:xfrm>
                <a:off x="3179820" y="2236125"/>
                <a:ext cx="974947" cy="461665"/>
              </a:xfrm>
              <a:prstGeom prst="rect">
                <a:avLst/>
              </a:prstGeom>
              <a:blipFill>
                <a:blip r:embed="rId34"/>
                <a:stretch>
                  <a:fillRect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580FD04-FC22-9FB5-B8D7-99FD8C012E07}"/>
                  </a:ext>
                </a:extLst>
              </p:cNvPr>
              <p:cNvSpPr txBox="1"/>
              <p:nvPr/>
            </p:nvSpPr>
            <p:spPr>
              <a:xfrm>
                <a:off x="3209476" y="2754265"/>
                <a:ext cx="915635"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7/16</m:t>
                      </m:r>
                    </m:oMath>
                  </m:oMathPara>
                </a14:m>
                <a:endParaRPr lang="en-IN" sz="2400" dirty="0"/>
              </a:p>
            </p:txBody>
          </p:sp>
        </mc:Choice>
        <mc:Fallback xmlns="">
          <p:sp>
            <p:nvSpPr>
              <p:cNvPr id="101" name="TextBox 100">
                <a:extLst>
                  <a:ext uri="{FF2B5EF4-FFF2-40B4-BE49-F238E27FC236}">
                    <a16:creationId xmlns:a16="http://schemas.microsoft.com/office/drawing/2014/main" id="{5580FD04-FC22-9FB5-B8D7-99FD8C012E07}"/>
                  </a:ext>
                </a:extLst>
              </p:cNvPr>
              <p:cNvSpPr txBox="1">
                <a:spLocks noRot="1" noChangeAspect="1" noMove="1" noResize="1" noEditPoints="1" noAdjustHandles="1" noChangeArrowheads="1" noChangeShapeType="1" noTextEdit="1"/>
              </p:cNvSpPr>
              <p:nvPr/>
            </p:nvSpPr>
            <p:spPr>
              <a:xfrm>
                <a:off x="3209476" y="2754265"/>
                <a:ext cx="915635" cy="461665"/>
              </a:xfrm>
              <a:prstGeom prst="rect">
                <a:avLst/>
              </a:prstGeom>
              <a:blipFill>
                <a:blip r:embed="rId35"/>
                <a:stretch>
                  <a:fillRect l="-1325" b="-184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C1D2648-DCAF-2A7E-9FDD-FD2C56848E40}"/>
                  </a:ext>
                </a:extLst>
              </p:cNvPr>
              <p:cNvSpPr txBox="1"/>
              <p:nvPr/>
            </p:nvSpPr>
            <p:spPr>
              <a:xfrm>
                <a:off x="3454735" y="1084682"/>
                <a:ext cx="42511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02" name="TextBox 101">
                <a:extLst>
                  <a:ext uri="{FF2B5EF4-FFF2-40B4-BE49-F238E27FC236}">
                    <a16:creationId xmlns:a16="http://schemas.microsoft.com/office/drawing/2014/main" id="{3C1D2648-DCAF-2A7E-9FDD-FD2C56848E40}"/>
                  </a:ext>
                </a:extLst>
              </p:cNvPr>
              <p:cNvSpPr txBox="1">
                <a:spLocks noRot="1" noChangeAspect="1" noMove="1" noResize="1" noEditPoints="1" noAdjustHandles="1" noChangeArrowheads="1" noChangeShapeType="1" noTextEdit="1"/>
              </p:cNvSpPr>
              <p:nvPr/>
            </p:nvSpPr>
            <p:spPr>
              <a:xfrm>
                <a:off x="3454735" y="1084682"/>
                <a:ext cx="425116" cy="461665"/>
              </a:xfrm>
              <a:prstGeom prst="rect">
                <a:avLst/>
              </a:prstGeom>
              <a:blipFill>
                <a:blip r:embed="rId36"/>
                <a:stretch>
                  <a:fillRect l="-289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019A8CB0-F704-1B63-D607-8F86C7F1CF71}"/>
                  </a:ext>
                </a:extLst>
              </p:cNvPr>
              <p:cNvSpPr txBox="1"/>
              <p:nvPr/>
            </p:nvSpPr>
            <p:spPr>
              <a:xfrm>
                <a:off x="3179821" y="3325518"/>
                <a:ext cx="974946"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−1/4</m:t>
                      </m:r>
                    </m:oMath>
                  </m:oMathPara>
                </a14:m>
                <a:endParaRPr lang="en-IN" sz="2400" dirty="0"/>
              </a:p>
            </p:txBody>
          </p:sp>
        </mc:Choice>
        <mc:Fallback xmlns="">
          <p:sp>
            <p:nvSpPr>
              <p:cNvPr id="103" name="TextBox 102">
                <a:extLst>
                  <a:ext uri="{FF2B5EF4-FFF2-40B4-BE49-F238E27FC236}">
                    <a16:creationId xmlns:a16="http://schemas.microsoft.com/office/drawing/2014/main" id="{019A8CB0-F704-1B63-D607-8F86C7F1CF71}"/>
                  </a:ext>
                </a:extLst>
              </p:cNvPr>
              <p:cNvSpPr txBox="1">
                <a:spLocks noRot="1" noChangeAspect="1" noMove="1" noResize="1" noEditPoints="1" noAdjustHandles="1" noChangeArrowheads="1" noChangeShapeType="1" noTextEdit="1"/>
              </p:cNvSpPr>
              <p:nvPr/>
            </p:nvSpPr>
            <p:spPr>
              <a:xfrm>
                <a:off x="3179821" y="3325518"/>
                <a:ext cx="974946" cy="461665"/>
              </a:xfrm>
              <a:prstGeom prst="rect">
                <a:avLst/>
              </a:prstGeom>
              <a:blipFill>
                <a:blip r:embed="rId37"/>
                <a:stretch>
                  <a:fillRect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0DD485A-2B99-C5BC-E743-2BE122324F55}"/>
                  </a:ext>
                </a:extLst>
              </p:cNvPr>
              <p:cNvSpPr txBox="1"/>
              <p:nvPr/>
            </p:nvSpPr>
            <p:spPr>
              <a:xfrm>
                <a:off x="3294434" y="3791098"/>
                <a:ext cx="745717" cy="461665"/>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400" b="0" i="1" smtClean="0">
                          <a:solidFill>
                            <a:srgbClr val="0070C0"/>
                          </a:solidFill>
                          <a:latin typeface="Cambria Math" panose="02040503050406030204" pitchFamily="18" charset="0"/>
                        </a:rPr>
                        <m:t>1/4</m:t>
                      </m:r>
                    </m:oMath>
                  </m:oMathPara>
                </a14:m>
                <a:endParaRPr lang="en-IN" sz="2400" dirty="0">
                  <a:solidFill>
                    <a:srgbClr val="0070C0"/>
                  </a:solidFill>
                </a:endParaRPr>
              </a:p>
            </p:txBody>
          </p:sp>
        </mc:Choice>
        <mc:Fallback xmlns="">
          <p:sp>
            <p:nvSpPr>
              <p:cNvPr id="104" name="TextBox 103">
                <a:extLst>
                  <a:ext uri="{FF2B5EF4-FFF2-40B4-BE49-F238E27FC236}">
                    <a16:creationId xmlns:a16="http://schemas.microsoft.com/office/drawing/2014/main" id="{40DD485A-2B99-C5BC-E743-2BE122324F55}"/>
                  </a:ext>
                </a:extLst>
              </p:cNvPr>
              <p:cNvSpPr txBox="1">
                <a:spLocks noRot="1" noChangeAspect="1" noMove="1" noResize="1" noEditPoints="1" noAdjustHandles="1" noChangeArrowheads="1" noChangeShapeType="1" noTextEdit="1"/>
              </p:cNvSpPr>
              <p:nvPr/>
            </p:nvSpPr>
            <p:spPr>
              <a:xfrm>
                <a:off x="3294434" y="3791098"/>
                <a:ext cx="745717" cy="461665"/>
              </a:xfrm>
              <a:prstGeom prst="rect">
                <a:avLst/>
              </a:prstGeom>
              <a:blipFill>
                <a:blip r:embed="rId38"/>
                <a:stretch>
                  <a:fillRect l="-1626" b="-18421"/>
                </a:stretch>
              </a:blipFill>
            </p:spPr>
            <p:txBody>
              <a:bodyPr/>
              <a:lstStyle/>
              <a:p>
                <a:r>
                  <a:rPr lang="en-IN">
                    <a:noFill/>
                  </a:rPr>
                  <a:t> </a:t>
                </a:r>
              </a:p>
            </p:txBody>
          </p:sp>
        </mc:Fallback>
      </mc:AlternateContent>
    </p:spTree>
    <p:extLst>
      <p:ext uri="{BB962C8B-B14F-4D97-AF65-F5344CB8AC3E}">
        <p14:creationId xmlns:p14="http://schemas.microsoft.com/office/powerpoint/2010/main" val="157538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500"/>
                                        <p:tgtEl>
                                          <p:spTgt spid="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1" end="1"/>
                                            </p:txEl>
                                          </p:spTgt>
                                        </p:tgtEl>
                                        <p:attrNameLst>
                                          <p:attrName>style.visibility</p:attrName>
                                        </p:attrNameLst>
                                      </p:cBhvr>
                                      <p:to>
                                        <p:strVal val="visible"/>
                                      </p:to>
                                    </p:set>
                                    <p:animEffect transition="in" filter="fade">
                                      <p:cBhvr>
                                        <p:cTn id="12" dur="500"/>
                                        <p:tgtEl>
                                          <p:spTgt spid="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2" end="2"/>
                                            </p:txEl>
                                          </p:spTgt>
                                        </p:tgtEl>
                                        <p:attrNameLst>
                                          <p:attrName>style.visibility</p:attrName>
                                        </p:attrNameLst>
                                      </p:cBhvr>
                                      <p:to>
                                        <p:strVal val="visible"/>
                                      </p:to>
                                    </p:set>
                                    <p:animEffect transition="in" filter="fade">
                                      <p:cBhvr>
                                        <p:cTn id="17" dur="500"/>
                                        <p:tgtEl>
                                          <p:spTgt spid="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3" end="3"/>
                                            </p:txEl>
                                          </p:spTgt>
                                        </p:tgtEl>
                                        <p:attrNameLst>
                                          <p:attrName>style.visibility</p:attrName>
                                        </p:attrNameLst>
                                      </p:cBhvr>
                                      <p:to>
                                        <p:strVal val="visible"/>
                                      </p:to>
                                    </p:set>
                                    <p:animEffect transition="in" filter="fade">
                                      <p:cBhvr>
                                        <p:cTn id="22" dur="500"/>
                                        <p:tgtEl>
                                          <p:spTgt spid="3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xEl>
                                              <p:pRg st="4" end="4"/>
                                            </p:txEl>
                                          </p:spTgt>
                                        </p:tgtEl>
                                        <p:attrNameLst>
                                          <p:attrName>style.visibility</p:attrName>
                                        </p:attrNameLst>
                                      </p:cBhvr>
                                      <p:to>
                                        <p:strVal val="visible"/>
                                      </p:to>
                                    </p:set>
                                    <p:animEffect transition="in" filter="fade">
                                      <p:cBhvr>
                                        <p:cTn id="27" dur="500"/>
                                        <p:tgtEl>
                                          <p:spTgt spid="3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xEl>
                                              <p:pRg st="5" end="5"/>
                                            </p:txEl>
                                          </p:spTgt>
                                        </p:tgtEl>
                                        <p:attrNameLst>
                                          <p:attrName>style.visibility</p:attrName>
                                        </p:attrNameLst>
                                      </p:cBhvr>
                                      <p:to>
                                        <p:strVal val="visible"/>
                                      </p:to>
                                    </p:set>
                                    <p:animEffect transition="in" filter="fade">
                                      <p:cBhvr>
                                        <p:cTn id="32" dur="500"/>
                                        <p:tgtEl>
                                          <p:spTgt spid="3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
                                            <p:txEl>
                                              <p:pRg st="6" end="6"/>
                                            </p:txEl>
                                          </p:spTgt>
                                        </p:tgtEl>
                                        <p:attrNameLst>
                                          <p:attrName>style.visibility</p:attrName>
                                        </p:attrNameLst>
                                      </p:cBhvr>
                                      <p:to>
                                        <p:strVal val="visible"/>
                                      </p:to>
                                    </p:set>
                                    <p:animEffect transition="in" filter="fade">
                                      <p:cBhvr>
                                        <p:cTn id="37" dur="500"/>
                                        <p:tgtEl>
                                          <p:spTgt spid="3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
                                            <p:txEl>
                                              <p:pRg st="7" end="7"/>
                                            </p:txEl>
                                          </p:spTgt>
                                        </p:tgtEl>
                                        <p:attrNameLst>
                                          <p:attrName>style.visibility</p:attrName>
                                        </p:attrNameLst>
                                      </p:cBhvr>
                                      <p:to>
                                        <p:strVal val="visible"/>
                                      </p:to>
                                    </p:set>
                                    <p:animEffect transition="in" filter="fade">
                                      <p:cBhvr>
                                        <p:cTn id="42" dur="500"/>
                                        <p:tgtEl>
                                          <p:spTgt spid="3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6A57-8F46-C385-D6A8-3A95C067FF7E}"/>
              </a:ext>
            </a:extLst>
          </p:cNvPr>
          <p:cNvSpPr>
            <a:spLocks noGrp="1"/>
          </p:cNvSpPr>
          <p:nvPr>
            <p:ph type="title"/>
          </p:nvPr>
        </p:nvSpPr>
        <p:spPr/>
        <p:txBody>
          <a:bodyPr/>
          <a:lstStyle/>
          <a:p>
            <a:r>
              <a:rPr lang="en-US" dirty="0"/>
              <a:t>Problem – 9 </a:t>
            </a:r>
            <a:r>
              <a:rPr lang="en-US" dirty="0">
                <a:solidFill>
                  <a:schemeClr val="accent6"/>
                </a:solidFill>
              </a:rPr>
              <a:t>Big-M Method</a:t>
            </a:r>
            <a:r>
              <a:rPr lang="en-US" dirty="0"/>
              <a:t> </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204DCA-B633-3439-2882-E6B0579B5E34}"/>
                  </a:ext>
                </a:extLst>
              </p:cNvPr>
              <p:cNvSpPr>
                <a:spLocks noGrp="1"/>
              </p:cNvSpPr>
              <p:nvPr>
                <p:ph idx="1"/>
              </p:nvPr>
            </p:nvSpPr>
            <p:spPr/>
            <p:txBody>
              <a:bodyPr/>
              <a:lstStyle/>
              <a:p>
                <a:pPr marL="0" indent="0" algn="ctr">
                  <a:lnSpc>
                    <a:spcPct val="115000"/>
                  </a:lnSpc>
                  <a:buNone/>
                </a:pPr>
                <a:r>
                  <a:rPr lang="en-US" dirty="0">
                    <a:effectLst/>
                    <a:latin typeface="+mj-lt"/>
                    <a:ea typeface="Roboto Condensed" panose="02000000000000000000" pitchFamily="2" charset="0"/>
                    <a:cs typeface="Roboto Condensed" panose="02000000000000000000" pitchFamily="2" charset="0"/>
                  </a:rPr>
                  <a:t>Maximize</a:t>
                </a:r>
                <a:r>
                  <a:rPr lang="en-US" dirty="0">
                    <a:effectLst/>
                    <a:latin typeface="Calibri" panose="020F0502020204030204" pitchFamily="34" charset="0"/>
                    <a:ea typeface="Roboto Condensed" panose="02000000000000000000" pitchFamily="2" charset="0"/>
                    <a:cs typeface="Roboto Condensed" panose="02000000000000000000" pitchFamily="2" charset="0"/>
                  </a:rPr>
                  <a:t> </a:t>
                </a:r>
                <a14:m>
                  <m:oMath xmlns:m="http://schemas.openxmlformats.org/officeDocument/2006/math">
                    <m:r>
                      <a:rPr lang="en-US" i="1">
                        <a:effectLst/>
                        <a:latin typeface="Cambria Math" panose="02040503050406030204" pitchFamily="18" charset="0"/>
                        <a:ea typeface="Roboto Condensed" panose="02000000000000000000" pitchFamily="2" charset="0"/>
                        <a:cs typeface="Calibri" panose="020F0502020204030204" pitchFamily="34" charset="0"/>
                      </a:rPr>
                      <m:t>𝑍</m:t>
                    </m:r>
                    <m:r>
                      <a:rPr lang="en-US" i="1">
                        <a:effectLst/>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effectLst/>
                            <a:latin typeface="Cambria Math" panose="02040503050406030204" pitchFamily="18" charset="0"/>
                            <a:ea typeface="Roboto Condensed" panose="02000000000000000000" pitchFamily="2" charset="0"/>
                            <a:cs typeface="Calibri" panose="020F0502020204030204" pitchFamily="34" charset="0"/>
                          </a:rPr>
                          <m:t>3</m:t>
                        </m:r>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1</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2</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oMath>
                </a14:m>
                <a:endParaRPr lang="en-IN" dirty="0">
                  <a:effectLst/>
                  <a:latin typeface="Trebuchet MS" panose="020B0603020202020204" pitchFamily="34" charset="0"/>
                  <a:ea typeface="Roboto Condensed" panose="02000000000000000000" pitchFamily="2" charset="0"/>
                  <a:cs typeface="Roboto Condensed" panose="02000000000000000000" pitchFamily="2" charset="0"/>
                </a:endParaRPr>
              </a:p>
              <a:p>
                <a:pPr marL="0" indent="0" algn="just">
                  <a:lnSpc>
                    <a:spcPct val="115000"/>
                  </a:lnSpc>
                  <a:buNone/>
                </a:pPr>
                <a:r>
                  <a:rPr lang="en-US" dirty="0">
                    <a:effectLst/>
                    <a:latin typeface="+mj-lt"/>
                    <a:ea typeface="Roboto Condensed" panose="02000000000000000000" pitchFamily="2" charset="0"/>
                    <a:cs typeface="Roboto Condensed" panose="02000000000000000000" pitchFamily="2" charset="0"/>
                  </a:rPr>
                  <a:t>Subject to,</a:t>
                </a:r>
                <a:endParaRPr lang="en-IN" dirty="0">
                  <a:effectLst/>
                  <a:latin typeface="+mj-lt"/>
                  <a:ea typeface="Roboto Condensed" panose="02000000000000000000" pitchFamily="2" charset="0"/>
                  <a:cs typeface="Roboto Condensed" panose="02000000000000000000" pitchFamily="2" charset="0"/>
                </a:endParaRPr>
              </a:p>
              <a:p>
                <a:pPr marL="0" indent="0" algn="just">
                  <a:lnSpc>
                    <a:spcPct val="115000"/>
                  </a:lnSpc>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ea typeface="Roboto Condensed" panose="02000000000000000000" pitchFamily="2" charset="0"/>
                          <a:cs typeface="Calibri" panose="020F0502020204030204" pitchFamily="34" charset="0"/>
                        </a:rPr>
                        <m:t> </m:t>
                      </m:r>
                      <m:r>
                        <a:rPr lang="en-US" b="0" i="1" smtClean="0">
                          <a:effectLst/>
                          <a:latin typeface="Cambria Math" panose="02040503050406030204" pitchFamily="18" charset="0"/>
                          <a:ea typeface="Roboto Condensed" panose="02000000000000000000" pitchFamily="2" charset="0"/>
                          <a:cs typeface="Calibri" panose="020F0502020204030204" pitchFamily="34" charset="0"/>
                        </a:rPr>
                        <m:t>2</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1</m:t>
                          </m:r>
                        </m:sub>
                      </m:sSub>
                      <m:r>
                        <a:rPr lang="en-US" b="0" i="1" smtClean="0">
                          <a:effectLst/>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2</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r>
                        <a:rPr lang="en-US" b="0" i="1" smtClean="0">
                          <a:effectLst/>
                          <a:latin typeface="Cambria Math" panose="02040503050406030204" pitchFamily="18" charset="0"/>
                          <a:ea typeface="Roboto Condensed" panose="02000000000000000000" pitchFamily="2" charset="0"/>
                          <a:cs typeface="Calibri" panose="020F0502020204030204" pitchFamily="34" charset="0"/>
                        </a:rPr>
                        <m:t>2</m:t>
                      </m:r>
                      <m:r>
                        <a:rPr lang="en-US" i="1">
                          <a:effectLst/>
                          <a:latin typeface="Cambria Math" panose="02040503050406030204" pitchFamily="18" charset="0"/>
                          <a:ea typeface="Roboto Condensed" panose="02000000000000000000" pitchFamily="2" charset="0"/>
                          <a:cs typeface="Calibri" panose="020F0502020204030204" pitchFamily="34" charset="0"/>
                        </a:rPr>
                        <m:t>,</m:t>
                      </m:r>
                    </m:oMath>
                  </m:oMathPara>
                </a14:m>
                <a:endParaRPr lang="en-IN" dirty="0">
                  <a:effectLst/>
                  <a:latin typeface="Trebuchet MS" panose="020B0603020202020204" pitchFamily="34" charset="0"/>
                  <a:ea typeface="Roboto Condensed" panose="02000000000000000000" pitchFamily="2" charset="0"/>
                  <a:cs typeface="Roboto Condensed" panose="02000000000000000000" pitchFamily="2" charset="0"/>
                </a:endParaRPr>
              </a:p>
              <a:p>
                <a:pPr marL="0" indent="0" algn="just">
                  <a:lnSpc>
                    <a:spcPct val="115000"/>
                  </a:lnSpc>
                  <a:buNone/>
                </a:pPr>
                <a14:m>
                  <m:oMathPara xmlns:m="http://schemas.openxmlformats.org/officeDocument/2006/math">
                    <m:oMathParaPr>
                      <m:jc m:val="centerGroup"/>
                    </m:oMathParaPr>
                    <m:oMath xmlns:m="http://schemas.openxmlformats.org/officeDocument/2006/math">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1</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effectLst/>
                              <a:latin typeface="Cambria Math" panose="02040503050406030204" pitchFamily="18" charset="0"/>
                              <a:ea typeface="Roboto Condensed" panose="02000000000000000000" pitchFamily="2" charset="0"/>
                              <a:cs typeface="Calibri" panose="020F0502020204030204" pitchFamily="34" charset="0"/>
                            </a:rPr>
                            <m:t>3</m:t>
                          </m:r>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2</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r>
                        <a:rPr lang="en-US" b="0" i="1" smtClean="0">
                          <a:effectLst/>
                          <a:latin typeface="Cambria Math" panose="02040503050406030204" pitchFamily="18" charset="0"/>
                          <a:ea typeface="Roboto Condensed" panose="02000000000000000000" pitchFamily="2" charset="0"/>
                          <a:cs typeface="Calibri" panose="020F0502020204030204" pitchFamily="34" charset="0"/>
                        </a:rPr>
                        <m:t>3</m:t>
                      </m:r>
                      <m:r>
                        <a:rPr lang="en-US" i="1">
                          <a:effectLst/>
                          <a:latin typeface="Cambria Math" panose="02040503050406030204" pitchFamily="18" charset="0"/>
                          <a:ea typeface="Roboto Condensed" panose="02000000000000000000" pitchFamily="2" charset="0"/>
                          <a:cs typeface="Calibri" panose="020F0502020204030204" pitchFamily="34" charset="0"/>
                        </a:rPr>
                        <m:t>,</m:t>
                      </m:r>
                    </m:oMath>
                  </m:oMathPara>
                </a14:m>
                <a:endParaRPr lang="en-IN" dirty="0">
                  <a:effectLst/>
                  <a:latin typeface="Trebuchet MS" panose="020B0603020202020204" pitchFamily="34" charset="0"/>
                  <a:ea typeface="Roboto Condensed" panose="02000000000000000000" pitchFamily="2" charset="0"/>
                  <a:cs typeface="Roboto Condensed" panose="02000000000000000000" pitchFamily="2" charset="0"/>
                </a:endParaRPr>
              </a:p>
              <a:p>
                <a:pPr marL="0" indent="0" algn="just">
                  <a:lnSpc>
                    <a:spcPct val="115000"/>
                  </a:lnSpc>
                  <a:buNone/>
                </a:pPr>
                <a14:m>
                  <m:oMathPara xmlns:m="http://schemas.openxmlformats.org/officeDocument/2006/math">
                    <m:oMathParaPr>
                      <m:jc m:val="centerGroup"/>
                    </m:oMathParaPr>
                    <m:oMath xmlns:m="http://schemas.openxmlformats.org/officeDocument/2006/math">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2</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r>
                        <a:rPr lang="en-US" b="0" i="1" smtClean="0">
                          <a:effectLst/>
                          <a:latin typeface="Cambria Math" panose="02040503050406030204" pitchFamily="18" charset="0"/>
                          <a:ea typeface="Roboto Condensed" panose="02000000000000000000" pitchFamily="2" charset="0"/>
                          <a:cs typeface="Calibri" panose="020F0502020204030204" pitchFamily="34" charset="0"/>
                        </a:rPr>
                        <m:t>4</m:t>
                      </m:r>
                      <m:r>
                        <a:rPr lang="en-US" i="1">
                          <a:effectLst/>
                          <a:latin typeface="Cambria Math" panose="02040503050406030204" pitchFamily="18" charset="0"/>
                          <a:ea typeface="Roboto Condensed" panose="02000000000000000000" pitchFamily="2" charset="0"/>
                          <a:cs typeface="Calibri" panose="020F0502020204030204" pitchFamily="34" charset="0"/>
                        </a:rPr>
                        <m:t>,</m:t>
                      </m:r>
                    </m:oMath>
                  </m:oMathPara>
                </a14:m>
                <a:endParaRPr lang="en-IN" dirty="0">
                  <a:effectLst/>
                  <a:latin typeface="Trebuchet MS" panose="020B0603020202020204" pitchFamily="34" charset="0"/>
                  <a:ea typeface="Roboto Condensed" panose="02000000000000000000" pitchFamily="2" charset="0"/>
                  <a:cs typeface="Roboto Condensed" panose="02000000000000000000" pitchFamily="2" charset="0"/>
                </a:endParaRPr>
              </a:p>
              <a:p>
                <a:pPr marL="0" indent="0">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ea typeface="Calibri" panose="020F0502020204030204" pitchFamily="34" charset="0"/>
                          <a:cs typeface="Calibri" panose="020F0502020204030204" pitchFamily="34" charset="0"/>
                        </a:rPr>
                        <m:t> </m:t>
                      </m:r>
                      <m:sSub>
                        <m:sSubPr>
                          <m:ctrlPr>
                            <a:rPr lang="en-IN" i="1">
                              <a:effectLst/>
                              <a:latin typeface="Cambria Math" panose="02040503050406030204" pitchFamily="18" charset="0"/>
                              <a:cs typeface="Calibri" panose="020F0502020204030204" pitchFamily="34" charset="0"/>
                            </a:rPr>
                          </m:ctrlPr>
                        </m:sSubPr>
                        <m:e>
                          <m:r>
                            <a:rPr lang="en-IN" i="1">
                              <a:effectLst/>
                              <a:latin typeface="Cambria Math" panose="02040503050406030204" pitchFamily="18" charset="0"/>
                              <a:ea typeface="Calibri" panose="020F0502020204030204" pitchFamily="34" charset="0"/>
                              <a:cs typeface="Calibri" panose="020F0502020204030204" pitchFamily="34" charset="0"/>
                            </a:rPr>
                            <m:t>𝑥</m:t>
                          </m:r>
                        </m:e>
                        <m:sub>
                          <m:r>
                            <a:rPr lang="en-IN" i="1">
                              <a:effectLst/>
                              <a:latin typeface="Cambria Math" panose="02040503050406030204" pitchFamily="18" charset="0"/>
                              <a:ea typeface="Calibri" panose="020F0502020204030204" pitchFamily="34" charset="0"/>
                              <a:cs typeface="Calibri" panose="020F0502020204030204" pitchFamily="34" charset="0"/>
                            </a:rPr>
                            <m:t>1</m:t>
                          </m:r>
                        </m:sub>
                      </m:sSub>
                      <m:r>
                        <a:rPr lang="en-IN" i="1">
                          <a:effectLst/>
                          <a:latin typeface="Cambria Math" panose="02040503050406030204" pitchFamily="18" charset="0"/>
                          <a:ea typeface="Calibri" panose="020F0502020204030204" pitchFamily="34" charset="0"/>
                          <a:cs typeface="Calibri" panose="020F0502020204030204" pitchFamily="34" charset="0"/>
                        </a:rPr>
                        <m:t>,</m:t>
                      </m:r>
                      <m:sSub>
                        <m:sSubPr>
                          <m:ctrlPr>
                            <a:rPr lang="en-IN" i="1">
                              <a:effectLst/>
                              <a:latin typeface="Cambria Math" panose="02040503050406030204" pitchFamily="18" charset="0"/>
                              <a:cs typeface="Calibri" panose="020F0502020204030204" pitchFamily="34" charset="0"/>
                            </a:rPr>
                          </m:ctrlPr>
                        </m:sSubPr>
                        <m:e>
                          <m:r>
                            <a:rPr lang="en-IN" i="1">
                              <a:effectLst/>
                              <a:latin typeface="Cambria Math" panose="02040503050406030204" pitchFamily="18" charset="0"/>
                              <a:ea typeface="Calibri" panose="020F0502020204030204" pitchFamily="34" charset="0"/>
                              <a:cs typeface="Calibri" panose="020F0502020204030204" pitchFamily="34" charset="0"/>
                            </a:rPr>
                            <m:t>𝑥</m:t>
                          </m:r>
                        </m:e>
                        <m:sub>
                          <m:r>
                            <a:rPr lang="en-IN" i="1">
                              <a:effectLst/>
                              <a:latin typeface="Cambria Math" panose="02040503050406030204" pitchFamily="18" charset="0"/>
                              <a:ea typeface="Calibri" panose="020F0502020204030204" pitchFamily="34" charset="0"/>
                              <a:cs typeface="Calibri" panose="020F0502020204030204" pitchFamily="34" charset="0"/>
                            </a:rPr>
                            <m:t>2</m:t>
                          </m:r>
                        </m:sub>
                      </m:sSub>
                      <m:r>
                        <a:rPr lang="en-IN" i="1">
                          <a:effectLst/>
                          <a:latin typeface="Cambria Math" panose="02040503050406030204" pitchFamily="18" charset="0"/>
                          <a:ea typeface="Calibri" panose="020F0502020204030204" pitchFamily="34" charset="0"/>
                          <a:cs typeface="Calibri" panose="020F0502020204030204" pitchFamily="34" charset="0"/>
                        </a:rPr>
                        <m:t>≥0.</m:t>
                      </m:r>
                    </m:oMath>
                  </m:oMathPara>
                </a14:m>
                <a:endParaRPr lang="en-IN" dirty="0"/>
              </a:p>
            </p:txBody>
          </p:sp>
        </mc:Choice>
        <mc:Fallback xmlns="">
          <p:sp>
            <p:nvSpPr>
              <p:cNvPr id="3" name="Content Placeholder 2">
                <a:extLst>
                  <a:ext uri="{FF2B5EF4-FFF2-40B4-BE49-F238E27FC236}">
                    <a16:creationId xmlns:a16="http://schemas.microsoft.com/office/drawing/2014/main" id="{A0204DCA-B633-3439-2882-E6B0579B5E34}"/>
                  </a:ext>
                </a:extLst>
              </p:cNvPr>
              <p:cNvSpPr>
                <a:spLocks noGrp="1" noRot="1" noChangeAspect="1" noMove="1" noResize="1" noEditPoints="1" noAdjustHandles="1" noChangeArrowheads="1" noChangeShapeType="1" noTextEdit="1"/>
              </p:cNvSpPr>
              <p:nvPr>
                <p:ph idx="1"/>
              </p:nvPr>
            </p:nvSpPr>
            <p:spPr>
              <a:blipFill>
                <a:blip r:embed="rId2"/>
                <a:stretch>
                  <a:fillRect l="-818" t="-327"/>
                </a:stretch>
              </a:blipFill>
            </p:spPr>
            <p:txBody>
              <a:bodyPr/>
              <a:lstStyle/>
              <a:p>
                <a:r>
                  <a:rPr lang="en-IN">
                    <a:noFill/>
                  </a:rPr>
                  <a:t> </a:t>
                </a:r>
              </a:p>
            </p:txBody>
          </p:sp>
        </mc:Fallback>
      </mc:AlternateContent>
    </p:spTree>
    <p:extLst>
      <p:ext uri="{BB962C8B-B14F-4D97-AF65-F5344CB8AC3E}">
        <p14:creationId xmlns:p14="http://schemas.microsoft.com/office/powerpoint/2010/main" val="2705011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6A57-8F46-C385-D6A8-3A95C067FF7E}"/>
              </a:ext>
            </a:extLst>
          </p:cNvPr>
          <p:cNvSpPr>
            <a:spLocks noGrp="1"/>
          </p:cNvSpPr>
          <p:nvPr>
            <p:ph type="title"/>
          </p:nvPr>
        </p:nvSpPr>
        <p:spPr/>
        <p:txBody>
          <a:bodyPr/>
          <a:lstStyle/>
          <a:p>
            <a:r>
              <a:rPr lang="en-US" dirty="0"/>
              <a:t>Problem – 10 </a:t>
            </a:r>
            <a:r>
              <a:rPr lang="en-US" dirty="0">
                <a:solidFill>
                  <a:schemeClr val="accent6"/>
                </a:solidFill>
              </a:rPr>
              <a:t>Two-Phase Method</a:t>
            </a:r>
            <a:r>
              <a:rPr lang="en-US" dirty="0"/>
              <a:t> </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204DCA-B633-3439-2882-E6B0579B5E34}"/>
                  </a:ext>
                </a:extLst>
              </p:cNvPr>
              <p:cNvSpPr>
                <a:spLocks noGrp="1"/>
              </p:cNvSpPr>
              <p:nvPr>
                <p:ph idx="1"/>
              </p:nvPr>
            </p:nvSpPr>
            <p:spPr/>
            <p:txBody>
              <a:bodyPr/>
              <a:lstStyle/>
              <a:p>
                <a:pPr>
                  <a:lnSpc>
                    <a:spcPct val="107000"/>
                  </a:lnSpc>
                  <a:spcAft>
                    <a:spcPts val="800"/>
                  </a:spcAft>
                </a:pPr>
                <a:r>
                  <a:rPr lang="en-IN" dirty="0">
                    <a:effectLst/>
                    <a:latin typeface="+mj-lt"/>
                    <a:ea typeface="Calibri" panose="020F0502020204030204" pitchFamily="34" charset="0"/>
                    <a:cs typeface="Calibri" panose="020F0502020204030204" pitchFamily="34" charset="0"/>
                  </a:rPr>
                  <a:t>Use the Two-Phase Simplex Method to</a:t>
                </a:r>
                <a:endParaRPr lang="en-IN" dirty="0">
                  <a:effectLst/>
                  <a:latin typeface="+mj-lt"/>
                  <a:ea typeface="Calibri" panose="020F0502020204030204" pitchFamily="34" charset="0"/>
                  <a:cs typeface="Shruti" panose="020B0502040204020203" pitchFamily="34" charset="0"/>
                </a:endParaRPr>
              </a:p>
              <a:p>
                <a:pPr marL="0" indent="0" algn="ctr">
                  <a:lnSpc>
                    <a:spcPct val="115000"/>
                  </a:lnSpc>
                  <a:buNone/>
                </a:pPr>
                <a:r>
                  <a:rPr lang="en-US" dirty="0">
                    <a:effectLst/>
                    <a:latin typeface="+mj-lt"/>
                    <a:ea typeface="Roboto Condensed" panose="02000000000000000000" pitchFamily="2" charset="0"/>
                    <a:cs typeface="Roboto Condensed" panose="02000000000000000000" pitchFamily="2" charset="0"/>
                  </a:rPr>
                  <a:t>Maximize</a:t>
                </a:r>
                <a:r>
                  <a:rPr lang="en-US" dirty="0">
                    <a:effectLst/>
                    <a:latin typeface="Calibri" panose="020F0502020204030204" pitchFamily="34" charset="0"/>
                    <a:ea typeface="Roboto Condensed" panose="02000000000000000000" pitchFamily="2" charset="0"/>
                    <a:cs typeface="Roboto Condensed" panose="02000000000000000000" pitchFamily="2" charset="0"/>
                  </a:rPr>
                  <a:t> </a:t>
                </a:r>
                <a14:m>
                  <m:oMath xmlns:m="http://schemas.openxmlformats.org/officeDocument/2006/math">
                    <m:r>
                      <a:rPr lang="en-US" i="1">
                        <a:effectLst/>
                        <a:latin typeface="Cambria Math" panose="02040503050406030204" pitchFamily="18" charset="0"/>
                        <a:ea typeface="Roboto Condensed" panose="02000000000000000000" pitchFamily="2" charset="0"/>
                        <a:cs typeface="Calibri" panose="020F0502020204030204" pitchFamily="34" charset="0"/>
                      </a:rPr>
                      <m:t>𝑍</m:t>
                    </m:r>
                    <m:r>
                      <a:rPr lang="en-US" i="1">
                        <a:effectLst/>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effectLst/>
                            <a:latin typeface="Cambria Math" panose="02040503050406030204" pitchFamily="18" charset="0"/>
                            <a:ea typeface="Roboto Condensed" panose="02000000000000000000" pitchFamily="2" charset="0"/>
                            <a:cs typeface="Calibri" panose="020F0502020204030204" pitchFamily="34" charset="0"/>
                          </a:rPr>
                          <m:t>5</m:t>
                        </m:r>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1</m:t>
                        </m:r>
                      </m:sub>
                    </m:sSub>
                    <m:r>
                      <a:rPr lang="en-US" b="0" i="1" smtClean="0">
                        <a:effectLst/>
                        <a:latin typeface="Cambria Math" panose="02040503050406030204" pitchFamily="18" charset="0"/>
                        <a:ea typeface="Roboto Condensed" panose="02000000000000000000" pitchFamily="2" charset="0"/>
                        <a:cs typeface="Calibri" panose="020F0502020204030204" pitchFamily="34" charset="0"/>
                      </a:rPr>
                      <m:t>+</m:t>
                    </m:r>
                    <m:r>
                      <a:rPr lang="en-US" i="1">
                        <a:effectLst/>
                        <a:latin typeface="Cambria Math" panose="02040503050406030204" pitchFamily="18" charset="0"/>
                        <a:ea typeface="Roboto Condensed" panose="02000000000000000000" pitchFamily="2" charset="0"/>
                        <a:cs typeface="Calibri" panose="020F0502020204030204" pitchFamily="34" charset="0"/>
                      </a:rPr>
                      <m:t>3</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2</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oMath>
                </a14:m>
                <a:endParaRPr lang="en-IN" dirty="0">
                  <a:effectLst/>
                  <a:latin typeface="Trebuchet MS" panose="020B0603020202020204" pitchFamily="34" charset="0"/>
                  <a:ea typeface="Roboto Condensed" panose="02000000000000000000" pitchFamily="2" charset="0"/>
                  <a:cs typeface="Roboto Condensed" panose="02000000000000000000" pitchFamily="2" charset="0"/>
                </a:endParaRPr>
              </a:p>
              <a:p>
                <a:pPr marL="0" indent="0" algn="just">
                  <a:lnSpc>
                    <a:spcPct val="115000"/>
                  </a:lnSpc>
                  <a:buNone/>
                </a:pPr>
                <a:r>
                  <a:rPr lang="en-US" dirty="0">
                    <a:effectLst/>
                    <a:latin typeface="+mj-lt"/>
                    <a:ea typeface="Roboto Condensed" panose="02000000000000000000" pitchFamily="2" charset="0"/>
                    <a:cs typeface="Roboto Condensed" panose="02000000000000000000" pitchFamily="2" charset="0"/>
                  </a:rPr>
                  <a:t>Subject to,</a:t>
                </a:r>
                <a:endParaRPr lang="en-IN" dirty="0">
                  <a:effectLst/>
                  <a:latin typeface="+mj-lt"/>
                  <a:ea typeface="Roboto Condensed" panose="02000000000000000000" pitchFamily="2" charset="0"/>
                  <a:cs typeface="Roboto Condensed" panose="02000000000000000000" pitchFamily="2" charset="0"/>
                </a:endParaRPr>
              </a:p>
              <a:p>
                <a:pPr marL="0" indent="0" algn="just">
                  <a:lnSpc>
                    <a:spcPct val="115000"/>
                  </a:lnSpc>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ea typeface="Roboto Condensed" panose="02000000000000000000" pitchFamily="2" charset="0"/>
                          <a:cs typeface="Calibri" panose="020F0502020204030204" pitchFamily="34" charset="0"/>
                        </a:rPr>
                        <m:t> </m:t>
                      </m:r>
                      <m:r>
                        <a:rPr lang="en-US" b="0" i="1" smtClean="0">
                          <a:effectLst/>
                          <a:latin typeface="Cambria Math" panose="02040503050406030204" pitchFamily="18" charset="0"/>
                          <a:ea typeface="Roboto Condensed" panose="02000000000000000000" pitchFamily="2" charset="0"/>
                          <a:cs typeface="Calibri" panose="020F0502020204030204" pitchFamily="34" charset="0"/>
                        </a:rPr>
                        <m:t>2</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1</m:t>
                          </m:r>
                        </m:sub>
                      </m:sSub>
                      <m:r>
                        <a:rPr lang="en-US" b="0" i="1" smtClean="0">
                          <a:effectLst/>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2</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r>
                        <a:rPr lang="en-US" b="0" i="1" smtClean="0">
                          <a:effectLst/>
                          <a:latin typeface="Cambria Math" panose="02040503050406030204" pitchFamily="18" charset="0"/>
                          <a:ea typeface="Roboto Condensed" panose="02000000000000000000" pitchFamily="2" charset="0"/>
                          <a:cs typeface="Calibri" panose="020F0502020204030204" pitchFamily="34" charset="0"/>
                        </a:rPr>
                        <m:t>1</m:t>
                      </m:r>
                      <m:r>
                        <a:rPr lang="en-US" i="1">
                          <a:effectLst/>
                          <a:latin typeface="Cambria Math" panose="02040503050406030204" pitchFamily="18" charset="0"/>
                          <a:ea typeface="Roboto Condensed" panose="02000000000000000000" pitchFamily="2" charset="0"/>
                          <a:cs typeface="Calibri" panose="020F0502020204030204" pitchFamily="34" charset="0"/>
                        </a:rPr>
                        <m:t>,</m:t>
                      </m:r>
                    </m:oMath>
                  </m:oMathPara>
                </a14:m>
                <a:endParaRPr lang="en-IN" dirty="0">
                  <a:effectLst/>
                  <a:latin typeface="Trebuchet MS" panose="020B0603020202020204" pitchFamily="34" charset="0"/>
                  <a:ea typeface="Roboto Condensed" panose="02000000000000000000" pitchFamily="2" charset="0"/>
                  <a:cs typeface="Roboto Condensed" panose="02000000000000000000" pitchFamily="2" charset="0"/>
                </a:endParaRPr>
              </a:p>
              <a:p>
                <a:pPr marL="0" indent="0" algn="just">
                  <a:lnSpc>
                    <a:spcPct val="115000"/>
                  </a:lnSpc>
                  <a:buNone/>
                </a:pPr>
                <a14:m>
                  <m:oMathPara xmlns:m="http://schemas.openxmlformats.org/officeDocument/2006/math">
                    <m:oMathParaPr>
                      <m:jc m:val="centerGroup"/>
                    </m:oMathParaPr>
                    <m:oMath xmlns:m="http://schemas.openxmlformats.org/officeDocument/2006/math">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1</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4</m:t>
                          </m:r>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2</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r>
                        <a:rPr lang="en-US" b="0" i="1" smtClean="0">
                          <a:effectLst/>
                          <a:latin typeface="Cambria Math" panose="02040503050406030204" pitchFamily="18" charset="0"/>
                          <a:ea typeface="Roboto Condensed" panose="02000000000000000000" pitchFamily="2" charset="0"/>
                          <a:cs typeface="Calibri" panose="020F0502020204030204" pitchFamily="34" charset="0"/>
                        </a:rPr>
                        <m:t>6</m:t>
                      </m:r>
                      <m:r>
                        <a:rPr lang="en-US" i="1">
                          <a:effectLst/>
                          <a:latin typeface="Cambria Math" panose="02040503050406030204" pitchFamily="18" charset="0"/>
                          <a:ea typeface="Roboto Condensed" panose="02000000000000000000" pitchFamily="2" charset="0"/>
                          <a:cs typeface="Calibri" panose="020F0502020204030204" pitchFamily="34" charset="0"/>
                        </a:rPr>
                        <m:t>,</m:t>
                      </m:r>
                    </m:oMath>
                  </m:oMathPara>
                </a14:m>
                <a:endParaRPr lang="en-IN" dirty="0">
                  <a:effectLst/>
                  <a:latin typeface="Trebuchet MS" panose="020B0603020202020204" pitchFamily="34" charset="0"/>
                  <a:ea typeface="Roboto Condensed" panose="02000000000000000000" pitchFamily="2" charset="0"/>
                  <a:cs typeface="Roboto Condensed" panose="02000000000000000000" pitchFamily="2" charset="0"/>
                </a:endParaRPr>
              </a:p>
              <a:p>
                <a:pPr marL="0" indent="0" algn="just">
                  <a:lnSpc>
                    <a:spcPct val="115000"/>
                  </a:lnSpc>
                  <a:buNone/>
                </a:pPr>
                <a14:m>
                  <m:oMathPara xmlns:m="http://schemas.openxmlformats.org/officeDocument/2006/math">
                    <m:oMathParaPr>
                      <m:jc m:val="centerGroup"/>
                    </m:oMathParaPr>
                    <m:oMath xmlns:m="http://schemas.openxmlformats.org/officeDocument/2006/math">
                      <m:sSub>
                        <m:sSubPr>
                          <m:ctrlPr>
                            <a:rPr lang="en-IN" i="1">
                              <a:effectLst/>
                              <a:latin typeface="Cambria Math" panose="02040503050406030204" pitchFamily="18" charset="0"/>
                              <a:cs typeface="Calibri" panose="020F0502020204030204" pitchFamily="34" charset="0"/>
                            </a:rPr>
                          </m:ctrlPr>
                        </m:sSubPr>
                        <m:e>
                          <m:r>
                            <a:rPr lang="en-IN" i="1">
                              <a:effectLst/>
                              <a:latin typeface="Cambria Math" panose="02040503050406030204" pitchFamily="18" charset="0"/>
                              <a:ea typeface="Calibri" panose="020F0502020204030204" pitchFamily="34" charset="0"/>
                              <a:cs typeface="Calibri" panose="020F0502020204030204" pitchFamily="34" charset="0"/>
                            </a:rPr>
                            <m:t>𝑥</m:t>
                          </m:r>
                        </m:e>
                        <m:sub>
                          <m:r>
                            <a:rPr lang="en-IN" i="1">
                              <a:effectLst/>
                              <a:latin typeface="Cambria Math" panose="02040503050406030204" pitchFamily="18" charset="0"/>
                              <a:ea typeface="Calibri" panose="020F0502020204030204" pitchFamily="34" charset="0"/>
                              <a:cs typeface="Calibri" panose="020F0502020204030204" pitchFamily="34" charset="0"/>
                            </a:rPr>
                            <m:t>1</m:t>
                          </m:r>
                        </m:sub>
                      </m:sSub>
                      <m:r>
                        <a:rPr lang="en-IN" i="1">
                          <a:effectLst/>
                          <a:latin typeface="Cambria Math" panose="02040503050406030204" pitchFamily="18" charset="0"/>
                          <a:ea typeface="Calibri" panose="020F0502020204030204" pitchFamily="34" charset="0"/>
                          <a:cs typeface="Calibri" panose="020F0502020204030204" pitchFamily="34" charset="0"/>
                        </a:rPr>
                        <m:t>,</m:t>
                      </m:r>
                      <m:sSub>
                        <m:sSubPr>
                          <m:ctrlPr>
                            <a:rPr lang="en-IN" i="1">
                              <a:effectLst/>
                              <a:latin typeface="Cambria Math" panose="02040503050406030204" pitchFamily="18" charset="0"/>
                              <a:cs typeface="Calibri" panose="020F0502020204030204" pitchFamily="34" charset="0"/>
                            </a:rPr>
                          </m:ctrlPr>
                        </m:sSubPr>
                        <m:e>
                          <m:r>
                            <a:rPr lang="en-IN" i="1">
                              <a:effectLst/>
                              <a:latin typeface="Cambria Math" panose="02040503050406030204" pitchFamily="18" charset="0"/>
                              <a:ea typeface="Calibri" panose="020F0502020204030204" pitchFamily="34" charset="0"/>
                              <a:cs typeface="Calibri" panose="020F0502020204030204" pitchFamily="34" charset="0"/>
                            </a:rPr>
                            <m:t>𝑥</m:t>
                          </m:r>
                        </m:e>
                        <m:sub>
                          <m:r>
                            <a:rPr lang="en-IN" i="1">
                              <a:effectLst/>
                              <a:latin typeface="Cambria Math" panose="02040503050406030204" pitchFamily="18" charset="0"/>
                              <a:ea typeface="Calibri" panose="020F0502020204030204" pitchFamily="34" charset="0"/>
                              <a:cs typeface="Calibri" panose="020F0502020204030204" pitchFamily="34" charset="0"/>
                            </a:rPr>
                            <m:t>2</m:t>
                          </m:r>
                        </m:sub>
                      </m:sSub>
                      <m:r>
                        <a:rPr lang="en-IN" i="1" smtClean="0">
                          <a:effectLst/>
                          <a:latin typeface="Cambria Math" panose="02040503050406030204" pitchFamily="18" charset="0"/>
                          <a:cs typeface="Calibri" panose="020F0502020204030204" pitchFamily="34" charset="0"/>
                        </a:rPr>
                        <m:t> </m:t>
                      </m:r>
                      <m:r>
                        <a:rPr lang="en-IN" i="1">
                          <a:effectLst/>
                          <a:latin typeface="Cambria Math" panose="02040503050406030204" pitchFamily="18" charset="0"/>
                          <a:ea typeface="Calibri" panose="020F0502020204030204" pitchFamily="34" charset="0"/>
                          <a:cs typeface="Calibri" panose="020F0502020204030204" pitchFamily="34" charset="0"/>
                        </a:rPr>
                        <m:t>≥0.</m:t>
                      </m:r>
                    </m:oMath>
                  </m:oMathPara>
                </a14:m>
                <a:endParaRPr lang="en-IN" dirty="0"/>
              </a:p>
            </p:txBody>
          </p:sp>
        </mc:Choice>
        <mc:Fallback xmlns="">
          <p:sp>
            <p:nvSpPr>
              <p:cNvPr id="3" name="Content Placeholder 2">
                <a:extLst>
                  <a:ext uri="{FF2B5EF4-FFF2-40B4-BE49-F238E27FC236}">
                    <a16:creationId xmlns:a16="http://schemas.microsoft.com/office/drawing/2014/main" id="{A0204DCA-B633-3439-2882-E6B0579B5E34}"/>
                  </a:ext>
                </a:extLst>
              </p:cNvPr>
              <p:cNvSpPr>
                <a:spLocks noGrp="1" noRot="1" noChangeAspect="1" noMove="1" noResize="1" noEditPoints="1" noAdjustHandles="1" noChangeArrowheads="1" noChangeShapeType="1" noTextEdit="1"/>
              </p:cNvSpPr>
              <p:nvPr>
                <p:ph idx="1"/>
              </p:nvPr>
            </p:nvSpPr>
            <p:spPr>
              <a:blipFill>
                <a:blip r:embed="rId2"/>
                <a:stretch>
                  <a:fillRect l="-818" t="-763"/>
                </a:stretch>
              </a:blipFill>
            </p:spPr>
            <p:txBody>
              <a:bodyPr/>
              <a:lstStyle/>
              <a:p>
                <a:r>
                  <a:rPr lang="en-IN">
                    <a:noFill/>
                  </a:rPr>
                  <a:t> </a:t>
                </a:r>
              </a:p>
            </p:txBody>
          </p:sp>
        </mc:Fallback>
      </mc:AlternateContent>
    </p:spTree>
    <p:extLst>
      <p:ext uri="{BB962C8B-B14F-4D97-AF65-F5344CB8AC3E}">
        <p14:creationId xmlns:p14="http://schemas.microsoft.com/office/powerpoint/2010/main" val="13175680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6A57-8F46-C385-D6A8-3A95C067FF7E}"/>
              </a:ext>
            </a:extLst>
          </p:cNvPr>
          <p:cNvSpPr>
            <a:spLocks noGrp="1"/>
          </p:cNvSpPr>
          <p:nvPr>
            <p:ph type="title"/>
          </p:nvPr>
        </p:nvSpPr>
        <p:spPr/>
        <p:txBody>
          <a:bodyPr/>
          <a:lstStyle/>
          <a:p>
            <a:r>
              <a:rPr lang="en-US" dirty="0"/>
              <a:t>Problem – 11 </a:t>
            </a:r>
            <a:r>
              <a:rPr lang="en-US" dirty="0">
                <a:solidFill>
                  <a:schemeClr val="accent6"/>
                </a:solidFill>
              </a:rPr>
              <a:t>Duality</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204DCA-B633-3439-2882-E6B0579B5E34}"/>
                  </a:ext>
                </a:extLst>
              </p:cNvPr>
              <p:cNvSpPr>
                <a:spLocks noGrp="1"/>
              </p:cNvSpPr>
              <p:nvPr>
                <p:ph idx="1"/>
              </p:nvPr>
            </p:nvSpPr>
            <p:spPr/>
            <p:txBody>
              <a:bodyPr/>
              <a:lstStyle/>
              <a:p>
                <a:pPr>
                  <a:lnSpc>
                    <a:spcPct val="107000"/>
                  </a:lnSpc>
                  <a:spcAft>
                    <a:spcPts val="800"/>
                  </a:spcAft>
                </a:pPr>
                <a:r>
                  <a:rPr lang="en-IN" dirty="0">
                    <a:effectLst/>
                    <a:latin typeface="+mj-lt"/>
                    <a:ea typeface="Calibri" panose="020F0502020204030204" pitchFamily="34" charset="0"/>
                    <a:cs typeface="Calibri" panose="020F0502020204030204" pitchFamily="34" charset="0"/>
                  </a:rPr>
                  <a:t>Construct the dual of the problem</a:t>
                </a:r>
                <a:endParaRPr lang="en-IN" dirty="0">
                  <a:effectLst/>
                  <a:latin typeface="+mj-lt"/>
                  <a:ea typeface="Calibri" panose="020F0502020204030204" pitchFamily="34" charset="0"/>
                  <a:cs typeface="Shruti" panose="020B0502040204020203" pitchFamily="34" charset="0"/>
                </a:endParaRPr>
              </a:p>
              <a:p>
                <a:pPr marL="0" indent="0" algn="ctr">
                  <a:lnSpc>
                    <a:spcPct val="115000"/>
                  </a:lnSpc>
                  <a:buNone/>
                </a:pPr>
                <a:r>
                  <a:rPr lang="en-US" dirty="0" err="1">
                    <a:effectLst/>
                    <a:latin typeface="+mj-lt"/>
                    <a:ea typeface="Roboto Condensed" panose="02000000000000000000" pitchFamily="2" charset="0"/>
                    <a:cs typeface="Roboto Condensed" panose="02000000000000000000" pitchFamily="2" charset="0"/>
                  </a:rPr>
                  <a:t>Manimize</a:t>
                </a:r>
                <a:r>
                  <a:rPr lang="en-US" dirty="0">
                    <a:effectLst/>
                    <a:latin typeface="Calibri" panose="020F0502020204030204" pitchFamily="34" charset="0"/>
                    <a:ea typeface="Roboto Condensed" panose="02000000000000000000" pitchFamily="2" charset="0"/>
                    <a:cs typeface="Roboto Condensed" panose="02000000000000000000" pitchFamily="2" charset="0"/>
                  </a:rPr>
                  <a:t> </a:t>
                </a:r>
                <a14:m>
                  <m:oMath xmlns:m="http://schemas.openxmlformats.org/officeDocument/2006/math">
                    <m:r>
                      <a:rPr lang="en-US" i="1">
                        <a:effectLst/>
                        <a:latin typeface="Cambria Math" panose="02040503050406030204" pitchFamily="18" charset="0"/>
                        <a:ea typeface="Roboto Condensed" panose="02000000000000000000" pitchFamily="2" charset="0"/>
                        <a:cs typeface="Calibri" panose="020F0502020204030204" pitchFamily="34" charset="0"/>
                      </a:rPr>
                      <m:t>𝑍</m:t>
                    </m:r>
                    <m:r>
                      <a:rPr lang="en-US" i="1">
                        <a:effectLst/>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effectLst/>
                            <a:latin typeface="Cambria Math" panose="02040503050406030204" pitchFamily="18" charset="0"/>
                            <a:ea typeface="Roboto Condensed" panose="02000000000000000000" pitchFamily="2" charset="0"/>
                            <a:cs typeface="Calibri" panose="020F0502020204030204" pitchFamily="34" charset="0"/>
                          </a:rPr>
                          <m:t>3</m:t>
                        </m:r>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1</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+5</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2</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oMath>
                </a14:m>
                <a:endParaRPr lang="en-IN" dirty="0">
                  <a:effectLst/>
                  <a:latin typeface="Trebuchet MS" panose="020B0603020202020204" pitchFamily="34" charset="0"/>
                  <a:ea typeface="Roboto Condensed" panose="02000000000000000000" pitchFamily="2" charset="0"/>
                  <a:cs typeface="Roboto Condensed" panose="02000000000000000000" pitchFamily="2" charset="0"/>
                </a:endParaRPr>
              </a:p>
              <a:p>
                <a:pPr marL="0" indent="0" algn="just">
                  <a:lnSpc>
                    <a:spcPct val="115000"/>
                  </a:lnSpc>
                  <a:buNone/>
                </a:pPr>
                <a:r>
                  <a:rPr lang="en-US" dirty="0">
                    <a:effectLst/>
                    <a:latin typeface="+mj-lt"/>
                    <a:ea typeface="Roboto Condensed" panose="02000000000000000000" pitchFamily="2" charset="0"/>
                    <a:cs typeface="Roboto Condensed" panose="02000000000000000000" pitchFamily="2" charset="0"/>
                  </a:rPr>
                  <a:t>Subject to the constraints,</a:t>
                </a:r>
                <a:endParaRPr lang="en-IN" dirty="0">
                  <a:effectLst/>
                  <a:latin typeface="+mj-lt"/>
                  <a:ea typeface="Roboto Condensed" panose="02000000000000000000" pitchFamily="2" charset="0"/>
                  <a:cs typeface="Roboto Condensed" panose="02000000000000000000" pitchFamily="2" charset="0"/>
                </a:endParaRPr>
              </a:p>
              <a:p>
                <a:pPr marL="0" indent="0" algn="just">
                  <a:lnSpc>
                    <a:spcPct val="115000"/>
                  </a:lnSpc>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ea typeface="Roboto Condensed" panose="02000000000000000000" pitchFamily="2" charset="0"/>
                          <a:cs typeface="Calibri" panose="020F0502020204030204" pitchFamily="34" charset="0"/>
                        </a:rPr>
                        <m:t> </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effectLst/>
                              <a:latin typeface="Cambria Math" panose="02040503050406030204" pitchFamily="18" charset="0"/>
                              <a:ea typeface="Roboto Condensed" panose="02000000000000000000" pitchFamily="2" charset="0"/>
                              <a:cs typeface="Calibri" panose="020F0502020204030204" pitchFamily="34" charset="0"/>
                            </a:rPr>
                            <m:t>2</m:t>
                          </m:r>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1</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effectLst/>
                              <a:latin typeface="Cambria Math" panose="02040503050406030204" pitchFamily="18" charset="0"/>
                              <a:ea typeface="Roboto Condensed" panose="02000000000000000000" pitchFamily="2" charset="0"/>
                              <a:cs typeface="Calibri" panose="020F0502020204030204" pitchFamily="34" charset="0"/>
                            </a:rPr>
                            <m:t>6</m:t>
                          </m:r>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2</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r>
                        <a:rPr lang="en-US" b="0" i="1" smtClean="0">
                          <a:effectLst/>
                          <a:latin typeface="Cambria Math" panose="02040503050406030204" pitchFamily="18" charset="0"/>
                          <a:ea typeface="Roboto Condensed" panose="02000000000000000000" pitchFamily="2" charset="0"/>
                          <a:cs typeface="Calibri" panose="020F0502020204030204" pitchFamily="34" charset="0"/>
                        </a:rPr>
                        <m:t>50</m:t>
                      </m:r>
                      <m:r>
                        <a:rPr lang="en-US" i="1">
                          <a:effectLst/>
                          <a:latin typeface="Cambria Math" panose="02040503050406030204" pitchFamily="18" charset="0"/>
                          <a:ea typeface="Roboto Condensed" panose="02000000000000000000" pitchFamily="2" charset="0"/>
                          <a:cs typeface="Calibri" panose="020F0502020204030204" pitchFamily="34" charset="0"/>
                        </a:rPr>
                        <m:t>,</m:t>
                      </m:r>
                    </m:oMath>
                  </m:oMathPara>
                </a14:m>
                <a:endParaRPr lang="en-IN" dirty="0">
                  <a:effectLst/>
                  <a:latin typeface="Trebuchet MS" panose="020B0603020202020204" pitchFamily="34" charset="0"/>
                  <a:ea typeface="Roboto Condensed" panose="02000000000000000000" pitchFamily="2" charset="0"/>
                  <a:cs typeface="Roboto Condensed" panose="02000000000000000000" pitchFamily="2" charset="0"/>
                </a:endParaRPr>
              </a:p>
              <a:p>
                <a:pPr marL="0" indent="0" algn="just">
                  <a:lnSpc>
                    <a:spcPct val="115000"/>
                  </a:lnSpc>
                  <a:buNone/>
                </a:pPr>
                <a14:m>
                  <m:oMathPara xmlns:m="http://schemas.openxmlformats.org/officeDocument/2006/math">
                    <m:oMathParaPr>
                      <m:jc m:val="centerGroup"/>
                    </m:oMathParaPr>
                    <m:oMath xmlns:m="http://schemas.openxmlformats.org/officeDocument/2006/math">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3</m:t>
                          </m:r>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1</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effectLst/>
                              <a:latin typeface="Cambria Math" panose="02040503050406030204" pitchFamily="18" charset="0"/>
                              <a:ea typeface="Roboto Condensed" panose="02000000000000000000" pitchFamily="2" charset="0"/>
                              <a:cs typeface="Calibri" panose="020F0502020204030204" pitchFamily="34" charset="0"/>
                            </a:rPr>
                            <m:t>2</m:t>
                          </m:r>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2</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r>
                        <a:rPr lang="en-US" b="0" i="1" smtClean="0">
                          <a:effectLst/>
                          <a:latin typeface="Cambria Math" panose="02040503050406030204" pitchFamily="18" charset="0"/>
                          <a:ea typeface="Roboto Condensed" panose="02000000000000000000" pitchFamily="2" charset="0"/>
                          <a:cs typeface="Calibri" panose="020F0502020204030204" pitchFamily="34" charset="0"/>
                        </a:rPr>
                        <m:t>35</m:t>
                      </m:r>
                      <m:r>
                        <a:rPr lang="en-US" i="1">
                          <a:effectLst/>
                          <a:latin typeface="Cambria Math" panose="02040503050406030204" pitchFamily="18" charset="0"/>
                          <a:ea typeface="Roboto Condensed" panose="02000000000000000000" pitchFamily="2" charset="0"/>
                          <a:cs typeface="Calibri" panose="020F0502020204030204" pitchFamily="34" charset="0"/>
                        </a:rPr>
                        <m:t>,</m:t>
                      </m:r>
                    </m:oMath>
                  </m:oMathPara>
                </a14:m>
                <a:endParaRPr lang="en-IN" dirty="0">
                  <a:effectLst/>
                  <a:latin typeface="Trebuchet MS" panose="020B0603020202020204" pitchFamily="34" charset="0"/>
                  <a:ea typeface="Roboto Condensed" panose="02000000000000000000" pitchFamily="2" charset="0"/>
                  <a:cs typeface="Roboto Condensed" panose="02000000000000000000" pitchFamily="2" charset="0"/>
                </a:endParaRPr>
              </a:p>
              <a:p>
                <a:pPr marL="0" indent="0" algn="just">
                  <a:lnSpc>
                    <a:spcPct val="115000"/>
                  </a:lnSpc>
                  <a:buNone/>
                </a:pPr>
                <a14:m>
                  <m:oMathPara xmlns:m="http://schemas.openxmlformats.org/officeDocument/2006/math">
                    <m:oMathParaPr>
                      <m:jc m:val="centerGroup"/>
                    </m:oMathParaPr>
                    <m:oMath xmlns:m="http://schemas.openxmlformats.org/officeDocument/2006/math">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effectLst/>
                              <a:latin typeface="Cambria Math" panose="02040503050406030204" pitchFamily="18" charset="0"/>
                              <a:ea typeface="Roboto Condensed" panose="02000000000000000000" pitchFamily="2" charset="0"/>
                              <a:cs typeface="Calibri" panose="020F0502020204030204" pitchFamily="34" charset="0"/>
                            </a:rPr>
                            <m:t>5</m:t>
                          </m:r>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1</m:t>
                          </m:r>
                        </m:sub>
                      </m:sSub>
                      <m:r>
                        <a:rPr lang="en-US" b="0" i="1" smtClean="0">
                          <a:effectLst/>
                          <a:latin typeface="Cambria Math" panose="02040503050406030204" pitchFamily="18" charset="0"/>
                          <a:ea typeface="Roboto Condensed" panose="02000000000000000000" pitchFamily="2" charset="0"/>
                          <a:cs typeface="Calibri" panose="020F0502020204030204" pitchFamily="34" charset="0"/>
                        </a:rPr>
                        <m:t>−</m:t>
                      </m:r>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b="0" i="1" smtClean="0">
                              <a:effectLst/>
                              <a:latin typeface="Cambria Math" panose="02040503050406030204" pitchFamily="18" charset="0"/>
                              <a:ea typeface="Roboto Condensed" panose="02000000000000000000" pitchFamily="2" charset="0"/>
                              <a:cs typeface="Calibri" panose="020F0502020204030204" pitchFamily="34" charset="0"/>
                            </a:rPr>
                            <m:t>3</m:t>
                          </m:r>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2</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r>
                        <a:rPr lang="en-US" b="0" i="1" smtClean="0">
                          <a:effectLst/>
                          <a:latin typeface="Cambria Math" panose="02040503050406030204" pitchFamily="18" charset="0"/>
                          <a:ea typeface="Roboto Condensed" panose="02000000000000000000" pitchFamily="2" charset="0"/>
                          <a:cs typeface="Calibri" panose="020F0502020204030204" pitchFamily="34" charset="0"/>
                        </a:rPr>
                        <m:t>10</m:t>
                      </m:r>
                      <m:r>
                        <a:rPr lang="en-US" i="1">
                          <a:effectLst/>
                          <a:latin typeface="Cambria Math" panose="02040503050406030204" pitchFamily="18" charset="0"/>
                          <a:ea typeface="Roboto Condensed" panose="02000000000000000000" pitchFamily="2" charset="0"/>
                          <a:cs typeface="Calibri" panose="020F0502020204030204" pitchFamily="34" charset="0"/>
                        </a:rPr>
                        <m:t>,</m:t>
                      </m:r>
                    </m:oMath>
                  </m:oMathPara>
                </a14:m>
                <a:endParaRPr lang="en-IN" dirty="0">
                  <a:effectLst/>
                  <a:latin typeface="Trebuchet MS" panose="020B0603020202020204" pitchFamily="34" charset="0"/>
                  <a:ea typeface="Roboto Condensed" panose="02000000000000000000" pitchFamily="2" charset="0"/>
                  <a:cs typeface="Roboto Condensed" panose="02000000000000000000" pitchFamily="2" charset="0"/>
                </a:endParaRPr>
              </a:p>
              <a:p>
                <a:pPr marL="0" indent="0">
                  <a:lnSpc>
                    <a:spcPct val="115000"/>
                  </a:lnSpc>
                  <a:buNone/>
                </a:pPr>
                <a14:m>
                  <m:oMathPara xmlns:m="http://schemas.openxmlformats.org/officeDocument/2006/math">
                    <m:oMathParaPr>
                      <m:jc m:val="centerGroup"/>
                    </m:oMathParaPr>
                    <m:oMath xmlns:m="http://schemas.openxmlformats.org/officeDocument/2006/math">
                      <m:sSub>
                        <m:sSubPr>
                          <m:ctrlPr>
                            <a:rPr lang="en-IN" i="1">
                              <a:effectLst/>
                              <a:latin typeface="Cambria Math" panose="02040503050406030204" pitchFamily="18" charset="0"/>
                              <a:ea typeface="Roboto Condensed" panose="02000000000000000000" pitchFamily="2" charset="0"/>
                              <a:cs typeface="Calibri" panose="020F0502020204030204" pitchFamily="34" charset="0"/>
                            </a:rPr>
                          </m:ctrlPr>
                        </m:sSubPr>
                        <m:e>
                          <m:r>
                            <a:rPr lang="en-US" i="1">
                              <a:effectLst/>
                              <a:latin typeface="Cambria Math" panose="02040503050406030204" pitchFamily="18" charset="0"/>
                              <a:ea typeface="Roboto Condensed" panose="02000000000000000000" pitchFamily="2" charset="0"/>
                              <a:cs typeface="Calibri" panose="020F0502020204030204" pitchFamily="34" charset="0"/>
                            </a:rPr>
                            <m:t>𝑥</m:t>
                          </m:r>
                        </m:e>
                        <m:sub>
                          <m:r>
                            <a:rPr lang="en-US" i="1">
                              <a:effectLst/>
                              <a:latin typeface="Cambria Math" panose="02040503050406030204" pitchFamily="18" charset="0"/>
                              <a:ea typeface="Roboto Condensed" panose="02000000000000000000" pitchFamily="2" charset="0"/>
                              <a:cs typeface="Calibri" panose="020F0502020204030204" pitchFamily="34" charset="0"/>
                            </a:rPr>
                            <m:t>2</m:t>
                          </m:r>
                        </m:sub>
                      </m:sSub>
                      <m:r>
                        <a:rPr lang="en-US" i="1">
                          <a:effectLst/>
                          <a:latin typeface="Cambria Math" panose="02040503050406030204" pitchFamily="18" charset="0"/>
                          <a:ea typeface="Roboto Condensed" panose="02000000000000000000" pitchFamily="2" charset="0"/>
                          <a:cs typeface="Calibri" panose="020F0502020204030204" pitchFamily="34" charset="0"/>
                        </a:rPr>
                        <m:t>≤</m:t>
                      </m:r>
                      <m:r>
                        <a:rPr lang="en-US" b="0" i="1" smtClean="0">
                          <a:effectLst/>
                          <a:latin typeface="Cambria Math" panose="02040503050406030204" pitchFamily="18" charset="0"/>
                          <a:ea typeface="Roboto Condensed" panose="02000000000000000000" pitchFamily="2" charset="0"/>
                          <a:cs typeface="Calibri" panose="020F0502020204030204" pitchFamily="34" charset="0"/>
                        </a:rPr>
                        <m:t>20</m:t>
                      </m:r>
                      <m:r>
                        <a:rPr lang="en-US" i="1">
                          <a:effectLst/>
                          <a:latin typeface="Cambria Math" panose="02040503050406030204" pitchFamily="18" charset="0"/>
                          <a:ea typeface="Roboto Condensed" panose="02000000000000000000" pitchFamily="2" charset="0"/>
                          <a:cs typeface="Calibri" panose="020F0502020204030204" pitchFamily="34" charset="0"/>
                        </a:rPr>
                        <m:t>,</m:t>
                      </m:r>
                    </m:oMath>
                  </m:oMathPara>
                </a14:m>
                <a:endParaRPr lang="en-IN" dirty="0">
                  <a:effectLst/>
                  <a:latin typeface="Trebuchet MS" panose="020B0603020202020204" pitchFamily="34" charset="0"/>
                  <a:ea typeface="Roboto Condensed" panose="02000000000000000000" pitchFamily="2" charset="0"/>
                  <a:cs typeface="Roboto Condensed" panose="02000000000000000000" pitchFamily="2" charset="0"/>
                </a:endParaRPr>
              </a:p>
              <a:p>
                <a:pPr marL="0" indent="0">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ea typeface="Calibri" panose="020F0502020204030204" pitchFamily="34" charset="0"/>
                          <a:cs typeface="Calibri" panose="020F0502020204030204" pitchFamily="34" charset="0"/>
                        </a:rPr>
                        <m:t> </m:t>
                      </m:r>
                      <m:sSub>
                        <m:sSubPr>
                          <m:ctrlPr>
                            <a:rPr lang="en-IN" i="1">
                              <a:effectLst/>
                              <a:latin typeface="Cambria Math" panose="02040503050406030204" pitchFamily="18" charset="0"/>
                              <a:cs typeface="Calibri" panose="020F0502020204030204" pitchFamily="34" charset="0"/>
                            </a:rPr>
                          </m:ctrlPr>
                        </m:sSubPr>
                        <m:e>
                          <m:r>
                            <a:rPr lang="en-IN" i="1">
                              <a:effectLst/>
                              <a:latin typeface="Cambria Math" panose="02040503050406030204" pitchFamily="18" charset="0"/>
                              <a:ea typeface="Calibri" panose="020F0502020204030204" pitchFamily="34" charset="0"/>
                              <a:cs typeface="Calibri" panose="020F0502020204030204" pitchFamily="34" charset="0"/>
                            </a:rPr>
                            <m:t>𝑥</m:t>
                          </m:r>
                        </m:e>
                        <m:sub>
                          <m:r>
                            <a:rPr lang="en-IN" i="1">
                              <a:effectLst/>
                              <a:latin typeface="Cambria Math" panose="02040503050406030204" pitchFamily="18" charset="0"/>
                              <a:ea typeface="Calibri" panose="020F0502020204030204" pitchFamily="34" charset="0"/>
                              <a:cs typeface="Calibri" panose="020F0502020204030204" pitchFamily="34" charset="0"/>
                            </a:rPr>
                            <m:t>1</m:t>
                          </m:r>
                        </m:sub>
                      </m:sSub>
                      <m:r>
                        <a:rPr lang="en-IN" i="1">
                          <a:effectLst/>
                          <a:latin typeface="Cambria Math" panose="02040503050406030204" pitchFamily="18" charset="0"/>
                          <a:ea typeface="Calibri" panose="020F0502020204030204" pitchFamily="34" charset="0"/>
                          <a:cs typeface="Calibri" panose="020F0502020204030204" pitchFamily="34" charset="0"/>
                        </a:rPr>
                        <m:t>,</m:t>
                      </m:r>
                      <m:sSub>
                        <m:sSubPr>
                          <m:ctrlPr>
                            <a:rPr lang="en-IN" i="1">
                              <a:effectLst/>
                              <a:latin typeface="Cambria Math" panose="02040503050406030204" pitchFamily="18" charset="0"/>
                              <a:cs typeface="Calibri" panose="020F0502020204030204" pitchFamily="34" charset="0"/>
                            </a:rPr>
                          </m:ctrlPr>
                        </m:sSubPr>
                        <m:e>
                          <m:r>
                            <a:rPr lang="en-IN" i="1">
                              <a:effectLst/>
                              <a:latin typeface="Cambria Math" panose="02040503050406030204" pitchFamily="18" charset="0"/>
                              <a:ea typeface="Calibri" panose="020F0502020204030204" pitchFamily="34" charset="0"/>
                              <a:cs typeface="Calibri" panose="020F0502020204030204" pitchFamily="34" charset="0"/>
                            </a:rPr>
                            <m:t>𝑥</m:t>
                          </m:r>
                        </m:e>
                        <m:sub>
                          <m:r>
                            <a:rPr lang="en-IN" i="1">
                              <a:effectLst/>
                              <a:latin typeface="Cambria Math" panose="02040503050406030204" pitchFamily="18" charset="0"/>
                              <a:ea typeface="Calibri" panose="020F0502020204030204" pitchFamily="34" charset="0"/>
                              <a:cs typeface="Calibri" panose="020F0502020204030204" pitchFamily="34" charset="0"/>
                            </a:rPr>
                            <m:t>2</m:t>
                          </m:r>
                        </m:sub>
                      </m:sSub>
                      <m:r>
                        <a:rPr lang="en-IN" i="1">
                          <a:effectLst/>
                          <a:latin typeface="Cambria Math" panose="02040503050406030204" pitchFamily="18" charset="0"/>
                          <a:ea typeface="Calibri" panose="020F0502020204030204" pitchFamily="34" charset="0"/>
                          <a:cs typeface="Calibri" panose="020F0502020204030204" pitchFamily="34" charset="0"/>
                        </a:rPr>
                        <m:t>≥0.</m:t>
                      </m:r>
                    </m:oMath>
                  </m:oMathPara>
                </a14:m>
                <a:endParaRPr lang="en-IN" dirty="0"/>
              </a:p>
            </p:txBody>
          </p:sp>
        </mc:Choice>
        <mc:Fallback xmlns="">
          <p:sp>
            <p:nvSpPr>
              <p:cNvPr id="3" name="Content Placeholder 2">
                <a:extLst>
                  <a:ext uri="{FF2B5EF4-FFF2-40B4-BE49-F238E27FC236}">
                    <a16:creationId xmlns:a16="http://schemas.microsoft.com/office/drawing/2014/main" id="{A0204DCA-B633-3439-2882-E6B0579B5E34}"/>
                  </a:ext>
                </a:extLst>
              </p:cNvPr>
              <p:cNvSpPr>
                <a:spLocks noGrp="1" noRot="1" noChangeAspect="1" noMove="1" noResize="1" noEditPoints="1" noAdjustHandles="1" noChangeArrowheads="1" noChangeShapeType="1" noTextEdit="1"/>
              </p:cNvSpPr>
              <p:nvPr>
                <p:ph idx="1"/>
              </p:nvPr>
            </p:nvSpPr>
            <p:spPr>
              <a:blipFill>
                <a:blip r:embed="rId2"/>
                <a:stretch>
                  <a:fillRect l="-818" t="-763"/>
                </a:stretch>
              </a:blipFill>
            </p:spPr>
            <p:txBody>
              <a:bodyPr/>
              <a:lstStyle/>
              <a:p>
                <a:r>
                  <a:rPr lang="en-IN">
                    <a:noFill/>
                  </a:rPr>
                  <a:t> </a:t>
                </a:r>
              </a:p>
            </p:txBody>
          </p:sp>
        </mc:Fallback>
      </mc:AlternateContent>
    </p:spTree>
    <p:extLst>
      <p:ext uri="{BB962C8B-B14F-4D97-AF65-F5344CB8AC3E}">
        <p14:creationId xmlns:p14="http://schemas.microsoft.com/office/powerpoint/2010/main" val="21986696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408E22-E14B-4276-83AA-0C8BBEBBE210}"/>
              </a:ext>
            </a:extLst>
          </p:cNvPr>
          <p:cNvPicPr>
            <a:picLocks noChangeAspect="1"/>
          </p:cNvPicPr>
          <p:nvPr/>
        </p:nvPicPr>
        <p:blipFill rotWithShape="1">
          <a:blip r:embed="rId2">
            <a:biLevel thresh="50000"/>
          </a:blip>
          <a:srcRect t="8514"/>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C6A13E6-802D-4289-AE67-145EE3F6E476}"/>
              </a:ext>
            </a:extLst>
          </p:cNvPr>
          <p:cNvSpPr/>
          <p:nvPr/>
        </p:nvSpPr>
        <p:spPr>
          <a:xfrm>
            <a:off x="0" y="0"/>
            <a:ext cx="12192000" cy="6858003"/>
          </a:xfrm>
          <a:prstGeom prst="rect">
            <a:avLst/>
          </a:prstGeom>
          <a:gradFill flip="none" rotWithShape="1">
            <a:gsLst>
              <a:gs pos="0">
                <a:srgbClr val="1D6FA9">
                  <a:lumMod val="75000"/>
                  <a:alpha val="95000"/>
                </a:srgbClr>
              </a:gs>
              <a:gs pos="100000">
                <a:srgbClr val="018FA9">
                  <a:alpha val="95000"/>
                </a:srgbClr>
              </a:gs>
            </a:gsLst>
            <a:lin ang="0" scaled="1"/>
            <a:tileRect/>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schemeClr val="bg1"/>
                </a:solidFill>
                <a:effectLst/>
                <a:uLnTx/>
                <a:uFillTx/>
                <a:latin typeface="Century Gothic" panose="020B0502020202020204" pitchFamily="34" charset="0"/>
                <a:ea typeface="Roboto Mono Light" pitchFamily="2" charset="0"/>
              </a:rPr>
              <a:t>Thank You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7606" y="617135"/>
            <a:ext cx="3176787" cy="965869"/>
          </a:xfrm>
          <a:prstGeom prst="rect">
            <a:avLst/>
          </a:prstGeom>
        </p:spPr>
      </p:pic>
    </p:spTree>
    <p:extLst>
      <p:ext uri="{BB962C8B-B14F-4D97-AF65-F5344CB8AC3E}">
        <p14:creationId xmlns:p14="http://schemas.microsoft.com/office/powerpoint/2010/main" val="1595194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7D5F-F3E5-DFED-08AD-7D1E1A1B8ECE}"/>
              </a:ext>
            </a:extLst>
          </p:cNvPr>
          <p:cNvSpPr>
            <a:spLocks noGrp="1"/>
          </p:cNvSpPr>
          <p:nvPr>
            <p:ph type="title"/>
          </p:nvPr>
        </p:nvSpPr>
        <p:spPr/>
        <p:txBody>
          <a:bodyPr/>
          <a:lstStyle/>
          <a:p>
            <a:r>
              <a:rPr lang="en-US" dirty="0"/>
              <a:t>Applications of Operation Research</a:t>
            </a:r>
            <a:endParaRPr lang="en-IN" dirty="0"/>
          </a:p>
        </p:txBody>
      </p:sp>
      <p:sp>
        <p:nvSpPr>
          <p:cNvPr id="3" name="Content Placeholder 2">
            <a:extLst>
              <a:ext uri="{FF2B5EF4-FFF2-40B4-BE49-F238E27FC236}">
                <a16:creationId xmlns:a16="http://schemas.microsoft.com/office/drawing/2014/main" id="{5675A9A2-35BB-22F1-16D8-EB69D50BFCD1}"/>
              </a:ext>
            </a:extLst>
          </p:cNvPr>
          <p:cNvSpPr>
            <a:spLocks noGrp="1"/>
          </p:cNvSpPr>
          <p:nvPr>
            <p:ph idx="1"/>
          </p:nvPr>
        </p:nvSpPr>
        <p:spPr/>
        <p:txBody>
          <a:bodyPr/>
          <a:lstStyle/>
          <a:p>
            <a:pPr marL="0" indent="0">
              <a:buNone/>
            </a:pPr>
            <a:r>
              <a:rPr lang="en-US" dirty="0"/>
              <a:t>Operation Research has a </a:t>
            </a:r>
            <a:r>
              <a:rPr lang="en-US" b="1" dirty="0"/>
              <a:t>wide range of applications </a:t>
            </a:r>
            <a:r>
              <a:rPr lang="en-US" dirty="0"/>
              <a:t>across various industries and sectors.</a:t>
            </a:r>
          </a:p>
          <a:p>
            <a:r>
              <a:rPr lang="en-US" b="1" dirty="0">
                <a:solidFill>
                  <a:schemeClr val="accent6"/>
                </a:solidFill>
              </a:rPr>
              <a:t>Transportation and Logistics:</a:t>
            </a:r>
          </a:p>
          <a:p>
            <a:pPr lvl="1"/>
            <a:r>
              <a:rPr lang="en-US" dirty="0"/>
              <a:t>Vehicle routing and scheduling</a:t>
            </a:r>
          </a:p>
          <a:p>
            <a:pPr lvl="1"/>
            <a:r>
              <a:rPr lang="en-US" dirty="0"/>
              <a:t>Supply chain optimization</a:t>
            </a:r>
          </a:p>
          <a:p>
            <a:pPr lvl="1"/>
            <a:r>
              <a:rPr lang="en-US" dirty="0"/>
              <a:t>Inventory management</a:t>
            </a:r>
          </a:p>
          <a:p>
            <a:pPr lvl="1"/>
            <a:r>
              <a:rPr lang="en-US" dirty="0"/>
              <a:t>Warehouse location and layout planning</a:t>
            </a:r>
          </a:p>
          <a:p>
            <a:r>
              <a:rPr lang="en-US" b="1" dirty="0">
                <a:solidFill>
                  <a:schemeClr val="accent6"/>
                </a:solidFill>
              </a:rPr>
              <a:t>Manufacturing:</a:t>
            </a:r>
          </a:p>
          <a:p>
            <a:pPr lvl="1"/>
            <a:r>
              <a:rPr lang="en-US" dirty="0"/>
              <a:t>Production scheduling</a:t>
            </a:r>
          </a:p>
          <a:p>
            <a:pPr lvl="1"/>
            <a:r>
              <a:rPr lang="en-US" dirty="0"/>
              <a:t>Quality control</a:t>
            </a:r>
          </a:p>
          <a:p>
            <a:pPr lvl="1"/>
            <a:r>
              <a:rPr lang="en-US" dirty="0"/>
              <a:t>Inventory management</a:t>
            </a:r>
          </a:p>
          <a:p>
            <a:pPr lvl="1"/>
            <a:r>
              <a:rPr lang="en-US" dirty="0"/>
              <a:t>Process optimization</a:t>
            </a:r>
          </a:p>
          <a:p>
            <a:pPr lvl="1"/>
            <a:r>
              <a:rPr lang="en-US" dirty="0"/>
              <a:t>Facility layout design</a:t>
            </a:r>
            <a:endParaRPr lang="en-IN" dirty="0"/>
          </a:p>
        </p:txBody>
      </p:sp>
    </p:spTree>
    <p:extLst>
      <p:ext uri="{BB962C8B-B14F-4D97-AF65-F5344CB8AC3E}">
        <p14:creationId xmlns:p14="http://schemas.microsoft.com/office/powerpoint/2010/main" val="198153652"/>
      </p:ext>
    </p:extLst>
  </p:cSld>
  <p:clrMapOvr>
    <a:masterClrMapping/>
  </p:clrMapOvr>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12421</TotalTime>
  <Words>10574</Words>
  <Application>Microsoft Office PowerPoint</Application>
  <PresentationFormat>Widescreen</PresentationFormat>
  <Paragraphs>2285</Paragraphs>
  <Slides>88</Slides>
  <Notes>0</Notes>
  <HiddenSlides>5</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88</vt:i4>
      </vt:variant>
    </vt:vector>
  </HeadingPairs>
  <TitlesOfParts>
    <vt:vector size="101" baseType="lpstr">
      <vt:lpstr>Wingdings</vt:lpstr>
      <vt:lpstr>Calibri</vt:lpstr>
      <vt:lpstr>Century Gothic</vt:lpstr>
      <vt:lpstr>Wingdings 3</vt:lpstr>
      <vt:lpstr>Cambria Math</vt:lpstr>
      <vt:lpstr>Roboto Condensed Light</vt:lpstr>
      <vt:lpstr>Trebuchet MS</vt:lpstr>
      <vt:lpstr>Courier New</vt:lpstr>
      <vt:lpstr>Arial</vt:lpstr>
      <vt:lpstr>Roboto</vt:lpstr>
      <vt:lpstr>Roboto Condensed</vt:lpstr>
      <vt:lpstr>Webdings</vt:lpstr>
      <vt:lpstr>Office Theme</vt:lpstr>
      <vt:lpstr>Unit-1  Introduction to OR &amp; Linear Programming</vt:lpstr>
      <vt:lpstr>Course Outline</vt:lpstr>
      <vt:lpstr>Introduction to Operation Research</vt:lpstr>
      <vt:lpstr>Introduction to Operation Research</vt:lpstr>
      <vt:lpstr>Definition of Operation Research</vt:lpstr>
      <vt:lpstr>Phases of Operation Research</vt:lpstr>
      <vt:lpstr>Phases of Operation Research</vt:lpstr>
      <vt:lpstr>Applications of Operation Research</vt:lpstr>
      <vt:lpstr>Applications of Operation Research</vt:lpstr>
      <vt:lpstr>Applications of Operation Research</vt:lpstr>
      <vt:lpstr>Applications of Operation Research</vt:lpstr>
      <vt:lpstr>Applications of Operation Research</vt:lpstr>
      <vt:lpstr>Applications of Operation Research</vt:lpstr>
      <vt:lpstr>Applications of Operation Research</vt:lpstr>
      <vt:lpstr>Limitations of Operation Research</vt:lpstr>
      <vt:lpstr>Introduction to Linear Programming</vt:lpstr>
      <vt:lpstr>Introduction</vt:lpstr>
      <vt:lpstr>Assumptions in Linear Programming Models</vt:lpstr>
      <vt:lpstr>Assumptions in Linear Programming Models</vt:lpstr>
      <vt:lpstr>The General Linear Programming Problem</vt:lpstr>
      <vt:lpstr>Important Definitions: Solution</vt:lpstr>
      <vt:lpstr>Important Definitions: Feasible Solution</vt:lpstr>
      <vt:lpstr>Important Definitions: Basic Solution</vt:lpstr>
      <vt:lpstr>Important Definitions: Basic Feasible Solution</vt:lpstr>
      <vt:lpstr>Important Definitions: Non-degenerate Basic Feasible Solution</vt:lpstr>
      <vt:lpstr>Important Definitions: Degenerate Basic Feasible Solution</vt:lpstr>
      <vt:lpstr>Important Definitions: Optimal Basic Feasible Solution</vt:lpstr>
      <vt:lpstr>Important Definitions: Unbounded Solution</vt:lpstr>
      <vt:lpstr>Formulation of Linear Programming Problems</vt:lpstr>
      <vt:lpstr>Formulation of Linear Programming Problem (LPP)</vt:lpstr>
      <vt:lpstr>Requirements For a Linear Programming Problem</vt:lpstr>
      <vt:lpstr>Problem 1 (Production Allocation Problem)</vt:lpstr>
      <vt:lpstr>Problem 1 (Production Allocation Problem)</vt:lpstr>
      <vt:lpstr>Problem 2 (Diet Problem)</vt:lpstr>
      <vt:lpstr>Problem 2 (Diet Problem)</vt:lpstr>
      <vt:lpstr>Problem 3 (Advertising Media Selection Problem)</vt:lpstr>
      <vt:lpstr>PowerPoint Presentation</vt:lpstr>
      <vt:lpstr>Problem 4 (Trim Loss Problem)</vt:lpstr>
      <vt:lpstr>Problem 4 (Trim Loss Problem)</vt:lpstr>
      <vt:lpstr>Practice Problem 1 : Problem Formulation</vt:lpstr>
      <vt:lpstr>Practice Problem 2 : Problem Formulation</vt:lpstr>
      <vt:lpstr>Practice Problem 3 : Problem Formulation</vt:lpstr>
      <vt:lpstr>The Simplex Method</vt:lpstr>
      <vt:lpstr>Simplex Method</vt:lpstr>
      <vt:lpstr>Example (Graphical Representation)</vt:lpstr>
      <vt:lpstr>Example (Graphical Representation)</vt:lpstr>
      <vt:lpstr>PowerPoint Presentation</vt:lpstr>
      <vt:lpstr>Simplex Method: Standard Form</vt:lpstr>
      <vt:lpstr>Steps to Solve the Problem using Simplex Method</vt:lpstr>
      <vt:lpstr>Problem – 5 Simplex Method</vt:lpstr>
      <vt:lpstr>Problem – 5 Simplex Method</vt:lpstr>
      <vt:lpstr>Problem – 5 Simplex Method</vt:lpstr>
      <vt:lpstr>Problem – 5 Simplex Method</vt:lpstr>
      <vt:lpstr>Problem – 5 Simplex Method</vt:lpstr>
      <vt:lpstr>Problem – 5 Simplex Method</vt:lpstr>
      <vt:lpstr>Problem – 5 Simplex Method</vt:lpstr>
      <vt:lpstr>Problem – 5 Simplex Method</vt:lpstr>
      <vt:lpstr>Problem – 5 Simplex Method</vt:lpstr>
      <vt:lpstr>Problem – 5 Simplex Method</vt:lpstr>
      <vt:lpstr>Problem – 5 Simplex Method</vt:lpstr>
      <vt:lpstr>Problem – 5 Simplex Method</vt:lpstr>
      <vt:lpstr>Problem – 6 Simplex Method </vt:lpstr>
      <vt:lpstr>Problem – 6 Simplex Method</vt:lpstr>
      <vt:lpstr>Problem – 6 Simplex Method</vt:lpstr>
      <vt:lpstr>PowerPoint Presentation</vt:lpstr>
      <vt:lpstr>PowerPoint Presentation</vt:lpstr>
      <vt:lpstr>Problem – 6 Simplex Method</vt:lpstr>
      <vt:lpstr>Problem – 7 Simplex Method </vt:lpstr>
      <vt:lpstr>Problem – 7 Simplex Method</vt:lpstr>
      <vt:lpstr>Problem – 7 Simplex Method</vt:lpstr>
      <vt:lpstr>PowerPoint Presentation</vt:lpstr>
      <vt:lpstr>PowerPoint Presentation</vt:lpstr>
      <vt:lpstr>Problem – 7 Simplex Method</vt:lpstr>
      <vt:lpstr>Artificial Variable Techniques</vt:lpstr>
      <vt:lpstr>Introduction to Artificial Variable Techniques</vt:lpstr>
      <vt:lpstr>Techniques to Handle the Artificial Variables</vt:lpstr>
      <vt:lpstr>Problem – 8 Big-M Method </vt:lpstr>
      <vt:lpstr>Problem – 8 Big-M Method </vt:lpstr>
      <vt:lpstr>Problem – 8 Big-M Method </vt:lpstr>
      <vt:lpstr>Problem – 8 Big-M Method </vt:lpstr>
      <vt:lpstr>Problem – 8 Big-M Method </vt:lpstr>
      <vt:lpstr>PowerPoint Presentation</vt:lpstr>
      <vt:lpstr>PowerPoint Presentation</vt:lpstr>
      <vt:lpstr>Problem – 8 Big-M Method </vt:lpstr>
      <vt:lpstr>Problem – 9 Big-M Method </vt:lpstr>
      <vt:lpstr>Problem – 10 Two-Phase Method </vt:lpstr>
      <vt:lpstr>Problem – 11 Duality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Bhavin Vegada</cp:lastModifiedBy>
  <cp:revision>740</cp:revision>
  <dcterms:created xsi:type="dcterms:W3CDTF">2020-05-01T05:09:15Z</dcterms:created>
  <dcterms:modified xsi:type="dcterms:W3CDTF">2025-07-20T14:04:30Z</dcterms:modified>
</cp:coreProperties>
</file>